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168.webp" ContentType="image/pn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7" r:id="rId2"/>
    <p:sldId id="327" r:id="rId3"/>
    <p:sldId id="339" r:id="rId4"/>
    <p:sldId id="297" r:id="rId5"/>
    <p:sldId id="298" r:id="rId6"/>
    <p:sldId id="283" r:id="rId7"/>
    <p:sldId id="262" r:id="rId8"/>
    <p:sldId id="280" r:id="rId9"/>
    <p:sldId id="284" r:id="rId10"/>
    <p:sldId id="285" r:id="rId11"/>
    <p:sldId id="312" r:id="rId12"/>
    <p:sldId id="313" r:id="rId13"/>
    <p:sldId id="314" r:id="rId14"/>
    <p:sldId id="315" r:id="rId15"/>
    <p:sldId id="316" r:id="rId16"/>
    <p:sldId id="317" r:id="rId17"/>
    <p:sldId id="318" r:id="rId18"/>
    <p:sldId id="300" r:id="rId19"/>
    <p:sldId id="277" r:id="rId20"/>
    <p:sldId id="259" r:id="rId21"/>
    <p:sldId id="258" r:id="rId22"/>
    <p:sldId id="260" r:id="rId23"/>
    <p:sldId id="261" r:id="rId24"/>
    <p:sldId id="263" r:id="rId25"/>
    <p:sldId id="264" r:id="rId26"/>
    <p:sldId id="265" r:id="rId27"/>
    <p:sldId id="266" r:id="rId28"/>
    <p:sldId id="268" r:id="rId29"/>
    <p:sldId id="269" r:id="rId30"/>
    <p:sldId id="301" r:id="rId31"/>
    <p:sldId id="302" r:id="rId32"/>
    <p:sldId id="303" r:id="rId33"/>
    <p:sldId id="304" r:id="rId34"/>
    <p:sldId id="306" r:id="rId35"/>
    <p:sldId id="307" r:id="rId36"/>
    <p:sldId id="305" r:id="rId37"/>
    <p:sldId id="308" r:id="rId38"/>
    <p:sldId id="309" r:id="rId39"/>
    <p:sldId id="310" r:id="rId40"/>
    <p:sldId id="355" r:id="rId41"/>
    <p:sldId id="340" r:id="rId42"/>
    <p:sldId id="341" r:id="rId43"/>
    <p:sldId id="342" r:id="rId44"/>
    <p:sldId id="343" r:id="rId45"/>
    <p:sldId id="344" r:id="rId46"/>
    <p:sldId id="267" r:id="rId47"/>
    <p:sldId id="345" r:id="rId48"/>
    <p:sldId id="275" r:id="rId49"/>
    <p:sldId id="276" r:id="rId50"/>
    <p:sldId id="346" r:id="rId51"/>
    <p:sldId id="347" r:id="rId52"/>
    <p:sldId id="348" r:id="rId53"/>
    <p:sldId id="289" r:id="rId54"/>
    <p:sldId id="291" r:id="rId55"/>
    <p:sldId id="282" r:id="rId56"/>
    <p:sldId id="349" r:id="rId57"/>
    <p:sldId id="350" r:id="rId58"/>
    <p:sldId id="271" r:id="rId59"/>
    <p:sldId id="351" r:id="rId60"/>
    <p:sldId id="281" r:id="rId61"/>
    <p:sldId id="299" r:id="rId62"/>
    <p:sldId id="352" r:id="rId63"/>
    <p:sldId id="353" r:id="rId64"/>
    <p:sldId id="287" r:id="rId65"/>
    <p:sldId id="292" r:id="rId66"/>
    <p:sldId id="293" r:id="rId67"/>
    <p:sldId id="294" r:id="rId68"/>
    <p:sldId id="295" r:id="rId69"/>
    <p:sldId id="296" r:id="rId70"/>
    <p:sldId id="357" r:id="rId71"/>
    <p:sldId id="358" r:id="rId72"/>
    <p:sldId id="359" r:id="rId73"/>
    <p:sldId id="360" r:id="rId74"/>
    <p:sldId id="356" r:id="rId7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72B441-7E57-4CAF-9A86-D2F7F9C9E98A}" v="51" dt="2019-07-26T08:55:25.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13" autoAdjust="0"/>
    <p:restoredTop sz="96196" autoAdjust="0"/>
  </p:normalViewPr>
  <p:slideViewPr>
    <p:cSldViewPr snapToGrid="0">
      <p:cViewPr varScale="1">
        <p:scale>
          <a:sx n="105" d="100"/>
          <a:sy n="105" d="100"/>
        </p:scale>
        <p:origin x="106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Андрей Мурачёв" userId="f3437156ed08dac1" providerId="LiveId" clId="{9D72B441-7E57-4CAF-9A86-D2F7F9C9E98A}"/>
    <pc:docChg chg="undo custSel addSld delSld modSld sldOrd">
      <pc:chgData name="Андрей Мурачёв" userId="f3437156ed08dac1" providerId="LiveId" clId="{9D72B441-7E57-4CAF-9A86-D2F7F9C9E98A}" dt="2019-07-26T09:59:32.747" v="219" actId="20577"/>
      <pc:docMkLst>
        <pc:docMk/>
      </pc:docMkLst>
      <pc:sldChg chg="add">
        <pc:chgData name="Андрей Мурачёв" userId="f3437156ed08dac1" providerId="LiveId" clId="{9D72B441-7E57-4CAF-9A86-D2F7F9C9E98A}" dt="2019-07-25T17:37:23.989" v="0"/>
        <pc:sldMkLst>
          <pc:docMk/>
          <pc:sldMk cId="1824822733" sldId="257"/>
        </pc:sldMkLst>
      </pc:sldChg>
      <pc:sldChg chg="add">
        <pc:chgData name="Андрей Мурачёв" userId="f3437156ed08dac1" providerId="LiveId" clId="{9D72B441-7E57-4CAF-9A86-D2F7F9C9E98A}" dt="2019-07-25T17:43:07.810" v="5"/>
        <pc:sldMkLst>
          <pc:docMk/>
          <pc:sldMk cId="2018752503" sldId="258"/>
        </pc:sldMkLst>
      </pc:sldChg>
      <pc:sldChg chg="add">
        <pc:chgData name="Андрей Мурачёв" userId="f3437156ed08dac1" providerId="LiveId" clId="{9D72B441-7E57-4CAF-9A86-D2F7F9C9E98A}" dt="2019-07-25T17:43:07.810" v="5"/>
        <pc:sldMkLst>
          <pc:docMk/>
          <pc:sldMk cId="4273497868" sldId="259"/>
        </pc:sldMkLst>
      </pc:sldChg>
      <pc:sldChg chg="add">
        <pc:chgData name="Андрей Мурачёв" userId="f3437156ed08dac1" providerId="LiveId" clId="{9D72B441-7E57-4CAF-9A86-D2F7F9C9E98A}" dt="2019-07-25T17:43:07.810" v="5"/>
        <pc:sldMkLst>
          <pc:docMk/>
          <pc:sldMk cId="3811875426" sldId="260"/>
        </pc:sldMkLst>
      </pc:sldChg>
      <pc:sldChg chg="add">
        <pc:chgData name="Андрей Мурачёв" userId="f3437156ed08dac1" providerId="LiveId" clId="{9D72B441-7E57-4CAF-9A86-D2F7F9C9E98A}" dt="2019-07-25T17:43:07.810" v="5"/>
        <pc:sldMkLst>
          <pc:docMk/>
          <pc:sldMk cId="904579771" sldId="261"/>
        </pc:sldMkLst>
      </pc:sldChg>
      <pc:sldChg chg="add">
        <pc:chgData name="Андрей Мурачёв" userId="f3437156ed08dac1" providerId="LiveId" clId="{9D72B441-7E57-4CAF-9A86-D2F7F9C9E98A}" dt="2019-07-25T17:43:07.810" v="5"/>
        <pc:sldMkLst>
          <pc:docMk/>
          <pc:sldMk cId="158640942" sldId="262"/>
        </pc:sldMkLst>
      </pc:sldChg>
      <pc:sldChg chg="add">
        <pc:chgData name="Андрей Мурачёв" userId="f3437156ed08dac1" providerId="LiveId" clId="{9D72B441-7E57-4CAF-9A86-D2F7F9C9E98A}" dt="2019-07-25T17:43:07.810" v="5"/>
        <pc:sldMkLst>
          <pc:docMk/>
          <pc:sldMk cId="630610965" sldId="263"/>
        </pc:sldMkLst>
      </pc:sldChg>
      <pc:sldChg chg="add">
        <pc:chgData name="Андрей Мурачёв" userId="f3437156ed08dac1" providerId="LiveId" clId="{9D72B441-7E57-4CAF-9A86-D2F7F9C9E98A}" dt="2019-07-25T17:43:07.810" v="5"/>
        <pc:sldMkLst>
          <pc:docMk/>
          <pc:sldMk cId="2580652101" sldId="264"/>
        </pc:sldMkLst>
      </pc:sldChg>
      <pc:sldChg chg="add">
        <pc:chgData name="Андрей Мурачёв" userId="f3437156ed08dac1" providerId="LiveId" clId="{9D72B441-7E57-4CAF-9A86-D2F7F9C9E98A}" dt="2019-07-25T17:43:07.810" v="5"/>
        <pc:sldMkLst>
          <pc:docMk/>
          <pc:sldMk cId="3503809295" sldId="265"/>
        </pc:sldMkLst>
      </pc:sldChg>
      <pc:sldChg chg="add">
        <pc:chgData name="Андрей Мурачёв" userId="f3437156ed08dac1" providerId="LiveId" clId="{9D72B441-7E57-4CAF-9A86-D2F7F9C9E98A}" dt="2019-07-25T17:43:07.810" v="5"/>
        <pc:sldMkLst>
          <pc:docMk/>
          <pc:sldMk cId="4057215522" sldId="266"/>
        </pc:sldMkLst>
      </pc:sldChg>
      <pc:sldChg chg="add del">
        <pc:chgData name="Андрей Мурачёв" userId="f3437156ed08dac1" providerId="LiveId" clId="{9D72B441-7E57-4CAF-9A86-D2F7F9C9E98A}" dt="2019-07-25T17:54:34.373" v="25"/>
        <pc:sldMkLst>
          <pc:docMk/>
          <pc:sldMk cId="289237599" sldId="267"/>
        </pc:sldMkLst>
      </pc:sldChg>
      <pc:sldChg chg="add">
        <pc:chgData name="Андрей Мурачёв" userId="f3437156ed08dac1" providerId="LiveId" clId="{9D72B441-7E57-4CAF-9A86-D2F7F9C9E98A}" dt="2019-07-25T17:43:07.810" v="5"/>
        <pc:sldMkLst>
          <pc:docMk/>
          <pc:sldMk cId="1917632073" sldId="268"/>
        </pc:sldMkLst>
      </pc:sldChg>
      <pc:sldChg chg="add">
        <pc:chgData name="Андрей Мурачёв" userId="f3437156ed08dac1" providerId="LiveId" clId="{9D72B441-7E57-4CAF-9A86-D2F7F9C9E98A}" dt="2019-07-25T17:43:07.810" v="5"/>
        <pc:sldMkLst>
          <pc:docMk/>
          <pc:sldMk cId="3849882340" sldId="269"/>
        </pc:sldMkLst>
      </pc:sldChg>
      <pc:sldChg chg="add del">
        <pc:chgData name="Андрей Мурачёв" userId="f3437156ed08dac1" providerId="LiveId" clId="{9D72B441-7E57-4CAF-9A86-D2F7F9C9E98A}" dt="2019-07-25T17:54:34.373" v="25"/>
        <pc:sldMkLst>
          <pc:docMk/>
          <pc:sldMk cId="115845156" sldId="271"/>
        </pc:sldMkLst>
      </pc:sldChg>
      <pc:sldChg chg="add del">
        <pc:chgData name="Андрей Мурачёв" userId="f3437156ed08dac1" providerId="LiveId" clId="{9D72B441-7E57-4CAF-9A86-D2F7F9C9E98A}" dt="2019-07-25T17:54:34.373" v="25"/>
        <pc:sldMkLst>
          <pc:docMk/>
          <pc:sldMk cId="3422478596" sldId="275"/>
        </pc:sldMkLst>
      </pc:sldChg>
      <pc:sldChg chg="add del">
        <pc:chgData name="Андрей Мурачёв" userId="f3437156ed08dac1" providerId="LiveId" clId="{9D72B441-7E57-4CAF-9A86-D2F7F9C9E98A}" dt="2019-07-25T17:54:34.373" v="25"/>
        <pc:sldMkLst>
          <pc:docMk/>
          <pc:sldMk cId="1439365857" sldId="276"/>
        </pc:sldMkLst>
      </pc:sldChg>
      <pc:sldChg chg="add">
        <pc:chgData name="Андрей Мурачёв" userId="f3437156ed08dac1" providerId="LiveId" clId="{9D72B441-7E57-4CAF-9A86-D2F7F9C9E98A}" dt="2019-07-25T17:43:07.810" v="5"/>
        <pc:sldMkLst>
          <pc:docMk/>
          <pc:sldMk cId="2430374329" sldId="277"/>
        </pc:sldMkLst>
      </pc:sldChg>
      <pc:sldChg chg="add">
        <pc:chgData name="Андрей Мурачёв" userId="f3437156ed08dac1" providerId="LiveId" clId="{9D72B441-7E57-4CAF-9A86-D2F7F9C9E98A}" dt="2019-07-25T17:43:07.810" v="5"/>
        <pc:sldMkLst>
          <pc:docMk/>
          <pc:sldMk cId="3795754585" sldId="280"/>
        </pc:sldMkLst>
      </pc:sldChg>
      <pc:sldChg chg="add del">
        <pc:chgData name="Андрей Мурачёв" userId="f3437156ed08dac1" providerId="LiveId" clId="{9D72B441-7E57-4CAF-9A86-D2F7F9C9E98A}" dt="2019-07-25T17:54:34.373" v="25"/>
        <pc:sldMkLst>
          <pc:docMk/>
          <pc:sldMk cId="4160978766" sldId="281"/>
        </pc:sldMkLst>
      </pc:sldChg>
      <pc:sldChg chg="add del">
        <pc:chgData name="Андрей Мурачёв" userId="f3437156ed08dac1" providerId="LiveId" clId="{9D72B441-7E57-4CAF-9A86-D2F7F9C9E98A}" dt="2019-07-25T17:54:34.373" v="25"/>
        <pc:sldMkLst>
          <pc:docMk/>
          <pc:sldMk cId="2063492361" sldId="282"/>
        </pc:sldMkLst>
      </pc:sldChg>
      <pc:sldChg chg="add">
        <pc:chgData name="Андрей Мурачёв" userId="f3437156ed08dac1" providerId="LiveId" clId="{9D72B441-7E57-4CAF-9A86-D2F7F9C9E98A}" dt="2019-07-25T17:43:07.810" v="5"/>
        <pc:sldMkLst>
          <pc:docMk/>
          <pc:sldMk cId="3285912408" sldId="283"/>
        </pc:sldMkLst>
      </pc:sldChg>
      <pc:sldChg chg="add">
        <pc:chgData name="Андрей Мурачёв" userId="f3437156ed08dac1" providerId="LiveId" clId="{9D72B441-7E57-4CAF-9A86-D2F7F9C9E98A}" dt="2019-07-25T17:43:07.810" v="5"/>
        <pc:sldMkLst>
          <pc:docMk/>
          <pc:sldMk cId="1623655039" sldId="284"/>
        </pc:sldMkLst>
      </pc:sldChg>
      <pc:sldChg chg="add">
        <pc:chgData name="Андрей Мурачёв" userId="f3437156ed08dac1" providerId="LiveId" clId="{9D72B441-7E57-4CAF-9A86-D2F7F9C9E98A}" dt="2019-07-25T17:43:07.810" v="5"/>
        <pc:sldMkLst>
          <pc:docMk/>
          <pc:sldMk cId="3108163146" sldId="285"/>
        </pc:sldMkLst>
      </pc:sldChg>
      <pc:sldChg chg="add del">
        <pc:chgData name="Андрей Мурачёв" userId="f3437156ed08dac1" providerId="LiveId" clId="{9D72B441-7E57-4CAF-9A86-D2F7F9C9E98A}" dt="2019-07-25T17:54:34.373" v="25"/>
        <pc:sldMkLst>
          <pc:docMk/>
          <pc:sldMk cId="2973103573" sldId="287"/>
        </pc:sldMkLst>
      </pc:sldChg>
      <pc:sldChg chg="add del">
        <pc:chgData name="Андрей Мурачёв" userId="f3437156ed08dac1" providerId="LiveId" clId="{9D72B441-7E57-4CAF-9A86-D2F7F9C9E98A}" dt="2019-07-25T17:54:34.373" v="25"/>
        <pc:sldMkLst>
          <pc:docMk/>
          <pc:sldMk cId="1840286406" sldId="289"/>
        </pc:sldMkLst>
      </pc:sldChg>
      <pc:sldChg chg="add del">
        <pc:chgData name="Андрей Мурачёв" userId="f3437156ed08dac1" providerId="LiveId" clId="{9D72B441-7E57-4CAF-9A86-D2F7F9C9E98A}" dt="2019-07-25T17:54:34.373" v="25"/>
        <pc:sldMkLst>
          <pc:docMk/>
          <pc:sldMk cId="3449912051" sldId="291"/>
        </pc:sldMkLst>
      </pc:sldChg>
      <pc:sldChg chg="add del">
        <pc:chgData name="Андрей Мурачёв" userId="f3437156ed08dac1" providerId="LiveId" clId="{9D72B441-7E57-4CAF-9A86-D2F7F9C9E98A}" dt="2019-07-25T17:54:34.373" v="25"/>
        <pc:sldMkLst>
          <pc:docMk/>
          <pc:sldMk cId="1439289552" sldId="292"/>
        </pc:sldMkLst>
      </pc:sldChg>
      <pc:sldChg chg="add del">
        <pc:chgData name="Андрей Мурачёв" userId="f3437156ed08dac1" providerId="LiveId" clId="{9D72B441-7E57-4CAF-9A86-D2F7F9C9E98A}" dt="2019-07-25T17:54:34.373" v="25"/>
        <pc:sldMkLst>
          <pc:docMk/>
          <pc:sldMk cId="1769473787" sldId="293"/>
        </pc:sldMkLst>
      </pc:sldChg>
      <pc:sldChg chg="add del">
        <pc:chgData name="Андрей Мурачёв" userId="f3437156ed08dac1" providerId="LiveId" clId="{9D72B441-7E57-4CAF-9A86-D2F7F9C9E98A}" dt="2019-07-25T17:54:34.373" v="25"/>
        <pc:sldMkLst>
          <pc:docMk/>
          <pc:sldMk cId="3121263438" sldId="294"/>
        </pc:sldMkLst>
      </pc:sldChg>
      <pc:sldChg chg="add del">
        <pc:chgData name="Андрей Мурачёв" userId="f3437156ed08dac1" providerId="LiveId" clId="{9D72B441-7E57-4CAF-9A86-D2F7F9C9E98A}" dt="2019-07-25T17:54:34.373" v="25"/>
        <pc:sldMkLst>
          <pc:docMk/>
          <pc:sldMk cId="3579852415" sldId="295"/>
        </pc:sldMkLst>
      </pc:sldChg>
      <pc:sldChg chg="add del">
        <pc:chgData name="Андрей Мурачёв" userId="f3437156ed08dac1" providerId="LiveId" clId="{9D72B441-7E57-4CAF-9A86-D2F7F9C9E98A}" dt="2019-07-25T17:54:34.373" v="25"/>
        <pc:sldMkLst>
          <pc:docMk/>
          <pc:sldMk cId="253101714" sldId="296"/>
        </pc:sldMkLst>
      </pc:sldChg>
      <pc:sldChg chg="add">
        <pc:chgData name="Андрей Мурачёв" userId="f3437156ed08dac1" providerId="LiveId" clId="{9D72B441-7E57-4CAF-9A86-D2F7F9C9E98A}" dt="2019-07-25T17:43:07.810" v="5"/>
        <pc:sldMkLst>
          <pc:docMk/>
          <pc:sldMk cId="4224954475" sldId="297"/>
        </pc:sldMkLst>
      </pc:sldChg>
      <pc:sldChg chg="add">
        <pc:chgData name="Андрей Мурачёв" userId="f3437156ed08dac1" providerId="LiveId" clId="{9D72B441-7E57-4CAF-9A86-D2F7F9C9E98A}" dt="2019-07-25T17:43:07.810" v="5"/>
        <pc:sldMkLst>
          <pc:docMk/>
          <pc:sldMk cId="3601575198" sldId="298"/>
        </pc:sldMkLst>
      </pc:sldChg>
      <pc:sldChg chg="add del">
        <pc:chgData name="Андрей Мурачёв" userId="f3437156ed08dac1" providerId="LiveId" clId="{9D72B441-7E57-4CAF-9A86-D2F7F9C9E98A}" dt="2019-07-25T17:54:34.373" v="25"/>
        <pc:sldMkLst>
          <pc:docMk/>
          <pc:sldMk cId="2499932943" sldId="299"/>
        </pc:sldMkLst>
      </pc:sldChg>
      <pc:sldChg chg="add">
        <pc:chgData name="Андрей Мурачёв" userId="f3437156ed08dac1" providerId="LiveId" clId="{9D72B441-7E57-4CAF-9A86-D2F7F9C9E98A}" dt="2019-07-25T17:43:07.810" v="5"/>
        <pc:sldMkLst>
          <pc:docMk/>
          <pc:sldMk cId="1638278464" sldId="300"/>
        </pc:sldMkLst>
      </pc:sldChg>
      <pc:sldChg chg="add">
        <pc:chgData name="Андрей Мурачёв" userId="f3437156ed08dac1" providerId="LiveId" clId="{9D72B441-7E57-4CAF-9A86-D2F7F9C9E98A}" dt="2019-07-25T17:43:07.810" v="5"/>
        <pc:sldMkLst>
          <pc:docMk/>
          <pc:sldMk cId="3876609332" sldId="301"/>
        </pc:sldMkLst>
      </pc:sldChg>
      <pc:sldChg chg="add">
        <pc:chgData name="Андрей Мурачёв" userId="f3437156ed08dac1" providerId="LiveId" clId="{9D72B441-7E57-4CAF-9A86-D2F7F9C9E98A}" dt="2019-07-25T17:43:07.810" v="5"/>
        <pc:sldMkLst>
          <pc:docMk/>
          <pc:sldMk cId="3086248042" sldId="302"/>
        </pc:sldMkLst>
      </pc:sldChg>
      <pc:sldChg chg="add">
        <pc:chgData name="Андрей Мурачёв" userId="f3437156ed08dac1" providerId="LiveId" clId="{9D72B441-7E57-4CAF-9A86-D2F7F9C9E98A}" dt="2019-07-25T17:43:07.810" v="5"/>
        <pc:sldMkLst>
          <pc:docMk/>
          <pc:sldMk cId="3485822162" sldId="303"/>
        </pc:sldMkLst>
      </pc:sldChg>
      <pc:sldChg chg="add">
        <pc:chgData name="Андрей Мурачёв" userId="f3437156ed08dac1" providerId="LiveId" clId="{9D72B441-7E57-4CAF-9A86-D2F7F9C9E98A}" dt="2019-07-25T17:43:07.810" v="5"/>
        <pc:sldMkLst>
          <pc:docMk/>
          <pc:sldMk cId="2825444708" sldId="304"/>
        </pc:sldMkLst>
      </pc:sldChg>
      <pc:sldChg chg="add">
        <pc:chgData name="Андрей Мурачёв" userId="f3437156ed08dac1" providerId="LiveId" clId="{9D72B441-7E57-4CAF-9A86-D2F7F9C9E98A}" dt="2019-07-25T17:43:07.810" v="5"/>
        <pc:sldMkLst>
          <pc:docMk/>
          <pc:sldMk cId="3752868863" sldId="305"/>
        </pc:sldMkLst>
      </pc:sldChg>
      <pc:sldChg chg="add">
        <pc:chgData name="Андрей Мурачёв" userId="f3437156ed08dac1" providerId="LiveId" clId="{9D72B441-7E57-4CAF-9A86-D2F7F9C9E98A}" dt="2019-07-25T17:43:07.810" v="5"/>
        <pc:sldMkLst>
          <pc:docMk/>
          <pc:sldMk cId="3518545932" sldId="306"/>
        </pc:sldMkLst>
      </pc:sldChg>
      <pc:sldChg chg="add">
        <pc:chgData name="Андрей Мурачёв" userId="f3437156ed08dac1" providerId="LiveId" clId="{9D72B441-7E57-4CAF-9A86-D2F7F9C9E98A}" dt="2019-07-25T17:43:07.810" v="5"/>
        <pc:sldMkLst>
          <pc:docMk/>
          <pc:sldMk cId="401781847" sldId="307"/>
        </pc:sldMkLst>
      </pc:sldChg>
      <pc:sldChg chg="add">
        <pc:chgData name="Андрей Мурачёв" userId="f3437156ed08dac1" providerId="LiveId" clId="{9D72B441-7E57-4CAF-9A86-D2F7F9C9E98A}" dt="2019-07-25T17:43:07.810" v="5"/>
        <pc:sldMkLst>
          <pc:docMk/>
          <pc:sldMk cId="3877321041" sldId="308"/>
        </pc:sldMkLst>
      </pc:sldChg>
      <pc:sldChg chg="add">
        <pc:chgData name="Андрей Мурачёв" userId="f3437156ed08dac1" providerId="LiveId" clId="{9D72B441-7E57-4CAF-9A86-D2F7F9C9E98A}" dt="2019-07-25T17:43:07.810" v="5"/>
        <pc:sldMkLst>
          <pc:docMk/>
          <pc:sldMk cId="3247228005" sldId="309"/>
        </pc:sldMkLst>
      </pc:sldChg>
      <pc:sldChg chg="add">
        <pc:chgData name="Андрей Мурачёв" userId="f3437156ed08dac1" providerId="LiveId" clId="{9D72B441-7E57-4CAF-9A86-D2F7F9C9E98A}" dt="2019-07-25T17:43:07.810" v="5"/>
        <pc:sldMkLst>
          <pc:docMk/>
          <pc:sldMk cId="776557643" sldId="310"/>
        </pc:sldMkLst>
      </pc:sldChg>
      <pc:sldChg chg="add">
        <pc:chgData name="Андрей Мурачёв" userId="f3437156ed08dac1" providerId="LiveId" clId="{9D72B441-7E57-4CAF-9A86-D2F7F9C9E98A}" dt="2019-07-25T17:43:07.810" v="5"/>
        <pc:sldMkLst>
          <pc:docMk/>
          <pc:sldMk cId="3966630516" sldId="312"/>
        </pc:sldMkLst>
      </pc:sldChg>
      <pc:sldChg chg="add">
        <pc:chgData name="Андрей Мурачёв" userId="f3437156ed08dac1" providerId="LiveId" clId="{9D72B441-7E57-4CAF-9A86-D2F7F9C9E98A}" dt="2019-07-25T17:43:07.810" v="5"/>
        <pc:sldMkLst>
          <pc:docMk/>
          <pc:sldMk cId="68884816" sldId="313"/>
        </pc:sldMkLst>
      </pc:sldChg>
      <pc:sldChg chg="add">
        <pc:chgData name="Андрей Мурачёв" userId="f3437156ed08dac1" providerId="LiveId" clId="{9D72B441-7E57-4CAF-9A86-D2F7F9C9E98A}" dt="2019-07-25T17:43:07.810" v="5"/>
        <pc:sldMkLst>
          <pc:docMk/>
          <pc:sldMk cId="2973235884" sldId="314"/>
        </pc:sldMkLst>
      </pc:sldChg>
      <pc:sldChg chg="add">
        <pc:chgData name="Андрей Мурачёв" userId="f3437156ed08dac1" providerId="LiveId" clId="{9D72B441-7E57-4CAF-9A86-D2F7F9C9E98A}" dt="2019-07-25T17:43:07.810" v="5"/>
        <pc:sldMkLst>
          <pc:docMk/>
          <pc:sldMk cId="1196046561" sldId="315"/>
        </pc:sldMkLst>
      </pc:sldChg>
      <pc:sldChg chg="add">
        <pc:chgData name="Андрей Мурачёв" userId="f3437156ed08dac1" providerId="LiveId" clId="{9D72B441-7E57-4CAF-9A86-D2F7F9C9E98A}" dt="2019-07-25T17:43:07.810" v="5"/>
        <pc:sldMkLst>
          <pc:docMk/>
          <pc:sldMk cId="1739197874" sldId="316"/>
        </pc:sldMkLst>
      </pc:sldChg>
      <pc:sldChg chg="add">
        <pc:chgData name="Андрей Мурачёв" userId="f3437156ed08dac1" providerId="LiveId" clId="{9D72B441-7E57-4CAF-9A86-D2F7F9C9E98A}" dt="2019-07-25T17:43:07.810" v="5"/>
        <pc:sldMkLst>
          <pc:docMk/>
          <pc:sldMk cId="1345160647" sldId="317"/>
        </pc:sldMkLst>
      </pc:sldChg>
      <pc:sldChg chg="add">
        <pc:chgData name="Андрей Мурачёв" userId="f3437156ed08dac1" providerId="LiveId" clId="{9D72B441-7E57-4CAF-9A86-D2F7F9C9E98A}" dt="2019-07-25T17:43:07.810" v="5"/>
        <pc:sldMkLst>
          <pc:docMk/>
          <pc:sldMk cId="4175123534" sldId="318"/>
        </pc:sldMkLst>
      </pc:sldChg>
      <pc:sldChg chg="modSp add">
        <pc:chgData name="Андрей Мурачёв" userId="f3437156ed08dac1" providerId="LiveId" clId="{9D72B441-7E57-4CAF-9A86-D2F7F9C9E98A}" dt="2019-07-25T17:38:03.099" v="4" actId="20577"/>
        <pc:sldMkLst>
          <pc:docMk/>
          <pc:sldMk cId="3429788296" sldId="327"/>
        </pc:sldMkLst>
        <pc:spChg chg="mod">
          <ac:chgData name="Андрей Мурачёв" userId="f3437156ed08dac1" providerId="LiveId" clId="{9D72B441-7E57-4CAF-9A86-D2F7F9C9E98A}" dt="2019-07-25T17:37:41.974" v="1" actId="207"/>
          <ac:spMkLst>
            <pc:docMk/>
            <pc:sldMk cId="3429788296" sldId="327"/>
            <ac:spMk id="5" creationId="{CE1194CC-1EDD-4788-9455-76427920E949}"/>
          </ac:spMkLst>
        </pc:spChg>
        <pc:spChg chg="mod">
          <ac:chgData name="Андрей Мурачёв" userId="f3437156ed08dac1" providerId="LiveId" clId="{9D72B441-7E57-4CAF-9A86-D2F7F9C9E98A}" dt="2019-07-25T17:38:03.099" v="4" actId="20577"/>
          <ac:spMkLst>
            <pc:docMk/>
            <pc:sldMk cId="3429788296" sldId="327"/>
            <ac:spMk id="6" creationId="{8324E441-11E3-4BD1-9E1C-973293079228}"/>
          </ac:spMkLst>
        </pc:spChg>
      </pc:sldChg>
      <pc:sldChg chg="addSp delSp modSp add">
        <pc:chgData name="Андрей Мурачёв" userId="f3437156ed08dac1" providerId="LiveId" clId="{9D72B441-7E57-4CAF-9A86-D2F7F9C9E98A}" dt="2019-07-25T17:55:57.274" v="41" actId="1076"/>
        <pc:sldMkLst>
          <pc:docMk/>
          <pc:sldMk cId="3193401436" sldId="339"/>
        </pc:sldMkLst>
        <pc:spChg chg="mod">
          <ac:chgData name="Андрей Мурачёв" userId="f3437156ed08dac1" providerId="LiveId" clId="{9D72B441-7E57-4CAF-9A86-D2F7F9C9E98A}" dt="2019-07-25T17:43:21.590" v="22" actId="20577"/>
          <ac:spMkLst>
            <pc:docMk/>
            <pc:sldMk cId="3193401436" sldId="339"/>
            <ac:spMk id="6" creationId="{50DC362A-BEE8-4A01-9AAB-268906A95D69}"/>
          </ac:spMkLst>
        </pc:spChg>
        <pc:picChg chg="add del mod">
          <ac:chgData name="Андрей Мурачёв" userId="f3437156ed08dac1" providerId="LiveId" clId="{9D72B441-7E57-4CAF-9A86-D2F7F9C9E98A}" dt="2019-07-25T17:55:18.568" v="36"/>
          <ac:picMkLst>
            <pc:docMk/>
            <pc:sldMk cId="3193401436" sldId="339"/>
            <ac:picMk id="3" creationId="{1974B5C8-5BD3-423E-864C-60558871B7F2}"/>
          </ac:picMkLst>
        </pc:picChg>
        <pc:picChg chg="add mod">
          <ac:chgData name="Андрей Мурачёв" userId="f3437156ed08dac1" providerId="LiveId" clId="{9D72B441-7E57-4CAF-9A86-D2F7F9C9E98A}" dt="2019-07-25T17:55:57.274" v="41" actId="1076"/>
          <ac:picMkLst>
            <pc:docMk/>
            <pc:sldMk cId="3193401436" sldId="339"/>
            <ac:picMk id="5" creationId="{A8E85F63-7323-49F3-B3ED-6CD71D7156C0}"/>
          </ac:picMkLst>
        </pc:picChg>
        <pc:picChg chg="del">
          <ac:chgData name="Андрей Мурачёв" userId="f3437156ed08dac1" providerId="LiveId" clId="{9D72B441-7E57-4CAF-9A86-D2F7F9C9E98A}" dt="2019-07-25T17:55:12.312" v="27" actId="478"/>
          <ac:picMkLst>
            <pc:docMk/>
            <pc:sldMk cId="3193401436" sldId="339"/>
            <ac:picMk id="8" creationId="{4C68E29B-3468-4A6B-B02D-F06BBC854A72}"/>
          </ac:picMkLst>
        </pc:picChg>
      </pc:sldChg>
      <pc:sldChg chg="add del ord">
        <pc:chgData name="Андрей Мурачёв" userId="f3437156ed08dac1" providerId="LiveId" clId="{9D72B441-7E57-4CAF-9A86-D2F7F9C9E98A}" dt="2019-07-26T08:55:25.869" v="192"/>
        <pc:sldMkLst>
          <pc:docMk/>
          <pc:sldMk cId="3139672013" sldId="340"/>
        </pc:sldMkLst>
      </pc:sldChg>
      <pc:sldChg chg="add del">
        <pc:chgData name="Андрей Мурачёв" userId="f3437156ed08dac1" providerId="LiveId" clId="{9D72B441-7E57-4CAF-9A86-D2F7F9C9E98A}" dt="2019-07-25T17:54:34.373" v="25"/>
        <pc:sldMkLst>
          <pc:docMk/>
          <pc:sldMk cId="145048742" sldId="341"/>
        </pc:sldMkLst>
      </pc:sldChg>
      <pc:sldChg chg="add del">
        <pc:chgData name="Андрей Мурачёв" userId="f3437156ed08dac1" providerId="LiveId" clId="{9D72B441-7E57-4CAF-9A86-D2F7F9C9E98A}" dt="2019-07-25T17:54:34.373" v="25"/>
        <pc:sldMkLst>
          <pc:docMk/>
          <pc:sldMk cId="2898139463" sldId="342"/>
        </pc:sldMkLst>
      </pc:sldChg>
      <pc:sldChg chg="add del">
        <pc:chgData name="Андрей Мурачёв" userId="f3437156ed08dac1" providerId="LiveId" clId="{9D72B441-7E57-4CAF-9A86-D2F7F9C9E98A}" dt="2019-07-25T17:54:34.373" v="25"/>
        <pc:sldMkLst>
          <pc:docMk/>
          <pc:sldMk cId="2468501132" sldId="343"/>
        </pc:sldMkLst>
      </pc:sldChg>
      <pc:sldChg chg="add del">
        <pc:chgData name="Андрей Мурачёв" userId="f3437156ed08dac1" providerId="LiveId" clId="{9D72B441-7E57-4CAF-9A86-D2F7F9C9E98A}" dt="2019-07-25T17:54:34.373" v="25"/>
        <pc:sldMkLst>
          <pc:docMk/>
          <pc:sldMk cId="2156240689" sldId="344"/>
        </pc:sldMkLst>
      </pc:sldChg>
      <pc:sldChg chg="add del">
        <pc:chgData name="Андрей Мурачёв" userId="f3437156ed08dac1" providerId="LiveId" clId="{9D72B441-7E57-4CAF-9A86-D2F7F9C9E98A}" dt="2019-07-25T17:54:34.373" v="25"/>
        <pc:sldMkLst>
          <pc:docMk/>
          <pc:sldMk cId="810418758" sldId="345"/>
        </pc:sldMkLst>
      </pc:sldChg>
      <pc:sldChg chg="add del">
        <pc:chgData name="Андрей Мурачёв" userId="f3437156ed08dac1" providerId="LiveId" clId="{9D72B441-7E57-4CAF-9A86-D2F7F9C9E98A}" dt="2019-07-25T17:54:34.373" v="25"/>
        <pc:sldMkLst>
          <pc:docMk/>
          <pc:sldMk cId="1741858342" sldId="346"/>
        </pc:sldMkLst>
      </pc:sldChg>
      <pc:sldChg chg="add del">
        <pc:chgData name="Андрей Мурачёв" userId="f3437156ed08dac1" providerId="LiveId" clId="{9D72B441-7E57-4CAF-9A86-D2F7F9C9E98A}" dt="2019-07-25T17:54:34.373" v="25"/>
        <pc:sldMkLst>
          <pc:docMk/>
          <pc:sldMk cId="3930875688" sldId="347"/>
        </pc:sldMkLst>
      </pc:sldChg>
      <pc:sldChg chg="add del">
        <pc:chgData name="Андрей Мурачёв" userId="f3437156ed08dac1" providerId="LiveId" clId="{9D72B441-7E57-4CAF-9A86-D2F7F9C9E98A}" dt="2019-07-25T17:54:34.373" v="25"/>
        <pc:sldMkLst>
          <pc:docMk/>
          <pc:sldMk cId="430195148" sldId="348"/>
        </pc:sldMkLst>
      </pc:sldChg>
      <pc:sldChg chg="add del">
        <pc:chgData name="Андрей Мурачёв" userId="f3437156ed08dac1" providerId="LiveId" clId="{9D72B441-7E57-4CAF-9A86-D2F7F9C9E98A}" dt="2019-07-25T17:54:34.373" v="25"/>
        <pc:sldMkLst>
          <pc:docMk/>
          <pc:sldMk cId="2959340388" sldId="349"/>
        </pc:sldMkLst>
      </pc:sldChg>
      <pc:sldChg chg="add del">
        <pc:chgData name="Андрей Мурачёв" userId="f3437156ed08dac1" providerId="LiveId" clId="{9D72B441-7E57-4CAF-9A86-D2F7F9C9E98A}" dt="2019-07-25T17:54:34.373" v="25"/>
        <pc:sldMkLst>
          <pc:docMk/>
          <pc:sldMk cId="2904878282" sldId="350"/>
        </pc:sldMkLst>
      </pc:sldChg>
      <pc:sldChg chg="add del">
        <pc:chgData name="Андрей Мурачёв" userId="f3437156ed08dac1" providerId="LiveId" clId="{9D72B441-7E57-4CAF-9A86-D2F7F9C9E98A}" dt="2019-07-25T17:54:34.373" v="25"/>
        <pc:sldMkLst>
          <pc:docMk/>
          <pc:sldMk cId="2024142005" sldId="351"/>
        </pc:sldMkLst>
      </pc:sldChg>
      <pc:sldChg chg="add del">
        <pc:chgData name="Андрей Мурачёв" userId="f3437156ed08dac1" providerId="LiveId" clId="{9D72B441-7E57-4CAF-9A86-D2F7F9C9E98A}" dt="2019-07-25T17:54:34.373" v="25"/>
        <pc:sldMkLst>
          <pc:docMk/>
          <pc:sldMk cId="2589715202" sldId="352"/>
        </pc:sldMkLst>
      </pc:sldChg>
      <pc:sldChg chg="add del">
        <pc:chgData name="Андрей Мурачёв" userId="f3437156ed08dac1" providerId="LiveId" clId="{9D72B441-7E57-4CAF-9A86-D2F7F9C9E98A}" dt="2019-07-25T17:54:34.373" v="25"/>
        <pc:sldMkLst>
          <pc:docMk/>
          <pc:sldMk cId="3240484850" sldId="353"/>
        </pc:sldMkLst>
      </pc:sldChg>
      <pc:sldChg chg="add del">
        <pc:chgData name="Андрей Мурачёв" userId="f3437156ed08dac1" providerId="LiveId" clId="{9D72B441-7E57-4CAF-9A86-D2F7F9C9E98A}" dt="2019-07-25T18:09:02.699" v="50" actId="2696"/>
        <pc:sldMkLst>
          <pc:docMk/>
          <pc:sldMk cId="1598183849" sldId="354"/>
        </pc:sldMkLst>
      </pc:sldChg>
      <pc:sldChg chg="addSp delSp modSp add">
        <pc:chgData name="Андрей Мурачёв" userId="f3437156ed08dac1" providerId="LiveId" clId="{9D72B441-7E57-4CAF-9A86-D2F7F9C9E98A}" dt="2019-07-26T09:59:32.747" v="219" actId="20577"/>
        <pc:sldMkLst>
          <pc:docMk/>
          <pc:sldMk cId="3159874237" sldId="355"/>
        </pc:sldMkLst>
        <pc:spChg chg="mod">
          <ac:chgData name="Андрей Мурачёв" userId="f3437156ed08dac1" providerId="LiveId" clId="{9D72B441-7E57-4CAF-9A86-D2F7F9C9E98A}" dt="2019-07-26T09:59:32.747" v="219" actId="20577"/>
          <ac:spMkLst>
            <pc:docMk/>
            <pc:sldMk cId="3159874237" sldId="355"/>
            <ac:spMk id="6" creationId="{50DC362A-BEE8-4A01-9AAB-268906A95D69}"/>
          </ac:spMkLst>
        </pc:spChg>
        <pc:picChg chg="add del mod">
          <ac:chgData name="Андрей Мурачёв" userId="f3437156ed08dac1" providerId="LiveId" clId="{9D72B441-7E57-4CAF-9A86-D2F7F9C9E98A}" dt="2019-07-25T17:57:17.211" v="44" actId="478"/>
          <ac:picMkLst>
            <pc:docMk/>
            <pc:sldMk cId="3159874237" sldId="355"/>
            <ac:picMk id="3" creationId="{51C70FB6-1A6A-48FA-94F9-24F03E844B01}"/>
          </ac:picMkLst>
        </pc:picChg>
        <pc:picChg chg="add mod">
          <ac:chgData name="Андрей Мурачёв" userId="f3437156ed08dac1" providerId="LiveId" clId="{9D72B441-7E57-4CAF-9A86-D2F7F9C9E98A}" dt="2019-07-25T17:57:33.146" v="49" actId="1076"/>
          <ac:picMkLst>
            <pc:docMk/>
            <pc:sldMk cId="3159874237" sldId="355"/>
            <ac:picMk id="5" creationId="{57BC4A87-930B-4130-A8DB-8269C1D6754A}"/>
          </ac:picMkLst>
        </pc:picChg>
        <pc:picChg chg="del">
          <ac:chgData name="Андрей Мурачёв" userId="f3437156ed08dac1" providerId="LiveId" clId="{9D72B441-7E57-4CAF-9A86-D2F7F9C9E98A}" dt="2019-07-25T17:57:14.579" v="43" actId="478"/>
          <ac:picMkLst>
            <pc:docMk/>
            <pc:sldMk cId="3159874237" sldId="355"/>
            <ac:picMk id="8" creationId="{4C68E29B-3468-4A6B-B02D-F06BBC854A72}"/>
          </ac:picMkLst>
        </pc:picChg>
      </pc:sldChg>
      <pc:sldChg chg="addSp delSp modSp add modNotesTx">
        <pc:chgData name="Андрей Мурачёв" userId="f3437156ed08dac1" providerId="LiveId" clId="{9D72B441-7E57-4CAF-9A86-D2F7F9C9E98A}" dt="2019-07-25T18:18:35.962" v="98" actId="20577"/>
        <pc:sldMkLst>
          <pc:docMk/>
          <pc:sldMk cId="4052878149" sldId="356"/>
        </pc:sldMkLst>
        <pc:spChg chg="mod">
          <ac:chgData name="Андрей Мурачёв" userId="f3437156ed08dac1" providerId="LiveId" clId="{9D72B441-7E57-4CAF-9A86-D2F7F9C9E98A}" dt="2019-07-25T18:12:26.768" v="67" actId="27636"/>
          <ac:spMkLst>
            <pc:docMk/>
            <pc:sldMk cId="4052878149" sldId="356"/>
            <ac:spMk id="2" creationId="{64C4BA23-D7CE-46F3-B525-6D213F1E9587}"/>
          </ac:spMkLst>
        </pc:spChg>
        <pc:spChg chg="del">
          <ac:chgData name="Андрей Мурачёв" userId="f3437156ed08dac1" providerId="LiveId" clId="{9D72B441-7E57-4CAF-9A86-D2F7F9C9E98A}" dt="2019-07-25T18:12:13.438" v="64"/>
          <ac:spMkLst>
            <pc:docMk/>
            <pc:sldMk cId="4052878149" sldId="356"/>
            <ac:spMk id="3" creationId="{7B512E86-5F3C-458F-AF0E-FF15C1A78B7F}"/>
          </ac:spMkLst>
        </pc:spChg>
        <pc:spChg chg="add mod">
          <ac:chgData name="Андрей Мурачёв" userId="f3437156ed08dac1" providerId="LiveId" clId="{9D72B441-7E57-4CAF-9A86-D2F7F9C9E98A}" dt="2019-07-25T18:18:35.962" v="98" actId="20577"/>
          <ac:spMkLst>
            <pc:docMk/>
            <pc:sldMk cId="4052878149" sldId="356"/>
            <ac:spMk id="6" creationId="{6C4079EA-58E3-41C2-8DFB-7DC44BFEB2E9}"/>
          </ac:spMkLst>
        </pc:spChg>
        <pc:picChg chg="add mod">
          <ac:chgData name="Андрей Мурачёв" userId="f3437156ed08dac1" providerId="LiveId" clId="{9D72B441-7E57-4CAF-9A86-D2F7F9C9E98A}" dt="2019-07-25T18:17:48.415" v="91" actId="1076"/>
          <ac:picMkLst>
            <pc:docMk/>
            <pc:sldMk cId="4052878149" sldId="356"/>
            <ac:picMk id="5" creationId="{E8F18B0F-EB84-4CCB-9564-2694EBE98260}"/>
          </ac:picMkLst>
        </pc:picChg>
      </pc:sldChg>
      <pc:sldChg chg="modSp add ord modNotesTx">
        <pc:chgData name="Андрей Мурачёв" userId="f3437156ed08dac1" providerId="LiveId" clId="{9D72B441-7E57-4CAF-9A86-D2F7F9C9E98A}" dt="2019-07-25T19:09:04.636" v="190"/>
        <pc:sldMkLst>
          <pc:docMk/>
          <pc:sldMk cId="2089467978" sldId="357"/>
        </pc:sldMkLst>
        <pc:spChg chg="mod">
          <ac:chgData name="Андрей Мурачёв" userId="f3437156ed08dac1" providerId="LiveId" clId="{9D72B441-7E57-4CAF-9A86-D2F7F9C9E98A}" dt="2019-07-25T18:34:35.423" v="160"/>
          <ac:spMkLst>
            <pc:docMk/>
            <pc:sldMk cId="2089467978" sldId="357"/>
            <ac:spMk id="2" creationId="{E7282BA5-6160-4CF3-9011-C47574454741}"/>
          </ac:spMkLst>
        </pc:spChg>
      </pc:sldChg>
      <pc:sldChg chg="addSp delSp modSp add ord modNotesTx">
        <pc:chgData name="Андрей Мурачёв" userId="f3437156ed08dac1" providerId="LiveId" clId="{9D72B441-7E57-4CAF-9A86-D2F7F9C9E98A}" dt="2019-07-25T18:25:10.044" v="118" actId="20577"/>
        <pc:sldMkLst>
          <pc:docMk/>
          <pc:sldMk cId="182537865" sldId="358"/>
        </pc:sldMkLst>
        <pc:spChg chg="add del mod">
          <ac:chgData name="Андрей Мурачёв" userId="f3437156ed08dac1" providerId="LiveId" clId="{9D72B441-7E57-4CAF-9A86-D2F7F9C9E98A}" dt="2019-07-25T18:21:12.825" v="108" actId="478"/>
          <ac:spMkLst>
            <pc:docMk/>
            <pc:sldMk cId="182537865" sldId="358"/>
            <ac:spMk id="4" creationId="{951C9BB6-CE73-4D2D-A2D9-8A382FF9CBB7}"/>
          </ac:spMkLst>
        </pc:spChg>
        <pc:spChg chg="del mod">
          <ac:chgData name="Андрей Мурачёв" userId="f3437156ed08dac1" providerId="LiveId" clId="{9D72B441-7E57-4CAF-9A86-D2F7F9C9E98A}" dt="2019-07-25T18:19:52.597" v="105"/>
          <ac:spMkLst>
            <pc:docMk/>
            <pc:sldMk cId="182537865" sldId="358"/>
            <ac:spMk id="6" creationId="{6C4079EA-58E3-41C2-8DFB-7DC44BFEB2E9}"/>
          </ac:spMkLst>
        </pc:spChg>
        <pc:picChg chg="del">
          <ac:chgData name="Андрей Мурачёв" userId="f3437156ed08dac1" providerId="LiveId" clId="{9D72B441-7E57-4CAF-9A86-D2F7F9C9E98A}" dt="2019-07-25T18:19:49.009" v="102" actId="478"/>
          <ac:picMkLst>
            <pc:docMk/>
            <pc:sldMk cId="182537865" sldId="358"/>
            <ac:picMk id="5" creationId="{E8F18B0F-EB84-4CCB-9564-2694EBE98260}"/>
          </ac:picMkLst>
        </pc:picChg>
        <pc:picChg chg="add mod">
          <ac:chgData name="Андрей Мурачёв" userId="f3437156ed08dac1" providerId="LiveId" clId="{9D72B441-7E57-4CAF-9A86-D2F7F9C9E98A}" dt="2019-07-25T18:21:16.226" v="110" actId="14100"/>
          <ac:picMkLst>
            <pc:docMk/>
            <pc:sldMk cId="182537865" sldId="358"/>
            <ac:picMk id="7" creationId="{F56605CE-2AFE-4791-89F7-806E783C2C01}"/>
          </ac:picMkLst>
        </pc:picChg>
      </pc:sldChg>
      <pc:sldChg chg="addSp delSp modSp add">
        <pc:chgData name="Андрей Мурачёв" userId="f3437156ed08dac1" providerId="LiveId" clId="{9D72B441-7E57-4CAF-9A86-D2F7F9C9E98A}" dt="2019-07-25T18:29:11.525" v="139"/>
        <pc:sldMkLst>
          <pc:docMk/>
          <pc:sldMk cId="1977714342" sldId="359"/>
        </pc:sldMkLst>
        <pc:spChg chg="del">
          <ac:chgData name="Андрей Мурачёв" userId="f3437156ed08dac1" providerId="LiveId" clId="{9D72B441-7E57-4CAF-9A86-D2F7F9C9E98A}" dt="2019-07-25T18:27:30.161" v="120" actId="478"/>
          <ac:spMkLst>
            <pc:docMk/>
            <pc:sldMk cId="1977714342" sldId="359"/>
            <ac:spMk id="2" creationId="{63DB974A-26D5-4834-BEB9-76F7372B2D16}"/>
          </ac:spMkLst>
        </pc:spChg>
        <pc:spChg chg="del">
          <ac:chgData name="Андрей Мурачёв" userId="f3437156ed08dac1" providerId="LiveId" clId="{9D72B441-7E57-4CAF-9A86-D2F7F9C9E98A}" dt="2019-07-25T18:27:31.857" v="121" actId="478"/>
          <ac:spMkLst>
            <pc:docMk/>
            <pc:sldMk cId="1977714342" sldId="359"/>
            <ac:spMk id="3" creationId="{1CDFBF4A-A0A6-495C-8770-72D741E345AB}"/>
          </ac:spMkLst>
        </pc:spChg>
        <pc:spChg chg="add del">
          <ac:chgData name="Андрей Мурачёв" userId="f3437156ed08dac1" providerId="LiveId" clId="{9D72B441-7E57-4CAF-9A86-D2F7F9C9E98A}" dt="2019-07-25T18:29:11.525" v="139"/>
          <ac:spMkLst>
            <pc:docMk/>
            <pc:sldMk cId="1977714342" sldId="359"/>
            <ac:spMk id="7" creationId="{F6B0E44C-F15C-4423-912A-591022EEE904}"/>
          </ac:spMkLst>
        </pc:spChg>
        <pc:picChg chg="add mod modCrop">
          <ac:chgData name="Андрей Мурачёв" userId="f3437156ed08dac1" providerId="LiveId" clId="{9D72B441-7E57-4CAF-9A86-D2F7F9C9E98A}" dt="2019-07-25T18:28:40.142" v="137" actId="1076"/>
          <ac:picMkLst>
            <pc:docMk/>
            <pc:sldMk cId="1977714342" sldId="359"/>
            <ac:picMk id="5" creationId="{618E1C14-AE77-442B-BDAE-837FDFF432BE}"/>
          </ac:picMkLst>
        </pc:picChg>
        <pc:picChg chg="add mod modCrop">
          <ac:chgData name="Андрей Мурачёв" userId="f3437156ed08dac1" providerId="LiveId" clId="{9D72B441-7E57-4CAF-9A86-D2F7F9C9E98A}" dt="2019-07-25T18:28:39.126" v="136" actId="14100"/>
          <ac:picMkLst>
            <pc:docMk/>
            <pc:sldMk cId="1977714342" sldId="359"/>
            <ac:picMk id="6" creationId="{1D5049A0-2AF8-489E-A30D-EB0A1A2D41F0}"/>
          </ac:picMkLst>
        </pc:picChg>
      </pc:sldChg>
      <pc:sldChg chg="addSp delSp modSp add modNotesTx">
        <pc:chgData name="Андрей Мурачёв" userId="f3437156ed08dac1" providerId="LiveId" clId="{9D72B441-7E57-4CAF-9A86-D2F7F9C9E98A}" dt="2019-07-25T18:32:52.841" v="159" actId="20577"/>
        <pc:sldMkLst>
          <pc:docMk/>
          <pc:sldMk cId="1701804958" sldId="360"/>
        </pc:sldMkLst>
        <pc:spChg chg="add mod">
          <ac:chgData name="Андрей Мурачёв" userId="f3437156ed08dac1" providerId="LiveId" clId="{9D72B441-7E57-4CAF-9A86-D2F7F9C9E98A}" dt="2019-07-25T18:32:52.841" v="159" actId="20577"/>
          <ac:spMkLst>
            <pc:docMk/>
            <pc:sldMk cId="1701804958" sldId="360"/>
            <ac:spMk id="4" creationId="{291ADA0D-ABA6-437A-BDEE-6F71164F84F2}"/>
          </ac:spMkLst>
        </pc:spChg>
        <pc:picChg chg="add mod">
          <ac:chgData name="Андрей Мурачёв" userId="f3437156ed08dac1" providerId="LiveId" clId="{9D72B441-7E57-4CAF-9A86-D2F7F9C9E98A}" dt="2019-07-25T18:32:45.119" v="152" actId="14100"/>
          <ac:picMkLst>
            <pc:docMk/>
            <pc:sldMk cId="1701804958" sldId="360"/>
            <ac:picMk id="3" creationId="{8E5FB3B7-2096-4536-9B3E-8788B5B7B632}"/>
          </ac:picMkLst>
        </pc:picChg>
        <pc:picChg chg="del">
          <ac:chgData name="Андрей Мурачёв" userId="f3437156ed08dac1" providerId="LiveId" clId="{9D72B441-7E57-4CAF-9A86-D2F7F9C9E98A}" dt="2019-07-25T18:31:16.018" v="142" actId="478"/>
          <ac:picMkLst>
            <pc:docMk/>
            <pc:sldMk cId="1701804958" sldId="360"/>
            <ac:picMk id="5" creationId="{618E1C14-AE77-442B-BDAE-837FDFF432BE}"/>
          </ac:picMkLst>
        </pc:picChg>
        <pc:picChg chg="del">
          <ac:chgData name="Андрей Мурачёв" userId="f3437156ed08dac1" providerId="LiveId" clId="{9D72B441-7E57-4CAF-9A86-D2F7F9C9E98A}" dt="2019-07-25T18:31:15.351" v="141" actId="478"/>
          <ac:picMkLst>
            <pc:docMk/>
            <pc:sldMk cId="1701804958" sldId="360"/>
            <ac:picMk id="6" creationId="{1D5049A0-2AF8-489E-A30D-EB0A1A2D41F0}"/>
          </ac:picMkLst>
        </pc:picChg>
      </pc:sldChg>
      <pc:sldChg chg="addSp delSp modSp add del modNotesTx">
        <pc:chgData name="Андрей Мурачёв" userId="f3437156ed08dac1" providerId="LiveId" clId="{9D72B441-7E57-4CAF-9A86-D2F7F9C9E98A}" dt="2019-07-25T18:38:43.767" v="187" actId="2696"/>
        <pc:sldMkLst>
          <pc:docMk/>
          <pc:sldMk cId="1019128143" sldId="361"/>
        </pc:sldMkLst>
        <pc:spChg chg="del">
          <ac:chgData name="Андрей Мурачёв" userId="f3437156ed08dac1" providerId="LiveId" clId="{9D72B441-7E57-4CAF-9A86-D2F7F9C9E98A}" dt="2019-07-25T18:38:14.733" v="184"/>
          <ac:spMkLst>
            <pc:docMk/>
            <pc:sldMk cId="1019128143" sldId="361"/>
            <ac:spMk id="3" creationId="{8ECADD28-CBD2-47CB-8F4A-5176B483D1E1}"/>
          </ac:spMkLst>
        </pc:spChg>
        <pc:picChg chg="add mod">
          <ac:chgData name="Андрей Мурачёв" userId="f3437156ed08dac1" providerId="LiveId" clId="{9D72B441-7E57-4CAF-9A86-D2F7F9C9E98A}" dt="2019-07-25T18:38:18.342" v="186" actId="1076"/>
          <ac:picMkLst>
            <pc:docMk/>
            <pc:sldMk cId="1019128143" sldId="361"/>
            <ac:picMk id="5" creationId="{1BDE1C01-2B31-42EB-BA67-B6B297454A4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78DC1-34CA-409C-88B2-97975CE53CC3}" type="datetimeFigureOut">
              <a:rPr lang="ru-RU" smtClean="0"/>
              <a:t>26.07.2019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D1F32-EFA9-4E0C-8746-03983C8618AA}" type="slidenum">
              <a:rPr lang="ru-RU" smtClean="0"/>
              <a:t>‹#›</a:t>
            </a:fld>
            <a:endParaRPr lang="ru-RU"/>
          </a:p>
        </p:txBody>
      </p:sp>
    </p:spTree>
    <p:extLst>
      <p:ext uri="{BB962C8B-B14F-4D97-AF65-F5344CB8AC3E}">
        <p14:creationId xmlns:p14="http://schemas.microsoft.com/office/powerpoint/2010/main" val="2756069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schedule</a:t>
            </a:r>
            <a:endParaRPr lang="ru-RU" dirty="0"/>
          </a:p>
          <a:p>
            <a:r>
              <a:rPr lang="en-US" dirty="0"/>
              <a:t>competition</a:t>
            </a:r>
            <a:endParaRPr lang="ru-RU" dirty="0"/>
          </a:p>
        </p:txBody>
      </p:sp>
      <p:sp>
        <p:nvSpPr>
          <p:cNvPr id="4" name="Номер слайда 3"/>
          <p:cNvSpPr>
            <a:spLocks noGrp="1"/>
          </p:cNvSpPr>
          <p:nvPr>
            <p:ph type="sldNum" sz="quarter" idx="5"/>
          </p:nvPr>
        </p:nvSpPr>
        <p:spPr/>
        <p:txBody>
          <a:bodyPr/>
          <a:lstStyle/>
          <a:p>
            <a:fld id="{5B548796-81C8-4CC9-A9A7-CB79A5011967}" type="slidenum">
              <a:rPr lang="ru-RU" smtClean="0"/>
              <a:t>2</a:t>
            </a:fld>
            <a:endParaRPr lang="ru-RU"/>
          </a:p>
        </p:txBody>
      </p:sp>
    </p:spTree>
    <p:extLst>
      <p:ext uri="{BB962C8B-B14F-4D97-AF65-F5344CB8AC3E}">
        <p14:creationId xmlns:p14="http://schemas.microsoft.com/office/powerpoint/2010/main" val="3554968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12</a:t>
            </a:fld>
            <a:endParaRPr lang="ru-RU"/>
          </a:p>
        </p:txBody>
      </p:sp>
    </p:spTree>
    <p:extLst>
      <p:ext uri="{BB962C8B-B14F-4D97-AF65-F5344CB8AC3E}">
        <p14:creationId xmlns:p14="http://schemas.microsoft.com/office/powerpoint/2010/main" val="1775140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But for some reason, about the obvious decision to make the network deeper, to use a lot of neurons did not speak</a:t>
            </a:r>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13</a:t>
            </a:fld>
            <a:endParaRPr lang="ru-RU"/>
          </a:p>
        </p:txBody>
      </p:sp>
    </p:spTree>
    <p:extLst>
      <p:ext uri="{BB962C8B-B14F-4D97-AF65-F5344CB8AC3E}">
        <p14:creationId xmlns:p14="http://schemas.microsoft.com/office/powerpoint/2010/main" val="3579370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14</a:t>
            </a:fld>
            <a:endParaRPr lang="ru-RU"/>
          </a:p>
        </p:txBody>
      </p:sp>
    </p:spTree>
    <p:extLst>
      <p:ext uri="{BB962C8B-B14F-4D97-AF65-F5344CB8AC3E}">
        <p14:creationId xmlns:p14="http://schemas.microsoft.com/office/powerpoint/2010/main" val="3651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15</a:t>
            </a:fld>
            <a:endParaRPr lang="ru-RU"/>
          </a:p>
        </p:txBody>
      </p:sp>
    </p:spTree>
    <p:extLst>
      <p:ext uri="{BB962C8B-B14F-4D97-AF65-F5344CB8AC3E}">
        <p14:creationId xmlns:p14="http://schemas.microsoft.com/office/powerpoint/2010/main" val="1187746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16</a:t>
            </a:fld>
            <a:endParaRPr lang="ru-RU"/>
          </a:p>
        </p:txBody>
      </p:sp>
    </p:spTree>
    <p:extLst>
      <p:ext uri="{BB962C8B-B14F-4D97-AF65-F5344CB8AC3E}">
        <p14:creationId xmlns:p14="http://schemas.microsoft.com/office/powerpoint/2010/main" val="1571552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17</a:t>
            </a:fld>
            <a:endParaRPr lang="ru-RU"/>
          </a:p>
        </p:txBody>
      </p:sp>
    </p:spTree>
    <p:extLst>
      <p:ext uri="{BB962C8B-B14F-4D97-AF65-F5344CB8AC3E}">
        <p14:creationId xmlns:p14="http://schemas.microsoft.com/office/powerpoint/2010/main" val="2086929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They wanted to answer the following question: Will we be able to create a system that will demonstrate animal behavior if we copied only the brain structure and neglected the intracellular processes</a:t>
            </a:r>
            <a:r>
              <a:rPr lang="ru-RU" dirty="0"/>
              <a:t>.</a:t>
            </a:r>
          </a:p>
          <a:p>
            <a:r>
              <a:rPr lang="en-US" dirty="0"/>
              <a:t> We are not at the point yet to answer that question regarding the human brain but by using the well mapped connectome of the nematode (C. Elegans),</a:t>
            </a:r>
            <a:endParaRPr lang="ru-RU" dirty="0"/>
          </a:p>
          <a:p>
            <a:endParaRPr lang="ru-RU" dirty="0"/>
          </a:p>
          <a:p>
            <a:r>
              <a:rPr lang="en-US" b="1" dirty="0"/>
              <a:t>They were able to answer this question as a resounding yes, </a:t>
            </a:r>
            <a:r>
              <a:rPr lang="en-US" dirty="0"/>
              <a:t>at least in part. </a:t>
            </a:r>
          </a:p>
          <a:p>
            <a:endParaRPr lang="en-US" dirty="0"/>
          </a:p>
          <a:p>
            <a:r>
              <a:rPr lang="en-US" dirty="0"/>
              <a:t>they stimulate specific simulated sensory neurons  and muscle excitation using a simple robot (i.e. Lego Mindstorms EV3) and connecting sensors on the robot </a:t>
            </a:r>
          </a:p>
          <a:p>
            <a:r>
              <a:rPr lang="en-US" dirty="0"/>
              <a:t>It </a:t>
            </a:r>
            <a:r>
              <a:rPr lang="en-US" dirty="0" err="1"/>
              <a:t>allowes</a:t>
            </a:r>
            <a:r>
              <a:rPr lang="en-US" dirty="0"/>
              <a:t> to move a left and right motor on the robot, </a:t>
            </a:r>
          </a:p>
          <a:p>
            <a:r>
              <a:rPr lang="en-US" dirty="0"/>
              <a:t>We observe worm like behaviors in the robot based purely on environmental factors.</a:t>
            </a:r>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18</a:t>
            </a:fld>
            <a:endParaRPr lang="ru-RU"/>
          </a:p>
        </p:txBody>
      </p:sp>
    </p:spTree>
    <p:extLst>
      <p:ext uri="{BB962C8B-B14F-4D97-AF65-F5344CB8AC3E}">
        <p14:creationId xmlns:p14="http://schemas.microsoft.com/office/powerpoint/2010/main" val="3939088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a:t>
            </a:r>
          </a:p>
          <a:p>
            <a:r>
              <a:rPr lang="en-US" dirty="0"/>
              <a:t>The typical approach to machine learning:</a:t>
            </a:r>
            <a:br>
              <a:rPr lang="en-US" dirty="0"/>
            </a:br>
            <a:r>
              <a:rPr lang="en-US" dirty="0"/>
              <a:t>• build a class of models, usually parametric and tune the parameters so that the model describes the data well;</a:t>
            </a:r>
          </a:p>
          <a:p>
            <a:br>
              <a:rPr lang="en-US" dirty="0"/>
            </a:br>
            <a:r>
              <a:rPr lang="en-US" dirty="0"/>
              <a:t>• that is, we optimize some error function or quality function (likelihood, a posteriori probability).</a:t>
            </a:r>
            <a:br>
              <a:rPr lang="en-US" dirty="0"/>
            </a:br>
            <a:endParaRPr lang="en-US" dirty="0"/>
          </a:p>
          <a:p>
            <a:r>
              <a:rPr lang="en-US" dirty="0"/>
              <a:t>---------</a:t>
            </a:r>
          </a:p>
          <a:p>
            <a:r>
              <a:rPr lang="en-US" dirty="0"/>
              <a:t>Neural networks are a very powerful and flexible class of such models.</a:t>
            </a:r>
            <a:br>
              <a:rPr lang="en-US" dirty="0"/>
            </a:br>
            <a:r>
              <a:rPr lang="en-US" dirty="0"/>
              <a:t>• The difficulty is how to train their parameters</a:t>
            </a:r>
            <a:endParaRPr lang="ru-RU" dirty="0"/>
          </a:p>
          <a:p>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19</a:t>
            </a:fld>
            <a:endParaRPr lang="ru-RU"/>
          </a:p>
        </p:txBody>
      </p:sp>
    </p:spTree>
    <p:extLst>
      <p:ext uri="{BB962C8B-B14F-4D97-AF65-F5344CB8AC3E}">
        <p14:creationId xmlns:p14="http://schemas.microsoft.com/office/powerpoint/2010/main" val="3796376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CB30AB9E-93F7-40B0-94A7-9A4ABD3957F1}" type="slidenum">
              <a:rPr lang="ru-RU" smtClean="0"/>
              <a:t>20</a:t>
            </a:fld>
            <a:endParaRPr lang="ru-RU"/>
          </a:p>
        </p:txBody>
      </p:sp>
    </p:spTree>
    <p:extLst>
      <p:ext uri="{BB962C8B-B14F-4D97-AF65-F5344CB8AC3E}">
        <p14:creationId xmlns:p14="http://schemas.microsoft.com/office/powerpoint/2010/main" val="576613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25F518A-D29B-4231-B71A-44929DFF2054}" type="slidenum">
              <a:rPr lang="ru-RU" smtClean="0"/>
              <a:t>30</a:t>
            </a:fld>
            <a:endParaRPr lang="ru-RU"/>
          </a:p>
        </p:txBody>
      </p:sp>
    </p:spTree>
    <p:extLst>
      <p:ext uri="{BB962C8B-B14F-4D97-AF65-F5344CB8AC3E}">
        <p14:creationId xmlns:p14="http://schemas.microsoft.com/office/powerpoint/2010/main" val="231474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a big mystery in machine learning.</a:t>
            </a:r>
            <a:br>
              <a:rPr lang="en-US" dirty="0"/>
            </a:br>
            <a:r>
              <a:rPr lang="en-US" dirty="0"/>
              <a:t>At the dawn of machine learning, it seemed that as soon as we teach the machines to calculate, they immediately learn to think, walk and talk themselves.</a:t>
            </a:r>
            <a:br>
              <a:rPr lang="en-US" dirty="0"/>
            </a:br>
            <a:r>
              <a:rPr lang="en-US" dirty="0"/>
              <a:t>But that did not happen. Why? Why analogy with the animal world does not work?</a:t>
            </a:r>
            <a:br>
              <a:rPr lang="en-US" dirty="0"/>
            </a:br>
            <a:r>
              <a:rPr lang="en-US" dirty="0"/>
              <a:t>Why is arithmetic so difficult for children, but they</a:t>
            </a:r>
            <a:r>
              <a:rPr lang="ru-RU" dirty="0"/>
              <a:t> </a:t>
            </a:r>
            <a:r>
              <a:rPr lang="en-US" dirty="0"/>
              <a:t>so easily recognize patterns and sounds?</a:t>
            </a:r>
            <a:br>
              <a:rPr lang="en-US" dirty="0"/>
            </a:br>
            <a:r>
              <a:rPr lang="en-US" dirty="0"/>
              <a:t>And why is the recognition task so difficult for machines? For machines that can perform billions of operations per second?</a:t>
            </a:r>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4</a:t>
            </a:fld>
            <a:endParaRPr lang="ru-RU"/>
          </a:p>
        </p:txBody>
      </p:sp>
    </p:spTree>
    <p:extLst>
      <p:ext uri="{BB962C8B-B14F-4D97-AF65-F5344CB8AC3E}">
        <p14:creationId xmlns:p14="http://schemas.microsoft.com/office/powerpoint/2010/main" val="1299697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25F518A-D29B-4231-B71A-44929DFF2054}" type="slidenum">
              <a:rPr lang="ru-RU" smtClean="0"/>
              <a:t>32</a:t>
            </a:fld>
            <a:endParaRPr lang="ru-RU"/>
          </a:p>
        </p:txBody>
      </p:sp>
    </p:spTree>
    <p:extLst>
      <p:ext uri="{BB962C8B-B14F-4D97-AF65-F5344CB8AC3E}">
        <p14:creationId xmlns:p14="http://schemas.microsoft.com/office/powerpoint/2010/main" val="3430763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36</a:t>
            </a:fld>
            <a:endParaRPr lang="ru-RU"/>
          </a:p>
        </p:txBody>
      </p:sp>
    </p:spTree>
    <p:extLst>
      <p:ext uri="{BB962C8B-B14F-4D97-AF65-F5344CB8AC3E}">
        <p14:creationId xmlns:p14="http://schemas.microsoft.com/office/powerpoint/2010/main" val="2377340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228600" indent="-228600">
              <a:buAutoNum type="arabicPeriod"/>
            </a:pPr>
            <a:r>
              <a:rPr lang="en-US" dirty="0"/>
              <a:t>With standard learning, we analyze errors on all data, find the gradient vector, and only after doing a step in the direction of the anti-gradient. This method is very energy-intensive and, moreover, it can sometimes give poor results with an inappropriate selection of initial weights.</a:t>
            </a:r>
          </a:p>
          <a:p>
            <a:pPr marL="228600" indent="-228600">
              <a:buAutoNum type="arabicPeriod"/>
            </a:pPr>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37</a:t>
            </a:fld>
            <a:endParaRPr lang="ru-RU"/>
          </a:p>
        </p:txBody>
      </p:sp>
    </p:spTree>
    <p:extLst>
      <p:ext uri="{BB962C8B-B14F-4D97-AF65-F5344CB8AC3E}">
        <p14:creationId xmlns:p14="http://schemas.microsoft.com/office/powerpoint/2010/main" val="2415038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After training the model one or two times, you’ll notice that you keep getting different accuracies. So you’re not quite sure which one is the right one. This introduces the bias variance trade off. In essence, we’re trying to train a model that will be accurate and not have too much variance of accuracy when trained several times.</a:t>
            </a:r>
          </a:p>
          <a:p>
            <a:endParaRPr lang="en-US" dirty="0"/>
          </a:p>
          <a:p>
            <a:r>
              <a:rPr lang="en-US" dirty="0"/>
              <a:t>To solve this problem we use the K-fold cross validation with K equal to 10. This will split the training set into 10 folds. We’ll then train our model on 9 folds and test it on the remaining fold. Since we have 10 folds, we’re going to do this iteratively through 10 combinations. Each iteration will gives us its accuracy. We’ll then find the mean of all accuracies and use that as our model accuracy. We also calculate the variance to ensure that it’s minimal.</a:t>
            </a:r>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39</a:t>
            </a:fld>
            <a:endParaRPr lang="ru-RU"/>
          </a:p>
        </p:txBody>
      </p:sp>
    </p:spTree>
    <p:extLst>
      <p:ext uri="{BB962C8B-B14F-4D97-AF65-F5344CB8AC3E}">
        <p14:creationId xmlns:p14="http://schemas.microsoft.com/office/powerpoint/2010/main" val="1025175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 number of founding fathers (Hinton and his followers) recognized that it was still impossible to train a neural network with more than 3 layers using back-propagation and it is unlikely to succeed [1], except for the CNN</a:t>
            </a:r>
          </a:p>
          <a:p>
            <a:endParaRPr lang="en-US" dirty="0"/>
          </a:p>
          <a:p>
            <a:r>
              <a:rPr lang="en-US" b="1" dirty="0"/>
              <a:t>The main feature </a:t>
            </a:r>
            <a:r>
              <a:rPr lang="en-US" dirty="0"/>
              <a:t>of convolutional neural networks that distinguishes them from all the others is an </a:t>
            </a:r>
            <a:r>
              <a:rPr lang="en-US" b="1" dirty="0"/>
              <a:t>artificial weight limit that</a:t>
            </a:r>
            <a:r>
              <a:rPr lang="ru-RU" b="1" dirty="0"/>
              <a:t> </a:t>
            </a:r>
            <a:r>
              <a:rPr lang="en-US" b="1" dirty="0"/>
              <a:t>w</a:t>
            </a:r>
            <a:r>
              <a:rPr lang="en-US" dirty="0"/>
              <a:t>hat is provided</a:t>
            </a:r>
            <a:r>
              <a:rPr lang="en-US" b="1" dirty="0"/>
              <a:t> by the mechanism of shared weight.</a:t>
            </a:r>
            <a:r>
              <a:rPr lang="en-US" dirty="0"/>
              <a:t> </a:t>
            </a:r>
          </a:p>
          <a:p>
            <a:r>
              <a:rPr lang="en-US" dirty="0"/>
              <a:t>As well as </a:t>
            </a:r>
            <a:r>
              <a:rPr lang="en-US" b="1" dirty="0"/>
              <a:t>layer-by-layer resizing of the entrance </a:t>
            </a:r>
            <a:r>
              <a:rPr lang="en-US" dirty="0"/>
              <a:t>and </a:t>
            </a:r>
            <a:r>
              <a:rPr lang="en-US" b="1" dirty="0"/>
              <a:t>local perception</a:t>
            </a:r>
            <a:r>
              <a:rPr lang="en-US" dirty="0"/>
              <a:t>. </a:t>
            </a:r>
          </a:p>
          <a:p>
            <a:r>
              <a:rPr lang="en-US" b="1" dirty="0"/>
              <a:t>Layer-by-side resizing </a:t>
            </a:r>
            <a:r>
              <a:rPr lang="en-US" dirty="0"/>
              <a:t>of a feature map is </a:t>
            </a:r>
            <a:r>
              <a:rPr lang="en-US" b="1" dirty="0"/>
              <a:t>a trick to ensure scale invariance.</a:t>
            </a:r>
            <a:br>
              <a:rPr lang="en-US" b="1" dirty="0"/>
            </a:br>
            <a:r>
              <a:rPr lang="en-US" b="1" dirty="0"/>
              <a:t>Local perception </a:t>
            </a:r>
            <a:r>
              <a:rPr lang="en-US" dirty="0"/>
              <a:t>is a good idea, but rather old (70s), </a:t>
            </a:r>
          </a:p>
          <a:p>
            <a:r>
              <a:rPr lang="en-US" dirty="0"/>
              <a:t>then mechanism of shared weights is quite an interesting thing.</a:t>
            </a:r>
          </a:p>
          <a:p>
            <a:r>
              <a:rPr lang="en-US" dirty="0"/>
              <a:t>When training, </a:t>
            </a:r>
            <a:r>
              <a:rPr lang="en-US" b="1" dirty="0"/>
              <a:t>the system must be forced to use as few outputs as possible </a:t>
            </a:r>
            <a:r>
              <a:rPr lang="en-US" dirty="0"/>
              <a:t>in the process of presenting the input data.</a:t>
            </a:r>
          </a:p>
          <a:p>
            <a:endParaRPr lang="en-US" dirty="0"/>
          </a:p>
          <a:p>
            <a:r>
              <a:rPr lang="en-US" dirty="0"/>
              <a:t>this mean that </a:t>
            </a:r>
            <a:r>
              <a:rPr lang="en-US" b="1" dirty="0"/>
              <a:t>part of the neurons of some considered layer</a:t>
            </a:r>
            <a:r>
              <a:rPr lang="en-US" dirty="0"/>
              <a:t> of the neural network </a:t>
            </a:r>
            <a:r>
              <a:rPr lang="en-US" b="1" dirty="0"/>
              <a:t>may use the same weights.</a:t>
            </a:r>
            <a:r>
              <a:rPr lang="en-US" dirty="0"/>
              <a:t> </a:t>
            </a:r>
          </a:p>
          <a:p>
            <a:r>
              <a:rPr lang="en-US" b="1" dirty="0"/>
              <a:t>Neurons using the same weights</a:t>
            </a:r>
            <a:r>
              <a:rPr lang="en-US" dirty="0"/>
              <a:t> are combined into </a:t>
            </a:r>
            <a:r>
              <a:rPr lang="en-US" b="1" dirty="0"/>
              <a:t>feature maps, </a:t>
            </a:r>
          </a:p>
          <a:p>
            <a:r>
              <a:rPr lang="en-US" dirty="0"/>
              <a:t>and </a:t>
            </a:r>
            <a:r>
              <a:rPr lang="en-US" b="1" dirty="0"/>
              <a:t>each neuron of the feature map </a:t>
            </a:r>
            <a:r>
              <a:rPr lang="en-US" dirty="0"/>
              <a:t>is associated with </a:t>
            </a:r>
            <a:r>
              <a:rPr lang="en-US" b="1" dirty="0"/>
              <a:t>a portion of the neurons of the previous layer. </a:t>
            </a:r>
          </a:p>
          <a:p>
            <a:r>
              <a:rPr lang="en-US" dirty="0"/>
              <a:t>When calculating the network</a:t>
            </a:r>
            <a:r>
              <a:rPr lang="en-US" b="1" dirty="0"/>
              <a:t>, each neuron performs convolution of a certain area </a:t>
            </a:r>
            <a:r>
              <a:rPr lang="en-US" dirty="0"/>
              <a:t>of ​​the previous layer.</a:t>
            </a:r>
          </a:p>
          <a:p>
            <a:r>
              <a:rPr lang="en-US" dirty="0"/>
              <a:t> The layers of a neural network constructed in this manner are called convolutional layers.</a:t>
            </a:r>
          </a:p>
          <a:p>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41</a:t>
            </a:fld>
            <a:endParaRPr lang="ru-RU"/>
          </a:p>
        </p:txBody>
      </p:sp>
    </p:spTree>
    <p:extLst>
      <p:ext uri="{BB962C8B-B14F-4D97-AF65-F5344CB8AC3E}">
        <p14:creationId xmlns:p14="http://schemas.microsoft.com/office/powerpoint/2010/main" val="1671170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42</a:t>
            </a:fld>
            <a:endParaRPr lang="ru-RU"/>
          </a:p>
        </p:txBody>
      </p:sp>
    </p:spTree>
    <p:extLst>
      <p:ext uri="{BB962C8B-B14F-4D97-AF65-F5344CB8AC3E}">
        <p14:creationId xmlns:p14="http://schemas.microsoft.com/office/powerpoint/2010/main" val="3962193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43</a:t>
            </a:fld>
            <a:endParaRPr lang="ru-RU"/>
          </a:p>
        </p:txBody>
      </p:sp>
    </p:spTree>
    <p:extLst>
      <p:ext uri="{BB962C8B-B14F-4D97-AF65-F5344CB8AC3E}">
        <p14:creationId xmlns:p14="http://schemas.microsoft.com/office/powerpoint/2010/main" val="2033910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 first layer in a CNN is always a </a:t>
            </a:r>
            <a:r>
              <a:rPr lang="en-US" b="1" dirty="0"/>
              <a:t>Convolutional Layer</a:t>
            </a:r>
            <a:r>
              <a:rPr lang="en-US" dirty="0"/>
              <a:t>. the input to this is a 32 x 32 x 3 array of pixel values. </a:t>
            </a:r>
          </a:p>
          <a:p>
            <a:endParaRPr lang="en-US" dirty="0"/>
          </a:p>
          <a:p>
            <a:r>
              <a:rPr lang="en-US" dirty="0"/>
              <a:t>A convolutional layer is a set of feature maps.</a:t>
            </a:r>
            <a:br>
              <a:rPr lang="en-US" dirty="0"/>
            </a:br>
            <a:r>
              <a:rPr lang="en-US" dirty="0"/>
              <a:t>each map has a synaptic nucleus (in different sources it is called differently: a scanning nucleus or a filter).</a:t>
            </a:r>
          </a:p>
          <a:p>
            <a:endParaRPr lang="en-US" dirty="0"/>
          </a:p>
          <a:p>
            <a:r>
              <a:rPr lang="en-US" dirty="0"/>
              <a:t>The light blue grid is called the </a:t>
            </a:r>
            <a:r>
              <a:rPr lang="en-US" i="1" dirty="0"/>
              <a:t>input feature map</a:t>
            </a:r>
            <a:r>
              <a:rPr lang="en-US" dirty="0"/>
              <a:t>.  A </a:t>
            </a:r>
            <a:r>
              <a:rPr lang="en-US" i="1" dirty="0"/>
              <a:t>kernel</a:t>
            </a:r>
            <a:r>
              <a:rPr lang="en-US" dirty="0"/>
              <a:t> (shaded area) of value slides across the input feature map. </a:t>
            </a:r>
          </a:p>
          <a:p>
            <a:r>
              <a:rPr lang="en-US" dirty="0"/>
              <a:t>At each location, the </a:t>
            </a:r>
            <a:r>
              <a:rPr lang="en-US" b="1" dirty="0"/>
              <a:t>product between each element of the kernel </a:t>
            </a:r>
            <a:r>
              <a:rPr lang="en-US" dirty="0"/>
              <a:t>and the </a:t>
            </a:r>
            <a:r>
              <a:rPr lang="en-US" b="1" dirty="0"/>
              <a:t>input element it overlaps </a:t>
            </a:r>
            <a:r>
              <a:rPr lang="en-US" dirty="0"/>
              <a:t>is computed and the results are summed up to obtain the output in the current location. The final output of this procedure is a matrix called </a:t>
            </a:r>
            <a:r>
              <a:rPr lang="en-US" i="1" dirty="0"/>
              <a:t>output feature map</a:t>
            </a:r>
            <a:r>
              <a:rPr lang="en-US" dirty="0"/>
              <a:t> (in green).</a:t>
            </a:r>
          </a:p>
          <a:p>
            <a:r>
              <a:rPr lang="en-US" dirty="0"/>
              <a:t>This procedure can be repeated using different kernels to form as many output feature maps (a.k.a. </a:t>
            </a:r>
            <a:r>
              <a:rPr lang="en-US" i="1" dirty="0"/>
              <a:t>output channels</a:t>
            </a:r>
            <a:r>
              <a:rPr lang="en-US" dirty="0"/>
              <a:t>) as desired. </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44</a:t>
            </a:fld>
            <a:endParaRPr lang="ru-RU"/>
          </a:p>
        </p:txBody>
      </p:sp>
    </p:spTree>
    <p:extLst>
      <p:ext uri="{BB962C8B-B14F-4D97-AF65-F5344CB8AC3E}">
        <p14:creationId xmlns:p14="http://schemas.microsoft.com/office/powerpoint/2010/main" val="3325027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 top corner of the kernel</a:t>
            </a:r>
            <a:r>
              <a:rPr lang="ru-RU" dirty="0"/>
              <a:t> </a:t>
            </a:r>
            <a:r>
              <a:rPr lang="en-US" dirty="0"/>
              <a:t>for first convolutional is placed outside the image, in this case</a:t>
            </a:r>
            <a:endParaRPr lang="ru-RU" dirty="0"/>
          </a:p>
          <a:p>
            <a:r>
              <a:rPr lang="en-US" dirty="0"/>
              <a:t>padding</a:t>
            </a:r>
            <a:endParaRPr lang="ru-RU" dirty="0"/>
          </a:p>
          <a:p>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45</a:t>
            </a:fld>
            <a:endParaRPr lang="ru-RU"/>
          </a:p>
        </p:txBody>
      </p:sp>
    </p:spTree>
    <p:extLst>
      <p:ext uri="{BB962C8B-B14F-4D97-AF65-F5344CB8AC3E}">
        <p14:creationId xmlns:p14="http://schemas.microsoft.com/office/powerpoint/2010/main" val="611916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kernel center coincides with upper corner</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46</a:t>
            </a:fld>
            <a:endParaRPr lang="ru-RU"/>
          </a:p>
        </p:txBody>
      </p:sp>
    </p:spTree>
    <p:extLst>
      <p:ext uri="{BB962C8B-B14F-4D97-AF65-F5344CB8AC3E}">
        <p14:creationId xmlns:p14="http://schemas.microsoft.com/office/powerpoint/2010/main" val="1092679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over many decades, people have used different algorithms for different tasks</a:t>
            </a:r>
            <a:endParaRPr lang="ru-RU" dirty="0"/>
          </a:p>
          <a:p>
            <a:endParaRPr lang="ru-RU" b="1" dirty="0"/>
          </a:p>
          <a:p>
            <a:r>
              <a:rPr lang="en-US" dirty="0"/>
              <a:t>For this we need to be able to</a:t>
            </a:r>
            <a:r>
              <a:rPr lang="ru-RU" dirty="0"/>
              <a:t> </a:t>
            </a:r>
            <a:r>
              <a:rPr lang="en-US" dirty="0"/>
              <a:t>find the features automatically</a:t>
            </a:r>
            <a:endParaRPr lang="ru-RU" dirty="0"/>
          </a:p>
          <a:p>
            <a:r>
              <a:rPr lang="ru-RU" dirty="0"/>
              <a:t>_----------</a:t>
            </a:r>
          </a:p>
        </p:txBody>
      </p:sp>
      <p:sp>
        <p:nvSpPr>
          <p:cNvPr id="4" name="Номер слайда 3"/>
          <p:cNvSpPr>
            <a:spLocks noGrp="1"/>
          </p:cNvSpPr>
          <p:nvPr>
            <p:ph type="sldNum" sz="quarter" idx="5"/>
          </p:nvPr>
        </p:nvSpPr>
        <p:spPr/>
        <p:txBody>
          <a:bodyPr/>
          <a:lstStyle/>
          <a:p>
            <a:fld id="{CB30AB9E-93F7-40B0-94A7-9A4ABD3957F1}" type="slidenum">
              <a:rPr lang="ru-RU" smtClean="0"/>
              <a:t>5</a:t>
            </a:fld>
            <a:endParaRPr lang="ru-RU"/>
          </a:p>
        </p:txBody>
      </p:sp>
    </p:spTree>
    <p:extLst>
      <p:ext uri="{BB962C8B-B14F-4D97-AF65-F5344CB8AC3E}">
        <p14:creationId xmlns:p14="http://schemas.microsoft.com/office/powerpoint/2010/main" val="12386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Edge detection on an image using convolution. Note how all the edges separating different </a:t>
            </a:r>
            <a:r>
              <a:rPr lang="en-US" dirty="0" err="1"/>
              <a:t>colours</a:t>
            </a:r>
            <a:r>
              <a:rPr lang="en-US" dirty="0"/>
              <a:t> and brightness levels have been identified</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47</a:t>
            </a:fld>
            <a:endParaRPr lang="ru-RU"/>
          </a:p>
        </p:txBody>
      </p:sp>
    </p:spTree>
    <p:extLst>
      <p:ext uri="{BB962C8B-B14F-4D97-AF65-F5344CB8AC3E}">
        <p14:creationId xmlns:p14="http://schemas.microsoft.com/office/powerpoint/2010/main" val="1551865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Edge detection on an image using convolution. Note how all the edges separating different </a:t>
            </a:r>
            <a:r>
              <a:rPr lang="en-US" dirty="0" err="1"/>
              <a:t>colours</a:t>
            </a:r>
            <a:r>
              <a:rPr lang="en-US" dirty="0"/>
              <a:t> and brightness levels have been identified</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48</a:t>
            </a:fld>
            <a:endParaRPr lang="ru-RU"/>
          </a:p>
        </p:txBody>
      </p:sp>
    </p:spTree>
    <p:extLst>
      <p:ext uri="{BB962C8B-B14F-4D97-AF65-F5344CB8AC3E}">
        <p14:creationId xmlns:p14="http://schemas.microsoft.com/office/powerpoint/2010/main" val="1235529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Edge detection on an image using convolution. Note how all the edges separating different </a:t>
            </a:r>
            <a:r>
              <a:rPr lang="en-US" dirty="0" err="1"/>
              <a:t>colours</a:t>
            </a:r>
            <a:r>
              <a:rPr lang="en-US" dirty="0"/>
              <a:t> and brightness levels have been identified</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49</a:t>
            </a:fld>
            <a:endParaRPr lang="ru-RU"/>
          </a:p>
        </p:txBody>
      </p:sp>
    </p:spTree>
    <p:extLst>
      <p:ext uri="{BB962C8B-B14F-4D97-AF65-F5344CB8AC3E}">
        <p14:creationId xmlns:p14="http://schemas.microsoft.com/office/powerpoint/2010/main" val="2937019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Edge detection on an image using convolution. Note how all the edges separating different </a:t>
            </a:r>
            <a:r>
              <a:rPr lang="en-US" dirty="0" err="1"/>
              <a:t>colours</a:t>
            </a:r>
            <a:r>
              <a:rPr lang="en-US" dirty="0"/>
              <a:t> and brightness levels have been identified</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50</a:t>
            </a:fld>
            <a:endParaRPr lang="ru-RU"/>
          </a:p>
        </p:txBody>
      </p:sp>
    </p:spTree>
    <p:extLst>
      <p:ext uri="{BB962C8B-B14F-4D97-AF65-F5344CB8AC3E}">
        <p14:creationId xmlns:p14="http://schemas.microsoft.com/office/powerpoint/2010/main" val="2548152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However, let’s talk about what this convolution is actually doing from</a:t>
            </a:r>
            <a:r>
              <a:rPr lang="en-US" b="1" dirty="0"/>
              <a:t> a high level. </a:t>
            </a:r>
          </a:p>
          <a:p>
            <a:endParaRPr lang="en-US" dirty="0"/>
          </a:p>
          <a:p>
            <a:r>
              <a:rPr lang="en-US" dirty="0"/>
              <a:t>Each of these filters can be thought of </a:t>
            </a:r>
            <a:r>
              <a:rPr lang="en-US" b="1" dirty="0"/>
              <a:t>as feature identifiers</a:t>
            </a:r>
            <a:r>
              <a:rPr lang="en-US" dirty="0"/>
              <a:t>. </a:t>
            </a:r>
          </a:p>
          <a:p>
            <a:endParaRPr lang="en-US" dirty="0"/>
          </a:p>
          <a:p>
            <a:r>
              <a:rPr lang="en-US" b="1" dirty="0"/>
              <a:t>When I say features,</a:t>
            </a:r>
            <a:r>
              <a:rPr lang="en-US" dirty="0"/>
              <a:t> I’m talking about things </a:t>
            </a:r>
            <a:r>
              <a:rPr lang="en-US" b="1" dirty="0"/>
              <a:t>like straight edges, simple colors, and curves. </a:t>
            </a:r>
          </a:p>
          <a:p>
            <a:endParaRPr lang="en-US" dirty="0"/>
          </a:p>
          <a:p>
            <a:r>
              <a:rPr lang="en-US" dirty="0"/>
              <a:t>The kernel is a filter or a window that slides over the entire area of the previous map and finds certain attributes of objects.</a:t>
            </a:r>
          </a:p>
          <a:p>
            <a:endParaRPr lang="en-US" dirty="0"/>
          </a:p>
          <a:p>
            <a:r>
              <a:rPr lang="en-US" dirty="0"/>
              <a:t>Basically, in the input image, </a:t>
            </a:r>
            <a:r>
              <a:rPr lang="en-US" b="1" dirty="0"/>
              <a:t>if there is a shape</a:t>
            </a:r>
            <a:r>
              <a:rPr lang="en-US" dirty="0"/>
              <a:t> that generally </a:t>
            </a:r>
            <a:r>
              <a:rPr lang="en-US" b="1" dirty="0"/>
              <a:t>resembles the curve that this filter is representing</a:t>
            </a:r>
            <a:r>
              <a:rPr lang="en-US" dirty="0"/>
              <a:t>, then all of the multiplications summed together </a:t>
            </a:r>
            <a:r>
              <a:rPr lang="en-US" b="1" dirty="0"/>
              <a:t>will result in a large value</a:t>
            </a:r>
            <a:r>
              <a:rPr lang="en-US" dirty="0"/>
              <a:t>!</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51</a:t>
            </a:fld>
            <a:endParaRPr lang="ru-RU"/>
          </a:p>
        </p:txBody>
      </p:sp>
    </p:spTree>
    <p:extLst>
      <p:ext uri="{BB962C8B-B14F-4D97-AF65-F5344CB8AC3E}">
        <p14:creationId xmlns:p14="http://schemas.microsoft.com/office/powerpoint/2010/main" val="2595630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the second case value is much lower! This is because there wasn’t anything in the image section that responded to the curve detector filter. </a:t>
            </a:r>
          </a:p>
          <a:p>
            <a:endParaRPr lang="en-US" dirty="0"/>
          </a:p>
          <a:p>
            <a:r>
              <a:rPr lang="en-US" dirty="0"/>
              <a:t>Remember, the output of this conv layer is an activation map.</a:t>
            </a:r>
          </a:p>
          <a:p>
            <a:r>
              <a:rPr lang="en-US" dirty="0"/>
              <a:t> So, in this simple case the activation </a:t>
            </a:r>
            <a:r>
              <a:rPr lang="en-US" b="1" dirty="0"/>
              <a:t>map will show the areas in which there at mostly likely to be curves in the picture. </a:t>
            </a:r>
          </a:p>
          <a:p>
            <a:endParaRPr lang="en-US" dirty="0"/>
          </a:p>
          <a:p>
            <a:r>
              <a:rPr lang="en-US" dirty="0"/>
              <a:t>This high value means that it is likely that there is some sort of curve in the input volume that caused the filter to activate. </a:t>
            </a:r>
          </a:p>
          <a:p>
            <a:r>
              <a:rPr lang="en-US" dirty="0"/>
              <a:t>another value in our activation map will be 0 because there wasn’t anything in the input volume that caused the filter to activate </a:t>
            </a:r>
          </a:p>
          <a:p>
            <a:endParaRPr lang="en-US" dirty="0"/>
          </a:p>
          <a:p>
            <a:r>
              <a:rPr lang="en-US" dirty="0"/>
              <a:t> This is just a filter that is going to </a:t>
            </a:r>
            <a:r>
              <a:rPr lang="en-US" b="1" dirty="0"/>
              <a:t>detect lines that curve to the right. </a:t>
            </a:r>
          </a:p>
          <a:p>
            <a:endParaRPr lang="en-US" dirty="0"/>
          </a:p>
          <a:p>
            <a:r>
              <a:rPr lang="en-US" dirty="0"/>
              <a:t>We can have other filters for lines that curve to the left or for straight edges. </a:t>
            </a:r>
          </a:p>
          <a:p>
            <a:r>
              <a:rPr lang="en-US" dirty="0"/>
              <a:t>The more filters, the greater the depth of the activation map, and the more information we have about the input volume.</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52</a:t>
            </a:fld>
            <a:endParaRPr lang="ru-RU"/>
          </a:p>
        </p:txBody>
      </p:sp>
    </p:spTree>
    <p:extLst>
      <p:ext uri="{BB962C8B-B14F-4D97-AF65-F5344CB8AC3E}">
        <p14:creationId xmlns:p14="http://schemas.microsoft.com/office/powerpoint/2010/main" val="61137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53</a:t>
            </a:fld>
            <a:endParaRPr lang="ru-RU"/>
          </a:p>
        </p:txBody>
      </p:sp>
    </p:spTree>
    <p:extLst>
      <p:ext uri="{BB962C8B-B14F-4D97-AF65-F5344CB8AC3E}">
        <p14:creationId xmlns:p14="http://schemas.microsoft.com/office/powerpoint/2010/main" val="3683654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54</a:t>
            </a:fld>
            <a:endParaRPr lang="ru-RU"/>
          </a:p>
        </p:txBody>
      </p:sp>
    </p:spTree>
    <p:extLst>
      <p:ext uri="{BB962C8B-B14F-4D97-AF65-F5344CB8AC3E}">
        <p14:creationId xmlns:p14="http://schemas.microsoft.com/office/powerpoint/2010/main" val="39760587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 purpose of applying the rectifier</a:t>
            </a:r>
            <a:r>
              <a:rPr lang="ru-RU" dirty="0"/>
              <a:t> (</a:t>
            </a:r>
            <a:r>
              <a:rPr lang="en-US" dirty="0"/>
              <a:t>ˈ</a:t>
            </a:r>
            <a:r>
              <a:rPr lang="en-US" dirty="0" err="1"/>
              <a:t>rektəˌfīər</a:t>
            </a:r>
            <a:r>
              <a:rPr lang="ru-RU" dirty="0"/>
              <a:t>)</a:t>
            </a:r>
            <a:r>
              <a:rPr lang="en-US" dirty="0"/>
              <a:t> </a:t>
            </a:r>
            <a:r>
              <a:rPr lang="en-US" b="1" dirty="0"/>
              <a:t>function is to increase the non-linearity</a:t>
            </a:r>
            <a:r>
              <a:rPr lang="en-US" dirty="0"/>
              <a:t> in our images. </a:t>
            </a:r>
            <a:endParaRPr lang="ru-RU" dirty="0"/>
          </a:p>
          <a:p>
            <a:r>
              <a:rPr lang="en-US" dirty="0"/>
              <a:t>The fact is that images are naturally non-linear.</a:t>
            </a:r>
            <a:endParaRPr lang="ru-RU" dirty="0"/>
          </a:p>
          <a:p>
            <a:endParaRPr lang="en-US" dirty="0"/>
          </a:p>
          <a:p>
            <a:r>
              <a:rPr lang="en-US" dirty="0"/>
              <a:t>When you look at any image, you'll find it contains a lot of non-linear features (e.g. the transition between pixels, the borders, the colors, etc.).</a:t>
            </a:r>
            <a:br>
              <a:rPr lang="en-US" dirty="0"/>
            </a:br>
            <a:endParaRPr lang="en-US" dirty="0"/>
          </a:p>
          <a:p>
            <a:r>
              <a:rPr lang="en-US" dirty="0"/>
              <a:t>Rectifier breaks linearity. </a:t>
            </a:r>
            <a:r>
              <a:rPr lang="en-US" b="1" dirty="0"/>
              <a:t>We could create linearity in the image when we missed it through a convolution operation.</a:t>
            </a:r>
            <a:br>
              <a:rPr lang="en-US" b="1" dirty="0"/>
            </a:br>
            <a:endParaRPr lang="ru-RU" b="1" dirty="0"/>
          </a:p>
          <a:p>
            <a:br>
              <a:rPr lang="en-US" dirty="0"/>
            </a:br>
            <a:r>
              <a:rPr lang="en-US" dirty="0"/>
              <a:t>To see how this actually happens, we can look at the following picture and see what changes happen to it when it undergoes a convolution operation, followed by correction.</a:t>
            </a:r>
          </a:p>
        </p:txBody>
      </p:sp>
      <p:sp>
        <p:nvSpPr>
          <p:cNvPr id="4" name="Номер слайда 3"/>
          <p:cNvSpPr>
            <a:spLocks noGrp="1"/>
          </p:cNvSpPr>
          <p:nvPr>
            <p:ph type="sldNum" sz="quarter" idx="5"/>
          </p:nvPr>
        </p:nvSpPr>
        <p:spPr/>
        <p:txBody>
          <a:bodyPr/>
          <a:lstStyle/>
          <a:p>
            <a:fld id="{AEDC87E3-3D30-4815-A72B-2B602414779F}" type="slidenum">
              <a:rPr lang="ru-RU" smtClean="0"/>
              <a:t>55</a:t>
            </a:fld>
            <a:endParaRPr lang="ru-RU"/>
          </a:p>
        </p:txBody>
      </p:sp>
    </p:spTree>
    <p:extLst>
      <p:ext uri="{BB962C8B-B14F-4D97-AF65-F5344CB8AC3E}">
        <p14:creationId xmlns:p14="http://schemas.microsoft.com/office/powerpoint/2010/main" val="3722564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 pooling or subsampling layer often immediately </a:t>
            </a:r>
            <a:r>
              <a:rPr lang="en-US" b="1" dirty="0"/>
              <a:t>follows a convolution layer </a:t>
            </a:r>
            <a:r>
              <a:rPr lang="en-US" dirty="0"/>
              <a:t>in CNN. </a:t>
            </a:r>
            <a:endParaRPr lang="ru-RU" dirty="0"/>
          </a:p>
          <a:p>
            <a:r>
              <a:rPr lang="en-US" dirty="0"/>
              <a:t>Its </a:t>
            </a:r>
            <a:r>
              <a:rPr lang="en-US" b="1" dirty="0"/>
              <a:t>role is to </a:t>
            </a:r>
            <a:r>
              <a:rPr lang="en-US" b="1" dirty="0" err="1"/>
              <a:t>downsample</a:t>
            </a:r>
            <a:r>
              <a:rPr lang="en-US" b="1" dirty="0"/>
              <a:t> the output of a convolution layer </a:t>
            </a:r>
            <a:r>
              <a:rPr lang="en-US" dirty="0"/>
              <a:t>along both the spatial dimensions of height and width.</a:t>
            </a:r>
          </a:p>
          <a:p>
            <a:endParaRPr lang="en-US" dirty="0"/>
          </a:p>
          <a:p>
            <a:endParaRPr lang="en-US" dirty="0"/>
          </a:p>
          <a:p>
            <a:r>
              <a:rPr lang="en-US" dirty="0"/>
              <a:t>The primary function of a pooling later is to reduce the number of parameters to be learned by the network. </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56</a:t>
            </a:fld>
            <a:endParaRPr lang="ru-RU"/>
          </a:p>
        </p:txBody>
      </p:sp>
    </p:spTree>
    <p:extLst>
      <p:ext uri="{BB962C8B-B14F-4D97-AF65-F5344CB8AC3E}">
        <p14:creationId xmlns:p14="http://schemas.microsoft.com/office/powerpoint/2010/main" val="3091298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shadow on objects</a:t>
            </a:r>
          </a:p>
          <a:p>
            <a:r>
              <a:rPr lang="en-US" dirty="0"/>
              <a:t>occlusion</a:t>
            </a:r>
            <a:r>
              <a:rPr lang="ru-RU" dirty="0"/>
              <a:t> ( </a:t>
            </a:r>
            <a:r>
              <a:rPr lang="en-US" dirty="0"/>
              <a:t>we can only see part of the object. Everything else is hidden from us</a:t>
            </a:r>
            <a:r>
              <a:rPr lang="ru-RU" dirty="0"/>
              <a:t>)</a:t>
            </a:r>
          </a:p>
          <a:p>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6</a:t>
            </a:fld>
            <a:endParaRPr lang="ru-RU"/>
          </a:p>
        </p:txBody>
      </p:sp>
    </p:spTree>
    <p:extLst>
      <p:ext uri="{BB962C8B-B14F-4D97-AF65-F5344CB8AC3E}">
        <p14:creationId xmlns:p14="http://schemas.microsoft.com/office/powerpoint/2010/main" val="971327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57</a:t>
            </a:fld>
            <a:endParaRPr lang="ru-RU"/>
          </a:p>
        </p:txBody>
      </p:sp>
    </p:spTree>
    <p:extLst>
      <p:ext uri="{BB962C8B-B14F-4D97-AF65-F5344CB8AC3E}">
        <p14:creationId xmlns:p14="http://schemas.microsoft.com/office/powerpoint/2010/main" val="2169618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For each neuron (number of neurons = number of outputs), multiply each input by a weight, sum all those products up and then add a bias to get your output for that neuron.</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58</a:t>
            </a:fld>
            <a:endParaRPr lang="ru-RU"/>
          </a:p>
        </p:txBody>
      </p:sp>
    </p:spTree>
    <p:extLst>
      <p:ext uri="{BB962C8B-B14F-4D97-AF65-F5344CB8AC3E}">
        <p14:creationId xmlns:p14="http://schemas.microsoft.com/office/powerpoint/2010/main" val="3272340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59</a:t>
            </a:fld>
            <a:endParaRPr lang="ru-RU"/>
          </a:p>
        </p:txBody>
      </p:sp>
    </p:spTree>
    <p:extLst>
      <p:ext uri="{BB962C8B-B14F-4D97-AF65-F5344CB8AC3E}">
        <p14:creationId xmlns:p14="http://schemas.microsoft.com/office/powerpoint/2010/main" val="33784645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60</a:t>
            </a:fld>
            <a:endParaRPr lang="ru-RU"/>
          </a:p>
        </p:txBody>
      </p:sp>
    </p:spTree>
    <p:extLst>
      <p:ext uri="{BB962C8B-B14F-4D97-AF65-F5344CB8AC3E}">
        <p14:creationId xmlns:p14="http://schemas.microsoft.com/office/powerpoint/2010/main" val="32723281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dirty="0"/>
              <a:t>we looked at the task of image classification. </a:t>
            </a:r>
            <a:endParaRPr lang="ru-RU" b="0" dirty="0"/>
          </a:p>
          <a:p>
            <a:r>
              <a:rPr lang="en-US" b="0" dirty="0"/>
              <a:t>This is the process of taking an input image and outputting a class number out of a set of categories. </a:t>
            </a:r>
            <a:endParaRPr lang="ru-RU" b="0" dirty="0"/>
          </a:p>
          <a:p>
            <a:r>
              <a:rPr lang="en-US" b="0" dirty="0"/>
              <a:t>However, when we take a task like </a:t>
            </a:r>
            <a:r>
              <a:rPr lang="en-US" b="1" dirty="0"/>
              <a:t>object localization,</a:t>
            </a:r>
            <a:r>
              <a:rPr lang="en-US" b="0" dirty="0"/>
              <a:t> our job is not only to produce a class label but also a bounding box that describes where the object is in the picture.</a:t>
            </a:r>
          </a:p>
          <a:p>
            <a:endParaRPr lang="en-US" b="0" dirty="0"/>
          </a:p>
          <a:p>
            <a:r>
              <a:rPr lang="en-US" dirty="0"/>
              <a:t>We also have the task of </a:t>
            </a:r>
            <a:r>
              <a:rPr lang="en-US" b="1" dirty="0"/>
              <a:t>object detection</a:t>
            </a:r>
            <a:r>
              <a:rPr lang="en-US" dirty="0"/>
              <a:t>, where localization needs to be done on all of the objects in the image.</a:t>
            </a:r>
          </a:p>
          <a:p>
            <a:r>
              <a:rPr lang="en-US" dirty="0"/>
              <a:t> Therefore, you will have multiple bounding boxes and multiple class labels.</a:t>
            </a:r>
          </a:p>
          <a:p>
            <a:r>
              <a:rPr lang="en-US" dirty="0"/>
              <a:t>Finally, we also have </a:t>
            </a:r>
            <a:r>
              <a:rPr lang="en-US" b="1" dirty="0"/>
              <a:t>object segmentation</a:t>
            </a:r>
            <a:r>
              <a:rPr lang="en-US" dirty="0"/>
              <a:t> where the task is to output a class label as well as an outline of every object in the input image.</a:t>
            </a:r>
          </a:p>
          <a:p>
            <a:endParaRPr lang="ru-RU" b="0" dirty="0"/>
          </a:p>
        </p:txBody>
      </p:sp>
      <p:sp>
        <p:nvSpPr>
          <p:cNvPr id="4" name="Номер слайда 3"/>
          <p:cNvSpPr>
            <a:spLocks noGrp="1"/>
          </p:cNvSpPr>
          <p:nvPr>
            <p:ph type="sldNum" sz="quarter" idx="5"/>
          </p:nvPr>
        </p:nvSpPr>
        <p:spPr/>
        <p:txBody>
          <a:bodyPr/>
          <a:lstStyle/>
          <a:p>
            <a:fld id="{AEDC87E3-3D30-4815-A72B-2B602414779F}" type="slidenum">
              <a:rPr lang="ru-RU" smtClean="0"/>
              <a:t>61</a:t>
            </a:fld>
            <a:endParaRPr lang="ru-RU"/>
          </a:p>
        </p:txBody>
      </p:sp>
    </p:spTree>
    <p:extLst>
      <p:ext uri="{BB962C8B-B14F-4D97-AF65-F5344CB8AC3E}">
        <p14:creationId xmlns:p14="http://schemas.microsoft.com/office/powerpoint/2010/main" val="2853710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dirty="0"/>
              <a:t>we looked at the task of image classification. </a:t>
            </a:r>
            <a:endParaRPr lang="ru-RU" b="0" dirty="0"/>
          </a:p>
          <a:p>
            <a:r>
              <a:rPr lang="en-US" b="0" dirty="0"/>
              <a:t>This is the process of taking an input image and outputting a class number out of a set of categories. </a:t>
            </a:r>
            <a:endParaRPr lang="ru-RU" b="0" dirty="0"/>
          </a:p>
          <a:p>
            <a:r>
              <a:rPr lang="en-US" b="0" dirty="0"/>
              <a:t>However, when we take a task like object localization, our job is not only to produce a class label but also a bounding box that describes where the object is in the picture.</a:t>
            </a:r>
          </a:p>
          <a:p>
            <a:endParaRPr lang="en-US" b="0" dirty="0"/>
          </a:p>
          <a:p>
            <a:r>
              <a:rPr lang="en-US" dirty="0"/>
              <a:t>We also have the task of </a:t>
            </a:r>
            <a:r>
              <a:rPr lang="en-US" b="1" dirty="0"/>
              <a:t>object detection</a:t>
            </a:r>
            <a:r>
              <a:rPr lang="en-US" dirty="0"/>
              <a:t>, where localization needs to be done on all of the objects in the image.</a:t>
            </a:r>
          </a:p>
          <a:p>
            <a:r>
              <a:rPr lang="en-US" dirty="0"/>
              <a:t> Therefore, you will have multiple bounding boxes and multiple class labels.</a:t>
            </a:r>
          </a:p>
          <a:p>
            <a:r>
              <a:rPr lang="en-US" dirty="0"/>
              <a:t>Finally, we also have </a:t>
            </a:r>
            <a:r>
              <a:rPr lang="en-US" b="1" dirty="0"/>
              <a:t>object segmentation</a:t>
            </a:r>
            <a:r>
              <a:rPr lang="en-US" dirty="0"/>
              <a:t> where the task is to output a class label as well as an outline of every object in the input image.</a:t>
            </a:r>
          </a:p>
          <a:p>
            <a:endParaRPr lang="ru-RU" b="0" dirty="0"/>
          </a:p>
        </p:txBody>
      </p:sp>
      <p:sp>
        <p:nvSpPr>
          <p:cNvPr id="4" name="Номер слайда 3"/>
          <p:cNvSpPr>
            <a:spLocks noGrp="1"/>
          </p:cNvSpPr>
          <p:nvPr>
            <p:ph type="sldNum" sz="quarter" idx="5"/>
          </p:nvPr>
        </p:nvSpPr>
        <p:spPr/>
        <p:txBody>
          <a:bodyPr/>
          <a:lstStyle/>
          <a:p>
            <a:fld id="{AEDC87E3-3D30-4815-A72B-2B602414779F}" type="slidenum">
              <a:rPr lang="ru-RU" smtClean="0"/>
              <a:t>62</a:t>
            </a:fld>
            <a:endParaRPr lang="ru-RU"/>
          </a:p>
        </p:txBody>
      </p:sp>
    </p:spTree>
    <p:extLst>
      <p:ext uri="{BB962C8B-B14F-4D97-AF65-F5344CB8AC3E}">
        <p14:creationId xmlns:p14="http://schemas.microsoft.com/office/powerpoint/2010/main" val="3932449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dirty="0"/>
              <a:t>we looked at the task of image classification. </a:t>
            </a:r>
            <a:endParaRPr lang="ru-RU" b="0" dirty="0"/>
          </a:p>
          <a:p>
            <a:r>
              <a:rPr lang="en-US" b="0" dirty="0"/>
              <a:t>This is the process of taking an input image and outputting a class number out of a set of categories. </a:t>
            </a:r>
            <a:endParaRPr lang="ru-RU" b="0" dirty="0"/>
          </a:p>
          <a:p>
            <a:r>
              <a:rPr lang="en-US" b="0" dirty="0"/>
              <a:t>However, when we take a task like object localization, our job is not only to produce a class label but also a bounding box that describes where the object is in the picture.</a:t>
            </a:r>
          </a:p>
          <a:p>
            <a:endParaRPr lang="en-US" b="0" dirty="0"/>
          </a:p>
          <a:p>
            <a:r>
              <a:rPr lang="en-US" dirty="0"/>
              <a:t>We also have the task of </a:t>
            </a:r>
            <a:r>
              <a:rPr lang="en-US" b="1" dirty="0"/>
              <a:t>object detection</a:t>
            </a:r>
            <a:r>
              <a:rPr lang="en-US" dirty="0"/>
              <a:t>, where localization needs to be done on all of the objects in the image.</a:t>
            </a:r>
          </a:p>
          <a:p>
            <a:r>
              <a:rPr lang="en-US" dirty="0"/>
              <a:t> Therefore, you will have multiple bounding boxes and multiple class labels.</a:t>
            </a:r>
          </a:p>
          <a:p>
            <a:r>
              <a:rPr lang="en-US" dirty="0"/>
              <a:t>Finally, we also have </a:t>
            </a:r>
            <a:r>
              <a:rPr lang="en-US" b="1" dirty="0"/>
              <a:t>object segmentation</a:t>
            </a:r>
            <a:r>
              <a:rPr lang="en-US" dirty="0"/>
              <a:t> where the task is to output a class label as well as an outline of every object in the input image.</a:t>
            </a:r>
          </a:p>
          <a:p>
            <a:endParaRPr lang="ru-RU" b="0" dirty="0"/>
          </a:p>
        </p:txBody>
      </p:sp>
      <p:sp>
        <p:nvSpPr>
          <p:cNvPr id="4" name="Номер слайда 3"/>
          <p:cNvSpPr>
            <a:spLocks noGrp="1"/>
          </p:cNvSpPr>
          <p:nvPr>
            <p:ph type="sldNum" sz="quarter" idx="5"/>
          </p:nvPr>
        </p:nvSpPr>
        <p:spPr/>
        <p:txBody>
          <a:bodyPr/>
          <a:lstStyle/>
          <a:p>
            <a:fld id="{AEDC87E3-3D30-4815-A72B-2B602414779F}" type="slidenum">
              <a:rPr lang="ru-RU" smtClean="0"/>
              <a:t>63</a:t>
            </a:fld>
            <a:endParaRPr lang="ru-RU"/>
          </a:p>
        </p:txBody>
      </p:sp>
    </p:spTree>
    <p:extLst>
      <p:ext uri="{BB962C8B-B14F-4D97-AF65-F5344CB8AC3E}">
        <p14:creationId xmlns:p14="http://schemas.microsoft.com/office/powerpoint/2010/main" val="3104519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How do you know if your model is underfitting? Your model is underfitting if the accuracy on the validation set is higher than the accuracy on the training set. Additionally, if the whole model performs bad this is also called underfitting. For example, using a linear model for image recognition will generally result in an underfitting model. </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64</a:t>
            </a:fld>
            <a:endParaRPr lang="ru-RU"/>
          </a:p>
        </p:txBody>
      </p:sp>
    </p:spTree>
    <p:extLst>
      <p:ext uri="{BB962C8B-B14F-4D97-AF65-F5344CB8AC3E}">
        <p14:creationId xmlns:p14="http://schemas.microsoft.com/office/powerpoint/2010/main" val="4337060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65</a:t>
            </a:fld>
            <a:endParaRPr lang="ru-RU"/>
          </a:p>
        </p:txBody>
      </p:sp>
    </p:spTree>
    <p:extLst>
      <p:ext uri="{BB962C8B-B14F-4D97-AF65-F5344CB8AC3E}">
        <p14:creationId xmlns:p14="http://schemas.microsoft.com/office/powerpoint/2010/main" val="2929142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 first step is of course to collect more data. However, in most cases you will not be able to. Let’s assume you have collected all the data. The next step is data augmentation: something that is always recommended to use.</a:t>
            </a:r>
          </a:p>
          <a:p>
            <a:endParaRPr lang="en-US" dirty="0"/>
          </a:p>
          <a:p>
            <a:r>
              <a:rPr lang="en-US" dirty="0"/>
              <a:t>Data augmentation includes things like randomly </a:t>
            </a:r>
            <a:r>
              <a:rPr lang="en-US" b="1" dirty="0"/>
              <a:t>rotating the image, zooming in, adding a color filter</a:t>
            </a:r>
            <a:r>
              <a:rPr lang="en-US" dirty="0"/>
              <a:t> etc. Data augmentation only happens to the training set and not on the validation/test set. It can be useful to check if you are using too much data augmentation. </a:t>
            </a:r>
          </a:p>
          <a:p>
            <a:r>
              <a:rPr lang="en-US" dirty="0"/>
              <a:t>For example, if you zoom in so much that features of a cat are not visible anymore, than the model is not going to get better from training on these images. Let’s explore some data augmentation!</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66</a:t>
            </a:fld>
            <a:endParaRPr lang="ru-RU"/>
          </a:p>
        </p:txBody>
      </p:sp>
    </p:spTree>
    <p:extLst>
      <p:ext uri="{BB962C8B-B14F-4D97-AF65-F5344CB8AC3E}">
        <p14:creationId xmlns:p14="http://schemas.microsoft.com/office/powerpoint/2010/main" val="2568353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Each neuron in your brain has one long cable that snakes away from the main part of the cell. </a:t>
            </a:r>
          </a:p>
          <a:p>
            <a:r>
              <a:rPr lang="en-US" dirty="0"/>
              <a:t>This cable, several times thinner than a human hair, is called an axon, </a:t>
            </a:r>
          </a:p>
          <a:p>
            <a:r>
              <a:rPr lang="en-US" b="1" dirty="0"/>
              <a:t>electrical impulses from the neuron travel away</a:t>
            </a:r>
            <a:r>
              <a:rPr lang="en-US" dirty="0"/>
              <a:t> t </a:t>
            </a:r>
          </a:p>
          <a:p>
            <a:r>
              <a:rPr lang="en-US" b="0" dirty="0"/>
              <a:t>this electrical impulses  are </a:t>
            </a:r>
            <a:r>
              <a:rPr lang="en-US" dirty="0"/>
              <a:t>received by other neurons.</a:t>
            </a:r>
            <a:endParaRPr lang="ru-RU" dirty="0"/>
          </a:p>
          <a:p>
            <a:r>
              <a:rPr lang="en-US" dirty="0"/>
              <a:t>Neurons communicate through synapses - contact points between the axon terminals on one side and dendrites or cell bodies on the other. </a:t>
            </a:r>
            <a:endParaRPr lang="ru-RU" dirty="0"/>
          </a:p>
          <a:p>
            <a:r>
              <a:rPr lang="en-US" dirty="0"/>
              <a:t>In a 20-40 </a:t>
            </a:r>
            <a:r>
              <a:rPr lang="en-US" dirty="0" err="1"/>
              <a:t>nanometre</a:t>
            </a:r>
            <a:r>
              <a:rPr lang="en-US" dirty="0"/>
              <a:t>-wide gap, electrical signals coming via the axon are converted into chemical signals through the release of neurotransmitters, </a:t>
            </a:r>
          </a:p>
          <a:p>
            <a:endParaRPr lang="en-US" dirty="0"/>
          </a:p>
          <a:p>
            <a:r>
              <a:rPr lang="en-US" dirty="0"/>
              <a:t>then they promptly converted back into electricity as information moves from neuron to neuron.</a:t>
            </a:r>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7</a:t>
            </a:fld>
            <a:endParaRPr lang="ru-RU"/>
          </a:p>
        </p:txBody>
      </p:sp>
    </p:spTree>
    <p:extLst>
      <p:ext uri="{BB962C8B-B14F-4D97-AF65-F5344CB8AC3E}">
        <p14:creationId xmlns:p14="http://schemas.microsoft.com/office/powerpoint/2010/main" val="1388949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 Dropout deletes a random in training. </a:t>
            </a:r>
          </a:p>
          <a:p>
            <a:endParaRPr lang="en-US" dirty="0"/>
          </a:p>
          <a:p>
            <a:r>
              <a:rPr lang="en-US" dirty="0"/>
              <a:t>Be aware that dropout causes information to get lost. </a:t>
            </a:r>
          </a:p>
          <a:p>
            <a:r>
              <a:rPr lang="en-US" dirty="0"/>
              <a:t>If you lose something in the first layer, it gets lost for the whole network. </a:t>
            </a:r>
          </a:p>
          <a:p>
            <a:r>
              <a:rPr lang="en-US" dirty="0"/>
              <a:t>Therefore, a good practice is to start with a low dropout in the first layer and then gradually increase it. </a:t>
            </a:r>
          </a:p>
          <a:p>
            <a:endParaRPr lang="en-US" dirty="0"/>
          </a:p>
        </p:txBody>
      </p:sp>
      <p:sp>
        <p:nvSpPr>
          <p:cNvPr id="4" name="Номер слайда 3"/>
          <p:cNvSpPr>
            <a:spLocks noGrp="1"/>
          </p:cNvSpPr>
          <p:nvPr>
            <p:ph type="sldNum" sz="quarter" idx="5"/>
          </p:nvPr>
        </p:nvSpPr>
        <p:spPr/>
        <p:txBody>
          <a:bodyPr/>
          <a:lstStyle/>
          <a:p>
            <a:fld id="{AEDC87E3-3D30-4815-A72B-2B602414779F}" type="slidenum">
              <a:rPr lang="ru-RU" smtClean="0"/>
              <a:t>67</a:t>
            </a:fld>
            <a:endParaRPr lang="ru-RU"/>
          </a:p>
        </p:txBody>
      </p:sp>
    </p:spTree>
    <p:extLst>
      <p:ext uri="{BB962C8B-B14F-4D97-AF65-F5344CB8AC3E}">
        <p14:creationId xmlns:p14="http://schemas.microsoft.com/office/powerpoint/2010/main" val="6516797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Standardizing the inputs we use always in ML.</a:t>
            </a:r>
            <a:endParaRPr lang="ru-RU" dirty="0"/>
          </a:p>
          <a:p>
            <a:r>
              <a:rPr lang="en-US" dirty="0"/>
              <a:t>. Batch normalization takes this a step further. Batch normalization adds a ‘normalization layer’ after each convolutional layer. This allows the model to converge much faster in training and therefore also allows you to use higher learning rates.</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68</a:t>
            </a:fld>
            <a:endParaRPr lang="ru-RU"/>
          </a:p>
        </p:txBody>
      </p:sp>
    </p:spTree>
    <p:extLst>
      <p:ext uri="{BB962C8B-B14F-4D97-AF65-F5344CB8AC3E}">
        <p14:creationId xmlns:p14="http://schemas.microsoft.com/office/powerpoint/2010/main" val="39492488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VGG16 is a convolutional neural network model proposed by K. </a:t>
            </a:r>
            <a:r>
              <a:rPr lang="en-US" dirty="0" err="1"/>
              <a:t>Simonyan</a:t>
            </a:r>
            <a:r>
              <a:rPr lang="en-US" dirty="0"/>
              <a:t> and A. Zisserman from the University of Oxford in the article “Very Deep Convolutional Networks for Large-Scale Image Recognition”. The model achieves an accuracy of 92.7% - top-5, when tested on ImageNet in the task of recognizing objects in an image. This dataset consists of more than 14 million images belonging to 1000 classes.</a:t>
            </a:r>
          </a:p>
          <a:p>
            <a:endParaRPr lang="en-US" dirty="0"/>
          </a:p>
          <a:p>
            <a:r>
              <a:rPr lang="en-US" dirty="0"/>
              <a:t>VGG16 is one of the most famous models sent to the ILSVRC-2014 competition. The VGG16 network has been trained for several weeks using NVIDIA TITAN BLACK video cards.</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69</a:t>
            </a:fld>
            <a:endParaRPr lang="ru-RU"/>
          </a:p>
        </p:txBody>
      </p:sp>
    </p:spTree>
    <p:extLst>
      <p:ext uri="{BB962C8B-B14F-4D97-AF65-F5344CB8AC3E}">
        <p14:creationId xmlns:p14="http://schemas.microsoft.com/office/powerpoint/2010/main" val="17209435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Machine learning enables us to build complex models on the data collected, leading to better decisions. </a:t>
            </a:r>
          </a:p>
          <a:p>
            <a:r>
              <a:rPr lang="en-US" dirty="0"/>
              <a:t>In the simplest terms, it is a form of artificial intelligence (AI) which is designed to learn on its own or become better as it is fed more data. These algorithms have the potential to revolutionize our workflow in the future when the applicability of AI increases. However, some machine learning algorithms can be easily incorporated into our workflow today to provide added value.</a:t>
            </a:r>
          </a:p>
          <a:p>
            <a:endParaRPr lang="en-US" dirty="0"/>
          </a:p>
          <a:p>
            <a:r>
              <a:rPr lang="en-US" dirty="0"/>
              <a:t>Effective application of machine learning to solve real-world problems in our industry is becoming a reality thanks to the availability of computational power, advances in algorithms, effective collection of data, complexity of problems, and digitalization efforts. </a:t>
            </a:r>
            <a:endParaRPr lang="ru-RU" dirty="0"/>
          </a:p>
        </p:txBody>
      </p:sp>
      <p:sp>
        <p:nvSpPr>
          <p:cNvPr id="4" name="Номер слайда 3"/>
          <p:cNvSpPr>
            <a:spLocks noGrp="1"/>
          </p:cNvSpPr>
          <p:nvPr>
            <p:ph type="sldNum" sz="quarter" idx="5"/>
          </p:nvPr>
        </p:nvSpPr>
        <p:spPr/>
        <p:txBody>
          <a:bodyPr/>
          <a:lstStyle/>
          <a:p>
            <a:fld id="{AEDC87E3-3D30-4815-A72B-2B602414779F}" type="slidenum">
              <a:rPr lang="ru-RU" smtClean="0"/>
              <a:t>70</a:t>
            </a:fld>
            <a:endParaRPr lang="ru-RU"/>
          </a:p>
        </p:txBody>
      </p:sp>
    </p:spTree>
    <p:extLst>
      <p:ext uri="{BB962C8B-B14F-4D97-AF65-F5344CB8AC3E}">
        <p14:creationId xmlns:p14="http://schemas.microsoft.com/office/powerpoint/2010/main" val="19412860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Seismic data is a neat thing. You can imagine it like an ultra-sound of the subsurface. However, in an ultra-sound, we use much smaller wavelengths to image our body. Seismic data usually has wavelengths around 1m to 100m. </a:t>
            </a:r>
          </a:p>
          <a:p>
            <a:endParaRPr lang="en-US" dirty="0"/>
          </a:p>
          <a:p>
            <a:r>
              <a:rPr lang="en-US" dirty="0"/>
              <a:t>Imaging salt has been a huge topic in the seismic industry, basically since they imaged salt the first time. The Society of Exploration geophysicist alone has over 10,000 publications with the keyword salt. Salt bodies are important for the hydrocarbon industry, as they usually form nice oil traps. So there's a clear motivation to delineate salt bodies in the subsurface. If you would like to do a deep dive, you can see this publication</a:t>
            </a:r>
          </a:p>
          <a:p>
            <a:endParaRPr lang="en-US" dirty="0"/>
          </a:p>
          <a:p>
            <a:r>
              <a:rPr lang="en-US" dirty="0"/>
              <a:t>Seismic data interpreters are used to interpreting on 2D or 3D images that have been heavily processed.</a:t>
            </a:r>
          </a:p>
          <a:p>
            <a:endParaRPr lang="en-US" dirty="0"/>
          </a:p>
          <a:p>
            <a:endParaRPr lang="en-US" dirty="0"/>
          </a:p>
          <a:p>
            <a:r>
              <a:rPr lang="en-US" dirty="0"/>
              <a:t>Recently, geoscience has started to adopt deep learning, and it has seen a clear boom, particularly in imaging salt. </a:t>
            </a:r>
            <a:endParaRPr lang="ru-RU" dirty="0"/>
          </a:p>
        </p:txBody>
      </p:sp>
      <p:sp>
        <p:nvSpPr>
          <p:cNvPr id="4" name="Номер слайда 3"/>
          <p:cNvSpPr>
            <a:spLocks noGrp="1"/>
          </p:cNvSpPr>
          <p:nvPr>
            <p:ph type="sldNum" sz="quarter" idx="5"/>
          </p:nvPr>
        </p:nvSpPr>
        <p:spPr/>
        <p:txBody>
          <a:bodyPr/>
          <a:lstStyle/>
          <a:p>
            <a:fld id="{356D1F32-EFA9-4E0C-8746-03983C8618AA}" type="slidenum">
              <a:rPr lang="ru-RU" smtClean="0"/>
              <a:t>71</a:t>
            </a:fld>
            <a:endParaRPr lang="ru-RU"/>
          </a:p>
        </p:txBody>
      </p:sp>
    </p:spTree>
    <p:extLst>
      <p:ext uri="{BB962C8B-B14F-4D97-AF65-F5344CB8AC3E}">
        <p14:creationId xmlns:p14="http://schemas.microsoft.com/office/powerpoint/2010/main" val="6753477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We have many examples without salt, as you can see by the masks that are entirely dark.</a:t>
            </a:r>
            <a:endParaRPr lang="ru-RU" dirty="0"/>
          </a:p>
        </p:txBody>
      </p:sp>
      <p:sp>
        <p:nvSpPr>
          <p:cNvPr id="4" name="Номер слайда 3"/>
          <p:cNvSpPr>
            <a:spLocks noGrp="1"/>
          </p:cNvSpPr>
          <p:nvPr>
            <p:ph type="sldNum" sz="quarter" idx="5"/>
          </p:nvPr>
        </p:nvSpPr>
        <p:spPr/>
        <p:txBody>
          <a:bodyPr/>
          <a:lstStyle/>
          <a:p>
            <a:fld id="{356D1F32-EFA9-4E0C-8746-03983C8618AA}" type="slidenum">
              <a:rPr lang="ru-RU" smtClean="0"/>
              <a:t>72</a:t>
            </a:fld>
            <a:endParaRPr lang="ru-RU"/>
          </a:p>
        </p:txBody>
      </p:sp>
    </p:spTree>
    <p:extLst>
      <p:ext uri="{BB962C8B-B14F-4D97-AF65-F5344CB8AC3E}">
        <p14:creationId xmlns:p14="http://schemas.microsoft.com/office/powerpoint/2010/main" val="395313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356D1F32-EFA9-4E0C-8746-03983C8618AA}" type="slidenum">
              <a:rPr lang="ru-RU" smtClean="0"/>
              <a:t>73</a:t>
            </a:fld>
            <a:endParaRPr lang="ru-RU"/>
          </a:p>
        </p:txBody>
      </p:sp>
    </p:spTree>
    <p:extLst>
      <p:ext uri="{BB962C8B-B14F-4D97-AF65-F5344CB8AC3E}">
        <p14:creationId xmlns:p14="http://schemas.microsoft.com/office/powerpoint/2010/main" val="8898450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machine learning is using to develop an end-to-end coupled drilling optimization advisor. </a:t>
            </a:r>
          </a:p>
          <a:p>
            <a:r>
              <a:rPr lang="en-US" dirty="0"/>
              <a:t>Most optimization strategies </a:t>
            </a:r>
            <a:r>
              <a:rPr lang="en-US" b="1" dirty="0"/>
              <a:t>rarely include the effect of vibrations</a:t>
            </a:r>
            <a:r>
              <a:rPr lang="en-US" dirty="0"/>
              <a:t>, which is the biggest rate of penetration (ROP) inhibitor. </a:t>
            </a:r>
          </a:p>
          <a:p>
            <a:r>
              <a:rPr lang="en-US" dirty="0"/>
              <a:t>As such, </a:t>
            </a:r>
            <a:r>
              <a:rPr lang="en-US" b="1" dirty="0"/>
              <a:t>most optimization studies</a:t>
            </a:r>
            <a:r>
              <a:rPr lang="en-US" dirty="0"/>
              <a:t> have attempted to optimize </a:t>
            </a:r>
            <a:r>
              <a:rPr lang="en-US" b="1" dirty="0"/>
              <a:t>only one drilling metric </a:t>
            </a:r>
            <a:r>
              <a:rPr lang="en-US" dirty="0"/>
              <a:t>– ROP, mechanical specific energy (MSE), or vibrations – independent of the other, despite their interaction downhole. </a:t>
            </a:r>
          </a:p>
          <a:p>
            <a:endParaRPr lang="en-US" dirty="0"/>
          </a:p>
          <a:p>
            <a:r>
              <a:rPr lang="en-US" dirty="0"/>
              <a:t>This research introduces a method of coupling several downhole parameters using machine learning algorithms. </a:t>
            </a:r>
          </a:p>
          <a:p>
            <a:r>
              <a:rPr lang="en-US" dirty="0"/>
              <a:t>Models for ROP, torque on bit (TOB), MSE, and stick-slip are built using a data-driven modeling approach using the Random Forests algorithm. </a:t>
            </a:r>
          </a:p>
          <a:p>
            <a:r>
              <a:rPr lang="en-US" b="1" dirty="0"/>
              <a:t>The models are coupled by building them conjointly during training. </a:t>
            </a:r>
          </a:p>
          <a:p>
            <a:r>
              <a:rPr lang="en-US" dirty="0"/>
              <a:t>The coupled model was evaluated to optimize ROP and MSE on validation data. ROP increased by 31% and MSE decreased by 49% on average with the use of this optimization model. The model can be used as a real-time drilling advisory system and provide heat maps which can help guide the driller.</a:t>
            </a:r>
            <a:endParaRPr lang="ru-RU" dirty="0"/>
          </a:p>
        </p:txBody>
      </p:sp>
      <p:sp>
        <p:nvSpPr>
          <p:cNvPr id="4" name="Номер слайда 3"/>
          <p:cNvSpPr>
            <a:spLocks noGrp="1"/>
          </p:cNvSpPr>
          <p:nvPr>
            <p:ph type="sldNum" sz="quarter" idx="5"/>
          </p:nvPr>
        </p:nvSpPr>
        <p:spPr/>
        <p:txBody>
          <a:bodyPr/>
          <a:lstStyle/>
          <a:p>
            <a:fld id="{356D1F32-EFA9-4E0C-8746-03983C8618AA}" type="slidenum">
              <a:rPr lang="ru-RU" smtClean="0"/>
              <a:t>74</a:t>
            </a:fld>
            <a:endParaRPr lang="ru-RU"/>
          </a:p>
        </p:txBody>
      </p:sp>
    </p:spTree>
    <p:extLst>
      <p:ext uri="{BB962C8B-B14F-4D97-AF65-F5344CB8AC3E}">
        <p14:creationId xmlns:p14="http://schemas.microsoft.com/office/powerpoint/2010/main" val="88151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 The rule of "One hundred steps.</a:t>
            </a:r>
          </a:p>
          <a:p>
            <a:r>
              <a:rPr lang="en-US" dirty="0"/>
              <a:t>" A person can perform significant tasks in less than a second. </a:t>
            </a:r>
          </a:p>
          <a:p>
            <a:r>
              <a:rPr lang="en-US" dirty="0"/>
              <a:t>But for half a second, information entering the brain can go through a chain long 100 neurons. </a:t>
            </a:r>
          </a:p>
          <a:p>
            <a:r>
              <a:rPr lang="en-US" dirty="0"/>
              <a:t>These are not billions of neurons. </a:t>
            </a:r>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8</a:t>
            </a:fld>
            <a:endParaRPr lang="ru-RU"/>
          </a:p>
        </p:txBody>
      </p:sp>
    </p:spTree>
    <p:extLst>
      <p:ext uri="{BB962C8B-B14F-4D97-AF65-F5344CB8AC3E}">
        <p14:creationId xmlns:p14="http://schemas.microsoft.com/office/powerpoint/2010/main" val="869401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The areas of the brain are </a:t>
            </a:r>
            <a:r>
              <a:rPr lang="en-US" b="1" dirty="0"/>
              <a:t>extremely homogeneous. </a:t>
            </a:r>
          </a:p>
          <a:p>
            <a:r>
              <a:rPr lang="en-US" b="1" dirty="0" err="1"/>
              <a:t>Mountcastle</a:t>
            </a:r>
            <a:r>
              <a:rPr lang="en-US" b="1" dirty="0"/>
              <a:t> </a:t>
            </a:r>
            <a:r>
              <a:rPr lang="en-US" dirty="0"/>
              <a:t>(1918-2015) showed that </a:t>
            </a:r>
            <a:r>
              <a:rPr lang="en-US" b="1" dirty="0"/>
              <a:t>there are no specific differences between different areas of the cortex</a:t>
            </a:r>
            <a:r>
              <a:rPr lang="en-US" dirty="0"/>
              <a:t>. </a:t>
            </a:r>
          </a:p>
          <a:p>
            <a:r>
              <a:rPr lang="en-US" dirty="0"/>
              <a:t>He suggested that since these</a:t>
            </a:r>
            <a:r>
              <a:rPr lang="en-US" b="1" dirty="0"/>
              <a:t> areas are the same</a:t>
            </a:r>
            <a:r>
              <a:rPr lang="en-US" dirty="0"/>
              <a:t>, they perform the same basic operation. </a:t>
            </a:r>
          </a:p>
          <a:p>
            <a:r>
              <a:rPr lang="en-US" b="1" dirty="0"/>
              <a:t>the input is important , not the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brain, there is nothing but patterns of neuron activity. Brain activity is reduced to </a:t>
            </a:r>
            <a:r>
              <a:rPr lang="en-US" dirty="0" err="1"/>
              <a:t>spatio</a:t>
            </a:r>
            <a:r>
              <a:rPr lang="en-US" dirty="0"/>
              <a:t>-temporal patterns.</a:t>
            </a:r>
            <a:endParaRPr lang="ru-RU" dirty="0"/>
          </a:p>
          <a:p>
            <a:endParaRPr lang="en-US" dirty="0"/>
          </a:p>
          <a:p>
            <a:endParaRPr lang="en-US" dirty="0"/>
          </a:p>
          <a:p>
            <a:r>
              <a:rPr lang="en-US" dirty="0"/>
              <a:t>The blind man learned to see with the help of the tongue</a:t>
            </a:r>
            <a:br>
              <a:rPr lang="en-US" dirty="0"/>
            </a:br>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9</a:t>
            </a:fld>
            <a:endParaRPr lang="ru-RU"/>
          </a:p>
        </p:txBody>
      </p:sp>
    </p:spTree>
    <p:extLst>
      <p:ext uri="{BB962C8B-B14F-4D97-AF65-F5344CB8AC3E}">
        <p14:creationId xmlns:p14="http://schemas.microsoft.com/office/powerpoint/2010/main" val="3515056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At the beginning of the two thousandth</a:t>
            </a:r>
            <a:endParaRPr lang="ru-RU" dirty="0"/>
          </a:p>
        </p:txBody>
      </p:sp>
      <p:sp>
        <p:nvSpPr>
          <p:cNvPr id="4" name="Номер слайда 3"/>
          <p:cNvSpPr>
            <a:spLocks noGrp="1"/>
          </p:cNvSpPr>
          <p:nvPr>
            <p:ph type="sldNum" sz="quarter" idx="5"/>
          </p:nvPr>
        </p:nvSpPr>
        <p:spPr/>
        <p:txBody>
          <a:bodyPr/>
          <a:lstStyle/>
          <a:p>
            <a:fld id="{CB30AB9E-93F7-40B0-94A7-9A4ABD3957F1}" type="slidenum">
              <a:rPr lang="ru-RU" smtClean="0"/>
              <a:t>10</a:t>
            </a:fld>
            <a:endParaRPr lang="ru-RU"/>
          </a:p>
        </p:txBody>
      </p:sp>
    </p:spTree>
    <p:extLst>
      <p:ext uri="{BB962C8B-B14F-4D97-AF65-F5344CB8AC3E}">
        <p14:creationId xmlns:p14="http://schemas.microsoft.com/office/powerpoint/2010/main" val="127789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punishment</a:t>
            </a:r>
            <a:r>
              <a:rPr lang="ru-RU" dirty="0"/>
              <a:t> - наказание</a:t>
            </a:r>
          </a:p>
        </p:txBody>
      </p:sp>
      <p:sp>
        <p:nvSpPr>
          <p:cNvPr id="4" name="Номер слайда 3"/>
          <p:cNvSpPr>
            <a:spLocks noGrp="1"/>
          </p:cNvSpPr>
          <p:nvPr>
            <p:ph type="sldNum" sz="quarter" idx="5"/>
          </p:nvPr>
        </p:nvSpPr>
        <p:spPr/>
        <p:txBody>
          <a:bodyPr/>
          <a:lstStyle/>
          <a:p>
            <a:fld id="{CB30AB9E-93F7-40B0-94A7-9A4ABD3957F1}" type="slidenum">
              <a:rPr lang="ru-RU" smtClean="0"/>
              <a:t>11</a:t>
            </a:fld>
            <a:endParaRPr lang="ru-RU"/>
          </a:p>
        </p:txBody>
      </p:sp>
    </p:spTree>
    <p:extLst>
      <p:ext uri="{BB962C8B-B14F-4D97-AF65-F5344CB8AC3E}">
        <p14:creationId xmlns:p14="http://schemas.microsoft.com/office/powerpoint/2010/main" val="636753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117199-3BAC-447B-B067-A405331D66D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E9F0F0B-F8DE-465F-B565-D2FBCD97EA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F7F41FC-4B1B-4C19-B03E-E5BD314AB5CE}"/>
              </a:ext>
            </a:extLst>
          </p:cNvPr>
          <p:cNvSpPr>
            <a:spLocks noGrp="1"/>
          </p:cNvSpPr>
          <p:nvPr>
            <p:ph type="dt" sz="half" idx="10"/>
          </p:nvPr>
        </p:nvSpPr>
        <p:spPr/>
        <p:txBody>
          <a:bodyPr/>
          <a:lstStyle/>
          <a:p>
            <a:fld id="{88DFF3CD-D5D0-4894-9AED-2E1867881F7C}" type="datetimeFigureOut">
              <a:rPr lang="ru-RU" smtClean="0"/>
              <a:t>26.07.2019</a:t>
            </a:fld>
            <a:endParaRPr lang="ru-RU"/>
          </a:p>
        </p:txBody>
      </p:sp>
      <p:sp>
        <p:nvSpPr>
          <p:cNvPr id="5" name="Нижний колонтитул 4">
            <a:extLst>
              <a:ext uri="{FF2B5EF4-FFF2-40B4-BE49-F238E27FC236}">
                <a16:creationId xmlns:a16="http://schemas.microsoft.com/office/drawing/2014/main" id="{FC111CB1-6075-48F3-AE69-97E7FA69C53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F858B80-6292-4C2F-9688-3B62A4D301B3}"/>
              </a:ext>
            </a:extLst>
          </p:cNvPr>
          <p:cNvSpPr>
            <a:spLocks noGrp="1"/>
          </p:cNvSpPr>
          <p:nvPr>
            <p:ph type="sldNum" sz="quarter" idx="12"/>
          </p:nvPr>
        </p:nvSpPr>
        <p:spPr/>
        <p:txBody>
          <a:bodyPr/>
          <a:lstStyle/>
          <a:p>
            <a:fld id="{7A4F4297-F1AF-40C1-BFB9-8CDA78ADF8B6}" type="slidenum">
              <a:rPr lang="ru-RU" smtClean="0"/>
              <a:t>‹#›</a:t>
            </a:fld>
            <a:endParaRPr lang="ru-RU"/>
          </a:p>
        </p:txBody>
      </p:sp>
    </p:spTree>
    <p:extLst>
      <p:ext uri="{BB962C8B-B14F-4D97-AF65-F5344CB8AC3E}">
        <p14:creationId xmlns:p14="http://schemas.microsoft.com/office/powerpoint/2010/main" val="414161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7E27E6-02C5-4845-B6E0-28AF582A595C}"/>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01651AD2-CB15-486D-BB72-CE272E61488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661F4D9-EE72-4AC6-8C52-16F47FEE3875}"/>
              </a:ext>
            </a:extLst>
          </p:cNvPr>
          <p:cNvSpPr>
            <a:spLocks noGrp="1"/>
          </p:cNvSpPr>
          <p:nvPr>
            <p:ph type="dt" sz="half" idx="10"/>
          </p:nvPr>
        </p:nvSpPr>
        <p:spPr/>
        <p:txBody>
          <a:bodyPr/>
          <a:lstStyle/>
          <a:p>
            <a:fld id="{88DFF3CD-D5D0-4894-9AED-2E1867881F7C}" type="datetimeFigureOut">
              <a:rPr lang="ru-RU" smtClean="0"/>
              <a:t>26.07.2019</a:t>
            </a:fld>
            <a:endParaRPr lang="ru-RU"/>
          </a:p>
        </p:txBody>
      </p:sp>
      <p:sp>
        <p:nvSpPr>
          <p:cNvPr id="5" name="Нижний колонтитул 4">
            <a:extLst>
              <a:ext uri="{FF2B5EF4-FFF2-40B4-BE49-F238E27FC236}">
                <a16:creationId xmlns:a16="http://schemas.microsoft.com/office/drawing/2014/main" id="{FE2EC178-EA0A-421F-950C-EC73BEDD0C3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BCBC129-7543-4932-B558-657700827C07}"/>
              </a:ext>
            </a:extLst>
          </p:cNvPr>
          <p:cNvSpPr>
            <a:spLocks noGrp="1"/>
          </p:cNvSpPr>
          <p:nvPr>
            <p:ph type="sldNum" sz="quarter" idx="12"/>
          </p:nvPr>
        </p:nvSpPr>
        <p:spPr/>
        <p:txBody>
          <a:bodyPr/>
          <a:lstStyle/>
          <a:p>
            <a:fld id="{7A4F4297-F1AF-40C1-BFB9-8CDA78ADF8B6}" type="slidenum">
              <a:rPr lang="ru-RU" smtClean="0"/>
              <a:t>‹#›</a:t>
            </a:fld>
            <a:endParaRPr lang="ru-RU"/>
          </a:p>
        </p:txBody>
      </p:sp>
    </p:spTree>
    <p:extLst>
      <p:ext uri="{BB962C8B-B14F-4D97-AF65-F5344CB8AC3E}">
        <p14:creationId xmlns:p14="http://schemas.microsoft.com/office/powerpoint/2010/main" val="1896486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280A4CE-99BD-4400-916D-38FD7205B10A}"/>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CB0E16F8-B0FA-4BE7-A122-DA3836DEE941}"/>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3AB4289-EC1C-4CB8-8294-65DF9A90648E}"/>
              </a:ext>
            </a:extLst>
          </p:cNvPr>
          <p:cNvSpPr>
            <a:spLocks noGrp="1"/>
          </p:cNvSpPr>
          <p:nvPr>
            <p:ph type="dt" sz="half" idx="10"/>
          </p:nvPr>
        </p:nvSpPr>
        <p:spPr/>
        <p:txBody>
          <a:bodyPr/>
          <a:lstStyle/>
          <a:p>
            <a:fld id="{88DFF3CD-D5D0-4894-9AED-2E1867881F7C}" type="datetimeFigureOut">
              <a:rPr lang="ru-RU" smtClean="0"/>
              <a:t>26.07.2019</a:t>
            </a:fld>
            <a:endParaRPr lang="ru-RU"/>
          </a:p>
        </p:txBody>
      </p:sp>
      <p:sp>
        <p:nvSpPr>
          <p:cNvPr id="5" name="Нижний колонтитул 4">
            <a:extLst>
              <a:ext uri="{FF2B5EF4-FFF2-40B4-BE49-F238E27FC236}">
                <a16:creationId xmlns:a16="http://schemas.microsoft.com/office/drawing/2014/main" id="{8EF53927-191F-4B06-9204-E4052A2172F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85242D7-3114-42B0-B090-829F8A9F2DC8}"/>
              </a:ext>
            </a:extLst>
          </p:cNvPr>
          <p:cNvSpPr>
            <a:spLocks noGrp="1"/>
          </p:cNvSpPr>
          <p:nvPr>
            <p:ph type="sldNum" sz="quarter" idx="12"/>
          </p:nvPr>
        </p:nvSpPr>
        <p:spPr/>
        <p:txBody>
          <a:bodyPr/>
          <a:lstStyle/>
          <a:p>
            <a:fld id="{7A4F4297-F1AF-40C1-BFB9-8CDA78ADF8B6}" type="slidenum">
              <a:rPr lang="ru-RU" smtClean="0"/>
              <a:t>‹#›</a:t>
            </a:fld>
            <a:endParaRPr lang="ru-RU"/>
          </a:p>
        </p:txBody>
      </p:sp>
    </p:spTree>
    <p:extLst>
      <p:ext uri="{BB962C8B-B14F-4D97-AF65-F5344CB8AC3E}">
        <p14:creationId xmlns:p14="http://schemas.microsoft.com/office/powerpoint/2010/main" val="424710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F0E33E9-D72B-4FE3-B400-832D3710B5D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9D15A84-9D33-4C14-A69D-B66F1CD1E1E2}"/>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DCA9B3A-CE6F-456B-A01B-BBD9BF97A629}"/>
              </a:ext>
            </a:extLst>
          </p:cNvPr>
          <p:cNvSpPr>
            <a:spLocks noGrp="1"/>
          </p:cNvSpPr>
          <p:nvPr>
            <p:ph type="dt" sz="half" idx="10"/>
          </p:nvPr>
        </p:nvSpPr>
        <p:spPr/>
        <p:txBody>
          <a:bodyPr/>
          <a:lstStyle/>
          <a:p>
            <a:fld id="{88DFF3CD-D5D0-4894-9AED-2E1867881F7C}" type="datetimeFigureOut">
              <a:rPr lang="ru-RU" smtClean="0"/>
              <a:t>26.07.2019</a:t>
            </a:fld>
            <a:endParaRPr lang="ru-RU"/>
          </a:p>
        </p:txBody>
      </p:sp>
      <p:sp>
        <p:nvSpPr>
          <p:cNvPr id="5" name="Нижний колонтитул 4">
            <a:extLst>
              <a:ext uri="{FF2B5EF4-FFF2-40B4-BE49-F238E27FC236}">
                <a16:creationId xmlns:a16="http://schemas.microsoft.com/office/drawing/2014/main" id="{C1DF3DD6-336B-40A8-8742-E439C203219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8081830-6A24-4528-976A-87EB4C287555}"/>
              </a:ext>
            </a:extLst>
          </p:cNvPr>
          <p:cNvSpPr>
            <a:spLocks noGrp="1"/>
          </p:cNvSpPr>
          <p:nvPr>
            <p:ph type="sldNum" sz="quarter" idx="12"/>
          </p:nvPr>
        </p:nvSpPr>
        <p:spPr/>
        <p:txBody>
          <a:bodyPr/>
          <a:lstStyle/>
          <a:p>
            <a:fld id="{7A4F4297-F1AF-40C1-BFB9-8CDA78ADF8B6}" type="slidenum">
              <a:rPr lang="ru-RU" smtClean="0"/>
              <a:t>‹#›</a:t>
            </a:fld>
            <a:endParaRPr lang="ru-RU"/>
          </a:p>
        </p:txBody>
      </p:sp>
    </p:spTree>
    <p:extLst>
      <p:ext uri="{BB962C8B-B14F-4D97-AF65-F5344CB8AC3E}">
        <p14:creationId xmlns:p14="http://schemas.microsoft.com/office/powerpoint/2010/main" val="3222648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D3C64A-5FD7-417A-938F-E75227B8873B}"/>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94F1F7F8-638C-47F1-B686-48514D8CFC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F52FDFBE-F804-490F-BE09-277A6D95E369}"/>
              </a:ext>
            </a:extLst>
          </p:cNvPr>
          <p:cNvSpPr>
            <a:spLocks noGrp="1"/>
          </p:cNvSpPr>
          <p:nvPr>
            <p:ph type="dt" sz="half" idx="10"/>
          </p:nvPr>
        </p:nvSpPr>
        <p:spPr/>
        <p:txBody>
          <a:bodyPr/>
          <a:lstStyle/>
          <a:p>
            <a:fld id="{88DFF3CD-D5D0-4894-9AED-2E1867881F7C}" type="datetimeFigureOut">
              <a:rPr lang="ru-RU" smtClean="0"/>
              <a:t>26.07.2019</a:t>
            </a:fld>
            <a:endParaRPr lang="ru-RU"/>
          </a:p>
        </p:txBody>
      </p:sp>
      <p:sp>
        <p:nvSpPr>
          <p:cNvPr id="5" name="Нижний колонтитул 4">
            <a:extLst>
              <a:ext uri="{FF2B5EF4-FFF2-40B4-BE49-F238E27FC236}">
                <a16:creationId xmlns:a16="http://schemas.microsoft.com/office/drawing/2014/main" id="{9387141D-AFA4-4D6A-9832-63A1AE7565B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B50269E-D314-4AD7-AE8F-4F547AFC46B3}"/>
              </a:ext>
            </a:extLst>
          </p:cNvPr>
          <p:cNvSpPr>
            <a:spLocks noGrp="1"/>
          </p:cNvSpPr>
          <p:nvPr>
            <p:ph type="sldNum" sz="quarter" idx="12"/>
          </p:nvPr>
        </p:nvSpPr>
        <p:spPr/>
        <p:txBody>
          <a:bodyPr/>
          <a:lstStyle/>
          <a:p>
            <a:fld id="{7A4F4297-F1AF-40C1-BFB9-8CDA78ADF8B6}" type="slidenum">
              <a:rPr lang="ru-RU" smtClean="0"/>
              <a:t>‹#›</a:t>
            </a:fld>
            <a:endParaRPr lang="ru-RU"/>
          </a:p>
        </p:txBody>
      </p:sp>
    </p:spTree>
    <p:extLst>
      <p:ext uri="{BB962C8B-B14F-4D97-AF65-F5344CB8AC3E}">
        <p14:creationId xmlns:p14="http://schemas.microsoft.com/office/powerpoint/2010/main" val="668445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0E5BF2-35FB-4ABE-8B82-9FD1BBC2F78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48629E51-A4E0-434A-9E67-80EB80F40B8A}"/>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8FBCEADB-57EB-4732-AB3D-2D526A20F39C}"/>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7680D16C-DE40-4D0E-89AD-AE50D2838247}"/>
              </a:ext>
            </a:extLst>
          </p:cNvPr>
          <p:cNvSpPr>
            <a:spLocks noGrp="1"/>
          </p:cNvSpPr>
          <p:nvPr>
            <p:ph type="dt" sz="half" idx="10"/>
          </p:nvPr>
        </p:nvSpPr>
        <p:spPr/>
        <p:txBody>
          <a:bodyPr/>
          <a:lstStyle/>
          <a:p>
            <a:fld id="{88DFF3CD-D5D0-4894-9AED-2E1867881F7C}" type="datetimeFigureOut">
              <a:rPr lang="ru-RU" smtClean="0"/>
              <a:t>26.07.2019</a:t>
            </a:fld>
            <a:endParaRPr lang="ru-RU"/>
          </a:p>
        </p:txBody>
      </p:sp>
      <p:sp>
        <p:nvSpPr>
          <p:cNvPr id="6" name="Нижний колонтитул 5">
            <a:extLst>
              <a:ext uri="{FF2B5EF4-FFF2-40B4-BE49-F238E27FC236}">
                <a16:creationId xmlns:a16="http://schemas.microsoft.com/office/drawing/2014/main" id="{D1C36A53-8FB2-41C4-B1AE-DA644DDEF27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AB8E15A-BD0E-4BE5-B6DD-B26E8CF77A6B}"/>
              </a:ext>
            </a:extLst>
          </p:cNvPr>
          <p:cNvSpPr>
            <a:spLocks noGrp="1"/>
          </p:cNvSpPr>
          <p:nvPr>
            <p:ph type="sldNum" sz="quarter" idx="12"/>
          </p:nvPr>
        </p:nvSpPr>
        <p:spPr/>
        <p:txBody>
          <a:bodyPr/>
          <a:lstStyle/>
          <a:p>
            <a:fld id="{7A4F4297-F1AF-40C1-BFB9-8CDA78ADF8B6}" type="slidenum">
              <a:rPr lang="ru-RU" smtClean="0"/>
              <a:t>‹#›</a:t>
            </a:fld>
            <a:endParaRPr lang="ru-RU"/>
          </a:p>
        </p:txBody>
      </p:sp>
    </p:spTree>
    <p:extLst>
      <p:ext uri="{BB962C8B-B14F-4D97-AF65-F5344CB8AC3E}">
        <p14:creationId xmlns:p14="http://schemas.microsoft.com/office/powerpoint/2010/main" val="147122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E02E22-36EF-439D-83F2-E8D6B0B7D901}"/>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6753143-7D90-482A-AC04-ED6EEFFB3A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A8D8877E-10B6-4C4C-9B99-A1194CA2427E}"/>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EF2E7EE4-FABE-4F81-AFDB-7BFCB2145F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D4E2BDD-272C-44A6-8AE4-3A906C8A2A2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43C6F3DA-4754-4E53-AA6C-C1BB6884191C}"/>
              </a:ext>
            </a:extLst>
          </p:cNvPr>
          <p:cNvSpPr>
            <a:spLocks noGrp="1"/>
          </p:cNvSpPr>
          <p:nvPr>
            <p:ph type="dt" sz="half" idx="10"/>
          </p:nvPr>
        </p:nvSpPr>
        <p:spPr/>
        <p:txBody>
          <a:bodyPr/>
          <a:lstStyle/>
          <a:p>
            <a:fld id="{88DFF3CD-D5D0-4894-9AED-2E1867881F7C}" type="datetimeFigureOut">
              <a:rPr lang="ru-RU" smtClean="0"/>
              <a:t>26.07.2019</a:t>
            </a:fld>
            <a:endParaRPr lang="ru-RU"/>
          </a:p>
        </p:txBody>
      </p:sp>
      <p:sp>
        <p:nvSpPr>
          <p:cNvPr id="8" name="Нижний колонтитул 7">
            <a:extLst>
              <a:ext uri="{FF2B5EF4-FFF2-40B4-BE49-F238E27FC236}">
                <a16:creationId xmlns:a16="http://schemas.microsoft.com/office/drawing/2014/main" id="{C7B420EE-C22C-47DF-AF5C-F3478133713E}"/>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E6CA96B5-6558-4874-A169-DEF15FD99B4C}"/>
              </a:ext>
            </a:extLst>
          </p:cNvPr>
          <p:cNvSpPr>
            <a:spLocks noGrp="1"/>
          </p:cNvSpPr>
          <p:nvPr>
            <p:ph type="sldNum" sz="quarter" idx="12"/>
          </p:nvPr>
        </p:nvSpPr>
        <p:spPr/>
        <p:txBody>
          <a:bodyPr/>
          <a:lstStyle/>
          <a:p>
            <a:fld id="{7A4F4297-F1AF-40C1-BFB9-8CDA78ADF8B6}" type="slidenum">
              <a:rPr lang="ru-RU" smtClean="0"/>
              <a:t>‹#›</a:t>
            </a:fld>
            <a:endParaRPr lang="ru-RU"/>
          </a:p>
        </p:txBody>
      </p:sp>
    </p:spTree>
    <p:extLst>
      <p:ext uri="{BB962C8B-B14F-4D97-AF65-F5344CB8AC3E}">
        <p14:creationId xmlns:p14="http://schemas.microsoft.com/office/powerpoint/2010/main" val="1821994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21A105F-7395-470B-9917-23ABE34E3428}"/>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171ED4BE-5CA5-4585-BDDB-AC5F4EF64850}"/>
              </a:ext>
            </a:extLst>
          </p:cNvPr>
          <p:cNvSpPr>
            <a:spLocks noGrp="1"/>
          </p:cNvSpPr>
          <p:nvPr>
            <p:ph type="dt" sz="half" idx="10"/>
          </p:nvPr>
        </p:nvSpPr>
        <p:spPr/>
        <p:txBody>
          <a:bodyPr/>
          <a:lstStyle/>
          <a:p>
            <a:fld id="{88DFF3CD-D5D0-4894-9AED-2E1867881F7C}" type="datetimeFigureOut">
              <a:rPr lang="ru-RU" smtClean="0"/>
              <a:t>26.07.2019</a:t>
            </a:fld>
            <a:endParaRPr lang="ru-RU"/>
          </a:p>
        </p:txBody>
      </p:sp>
      <p:sp>
        <p:nvSpPr>
          <p:cNvPr id="4" name="Нижний колонтитул 3">
            <a:extLst>
              <a:ext uri="{FF2B5EF4-FFF2-40B4-BE49-F238E27FC236}">
                <a16:creationId xmlns:a16="http://schemas.microsoft.com/office/drawing/2014/main" id="{AE35E971-01D8-4FDB-8D56-9E686BA706A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991FE289-D3A1-406A-99BE-333EA72E6831}"/>
              </a:ext>
            </a:extLst>
          </p:cNvPr>
          <p:cNvSpPr>
            <a:spLocks noGrp="1"/>
          </p:cNvSpPr>
          <p:nvPr>
            <p:ph type="sldNum" sz="quarter" idx="12"/>
          </p:nvPr>
        </p:nvSpPr>
        <p:spPr/>
        <p:txBody>
          <a:bodyPr/>
          <a:lstStyle/>
          <a:p>
            <a:fld id="{7A4F4297-F1AF-40C1-BFB9-8CDA78ADF8B6}" type="slidenum">
              <a:rPr lang="ru-RU" smtClean="0"/>
              <a:t>‹#›</a:t>
            </a:fld>
            <a:endParaRPr lang="ru-RU"/>
          </a:p>
        </p:txBody>
      </p:sp>
    </p:spTree>
    <p:extLst>
      <p:ext uri="{BB962C8B-B14F-4D97-AF65-F5344CB8AC3E}">
        <p14:creationId xmlns:p14="http://schemas.microsoft.com/office/powerpoint/2010/main" val="58229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AF8EE9FE-3515-4FD6-A74D-2C9A96B2B705}"/>
              </a:ext>
            </a:extLst>
          </p:cNvPr>
          <p:cNvSpPr>
            <a:spLocks noGrp="1"/>
          </p:cNvSpPr>
          <p:nvPr>
            <p:ph type="dt" sz="half" idx="10"/>
          </p:nvPr>
        </p:nvSpPr>
        <p:spPr/>
        <p:txBody>
          <a:bodyPr/>
          <a:lstStyle/>
          <a:p>
            <a:fld id="{88DFF3CD-D5D0-4894-9AED-2E1867881F7C}" type="datetimeFigureOut">
              <a:rPr lang="ru-RU" smtClean="0"/>
              <a:t>26.07.2019</a:t>
            </a:fld>
            <a:endParaRPr lang="ru-RU"/>
          </a:p>
        </p:txBody>
      </p:sp>
      <p:sp>
        <p:nvSpPr>
          <p:cNvPr id="3" name="Нижний колонтитул 2">
            <a:extLst>
              <a:ext uri="{FF2B5EF4-FFF2-40B4-BE49-F238E27FC236}">
                <a16:creationId xmlns:a16="http://schemas.microsoft.com/office/drawing/2014/main" id="{A8CD63D6-52A4-4963-8616-DD67CAC0C1C1}"/>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48EFF14-B6B6-4CF3-9218-44321D5D017E}"/>
              </a:ext>
            </a:extLst>
          </p:cNvPr>
          <p:cNvSpPr>
            <a:spLocks noGrp="1"/>
          </p:cNvSpPr>
          <p:nvPr>
            <p:ph type="sldNum" sz="quarter" idx="12"/>
          </p:nvPr>
        </p:nvSpPr>
        <p:spPr/>
        <p:txBody>
          <a:bodyPr/>
          <a:lstStyle/>
          <a:p>
            <a:fld id="{7A4F4297-F1AF-40C1-BFB9-8CDA78ADF8B6}" type="slidenum">
              <a:rPr lang="ru-RU" smtClean="0"/>
              <a:t>‹#›</a:t>
            </a:fld>
            <a:endParaRPr lang="ru-RU"/>
          </a:p>
        </p:txBody>
      </p:sp>
    </p:spTree>
    <p:extLst>
      <p:ext uri="{BB962C8B-B14F-4D97-AF65-F5344CB8AC3E}">
        <p14:creationId xmlns:p14="http://schemas.microsoft.com/office/powerpoint/2010/main" val="1312564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D57579-FE50-4BAF-B0AE-93ACDF619DD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9AFFE7E-7609-4947-8A84-4EE9B5FB7E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53B92B05-D811-4CF8-AC63-F19DF20C67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C4F03A3-527C-4D88-AF61-187F78378C14}"/>
              </a:ext>
            </a:extLst>
          </p:cNvPr>
          <p:cNvSpPr>
            <a:spLocks noGrp="1"/>
          </p:cNvSpPr>
          <p:nvPr>
            <p:ph type="dt" sz="half" idx="10"/>
          </p:nvPr>
        </p:nvSpPr>
        <p:spPr/>
        <p:txBody>
          <a:bodyPr/>
          <a:lstStyle/>
          <a:p>
            <a:fld id="{88DFF3CD-D5D0-4894-9AED-2E1867881F7C}" type="datetimeFigureOut">
              <a:rPr lang="ru-RU" smtClean="0"/>
              <a:t>26.07.2019</a:t>
            </a:fld>
            <a:endParaRPr lang="ru-RU"/>
          </a:p>
        </p:txBody>
      </p:sp>
      <p:sp>
        <p:nvSpPr>
          <p:cNvPr id="6" name="Нижний колонтитул 5">
            <a:extLst>
              <a:ext uri="{FF2B5EF4-FFF2-40B4-BE49-F238E27FC236}">
                <a16:creationId xmlns:a16="http://schemas.microsoft.com/office/drawing/2014/main" id="{9019A233-447E-4977-ACD0-5DC16144A4F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49B9452-4E32-490F-AF75-71F393C6581D}"/>
              </a:ext>
            </a:extLst>
          </p:cNvPr>
          <p:cNvSpPr>
            <a:spLocks noGrp="1"/>
          </p:cNvSpPr>
          <p:nvPr>
            <p:ph type="sldNum" sz="quarter" idx="12"/>
          </p:nvPr>
        </p:nvSpPr>
        <p:spPr/>
        <p:txBody>
          <a:bodyPr/>
          <a:lstStyle/>
          <a:p>
            <a:fld id="{7A4F4297-F1AF-40C1-BFB9-8CDA78ADF8B6}" type="slidenum">
              <a:rPr lang="ru-RU" smtClean="0"/>
              <a:t>‹#›</a:t>
            </a:fld>
            <a:endParaRPr lang="ru-RU"/>
          </a:p>
        </p:txBody>
      </p:sp>
    </p:spTree>
    <p:extLst>
      <p:ext uri="{BB962C8B-B14F-4D97-AF65-F5344CB8AC3E}">
        <p14:creationId xmlns:p14="http://schemas.microsoft.com/office/powerpoint/2010/main" val="261941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F2568B-CB98-47E2-A514-0B2D9D22D87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6611D27E-3C05-4002-BFBD-824CCBC4A6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B88FC5C-A43B-4F66-A0CC-96CC51626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F66D3C8-011A-4563-B93B-A7BD69351379}"/>
              </a:ext>
            </a:extLst>
          </p:cNvPr>
          <p:cNvSpPr>
            <a:spLocks noGrp="1"/>
          </p:cNvSpPr>
          <p:nvPr>
            <p:ph type="dt" sz="half" idx="10"/>
          </p:nvPr>
        </p:nvSpPr>
        <p:spPr/>
        <p:txBody>
          <a:bodyPr/>
          <a:lstStyle/>
          <a:p>
            <a:fld id="{88DFF3CD-D5D0-4894-9AED-2E1867881F7C}" type="datetimeFigureOut">
              <a:rPr lang="ru-RU" smtClean="0"/>
              <a:t>26.07.2019</a:t>
            </a:fld>
            <a:endParaRPr lang="ru-RU"/>
          </a:p>
        </p:txBody>
      </p:sp>
      <p:sp>
        <p:nvSpPr>
          <p:cNvPr id="6" name="Нижний колонтитул 5">
            <a:extLst>
              <a:ext uri="{FF2B5EF4-FFF2-40B4-BE49-F238E27FC236}">
                <a16:creationId xmlns:a16="http://schemas.microsoft.com/office/drawing/2014/main" id="{4EA18F48-3E42-43CB-A846-9D7C8E1F48C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1457C053-AB62-4525-A9DF-2850856231F1}"/>
              </a:ext>
            </a:extLst>
          </p:cNvPr>
          <p:cNvSpPr>
            <a:spLocks noGrp="1"/>
          </p:cNvSpPr>
          <p:nvPr>
            <p:ph type="sldNum" sz="quarter" idx="12"/>
          </p:nvPr>
        </p:nvSpPr>
        <p:spPr/>
        <p:txBody>
          <a:bodyPr/>
          <a:lstStyle/>
          <a:p>
            <a:fld id="{7A4F4297-F1AF-40C1-BFB9-8CDA78ADF8B6}" type="slidenum">
              <a:rPr lang="ru-RU" smtClean="0"/>
              <a:t>‹#›</a:t>
            </a:fld>
            <a:endParaRPr lang="ru-RU"/>
          </a:p>
        </p:txBody>
      </p:sp>
    </p:spTree>
    <p:extLst>
      <p:ext uri="{BB962C8B-B14F-4D97-AF65-F5344CB8AC3E}">
        <p14:creationId xmlns:p14="http://schemas.microsoft.com/office/powerpoint/2010/main" val="2642155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BC9F339-9DB3-4001-976D-6F7C91C8A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58899109-D434-4298-9939-1C8DDC3E28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3A34EBA-F949-429D-95A4-6D97987642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FF3CD-D5D0-4894-9AED-2E1867881F7C}" type="datetimeFigureOut">
              <a:rPr lang="ru-RU" smtClean="0"/>
              <a:t>26.07.2019</a:t>
            </a:fld>
            <a:endParaRPr lang="ru-RU"/>
          </a:p>
        </p:txBody>
      </p:sp>
      <p:sp>
        <p:nvSpPr>
          <p:cNvPr id="5" name="Нижний колонтитул 4">
            <a:extLst>
              <a:ext uri="{FF2B5EF4-FFF2-40B4-BE49-F238E27FC236}">
                <a16:creationId xmlns:a16="http://schemas.microsoft.com/office/drawing/2014/main" id="{80C48CE1-C932-4657-B0E5-51B888CDAD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75E7AC2E-91BF-431F-9EAF-26F29FF836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4F4297-F1AF-40C1-BFB9-8CDA78ADF8B6}" type="slidenum">
              <a:rPr lang="ru-RU" smtClean="0"/>
              <a:t>‹#›</a:t>
            </a:fld>
            <a:endParaRPr lang="ru-RU"/>
          </a:p>
        </p:txBody>
      </p:sp>
    </p:spTree>
    <p:extLst>
      <p:ext uri="{BB962C8B-B14F-4D97-AF65-F5344CB8AC3E}">
        <p14:creationId xmlns:p14="http://schemas.microsoft.com/office/powerpoint/2010/main" val="3943955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2LWqN2NCnfU" TargetMode="External"/><Relationship Id="rId5" Type="http://schemas.openxmlformats.org/officeDocument/2006/relationships/image" Target="../media/image16.jpe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011.png"/><Relationship Id="rId3" Type="http://schemas.openxmlformats.org/officeDocument/2006/relationships/image" Target="../media/image220.png"/><Relationship Id="rId7" Type="http://schemas.openxmlformats.org/officeDocument/2006/relationships/image" Target="../media/image9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29.png"/><Relationship Id="rId4" Type="http://schemas.openxmlformats.org/officeDocument/2006/relationships/image" Target="../media/image3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170.png"/></Relationships>
</file>

<file path=ppt/slides/_rels/slide24.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190.png"/><Relationship Id="rId7" Type="http://schemas.openxmlformats.org/officeDocument/2006/relationships/image" Target="../media/image23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image" Target="../media/image270.png"/><Relationship Id="rId5" Type="http://schemas.openxmlformats.org/officeDocument/2006/relationships/image" Target="../media/image210.png"/><Relationship Id="rId10" Type="http://schemas.openxmlformats.org/officeDocument/2006/relationships/image" Target="../media/image26.png"/><Relationship Id="rId4" Type="http://schemas.openxmlformats.org/officeDocument/2006/relationships/image" Target="../media/image200.png"/><Relationship Id="rId9" Type="http://schemas.openxmlformats.org/officeDocument/2006/relationships/image" Target="../media/image240.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0.png"/><Relationship Id="rId3" Type="http://schemas.openxmlformats.org/officeDocument/2006/relationships/image" Target="../media/image331.png"/><Relationship Id="rId7" Type="http://schemas.openxmlformats.org/officeDocument/2006/relationships/image" Target="../media/image380.png"/><Relationship Id="rId12" Type="http://schemas.openxmlformats.org/officeDocument/2006/relationships/image" Target="../media/image362.png"/><Relationship Id="rId2"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0.png"/><Relationship Id="rId5" Type="http://schemas.openxmlformats.org/officeDocument/2006/relationships/image" Target="../media/image351.png"/><Relationship Id="rId10" Type="http://schemas.openxmlformats.org/officeDocument/2006/relationships/image" Target="../media/image410.png"/><Relationship Id="rId4" Type="http://schemas.openxmlformats.org/officeDocument/2006/relationships/image" Target="../media/image341.png"/><Relationship Id="rId9" Type="http://schemas.openxmlformats.org/officeDocument/2006/relationships/image" Target="../media/image400.png"/><Relationship Id="rId14" Type="http://schemas.openxmlformats.org/officeDocument/2006/relationships/image" Target="../media/image450.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80.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70.png"/><Relationship Id="rId9" Type="http://schemas.openxmlformats.org/officeDocument/2006/relationships/image" Target="../media/image53.png"/><Relationship Id="rId1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7.png"/><Relationship Id="rId1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27.png"/><Relationship Id="rId2" Type="http://schemas.openxmlformats.org/officeDocument/2006/relationships/image" Target="../media/image62.png"/><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png"/><Relationship Id="rId14"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 Type="http://schemas.openxmlformats.org/officeDocument/2006/relationships/image" Target="../media/image81.png"/><Relationship Id="rId21" Type="http://schemas.openxmlformats.org/officeDocument/2006/relationships/image" Target="../media/image99.png"/><Relationship Id="rId34" Type="http://schemas.openxmlformats.org/officeDocument/2006/relationships/image" Target="../media/image112.png"/><Relationship Id="rId7" Type="http://schemas.openxmlformats.org/officeDocument/2006/relationships/image" Target="../media/image85.png"/><Relationship Id="rId12" Type="http://schemas.openxmlformats.org/officeDocument/2006/relationships/image" Target="../media/image73.png"/><Relationship Id="rId17" Type="http://schemas.openxmlformats.org/officeDocument/2006/relationships/image" Target="../media/image95.png"/><Relationship Id="rId25" Type="http://schemas.openxmlformats.org/officeDocument/2006/relationships/image" Target="../media/image103.png"/><Relationship Id="rId33" Type="http://schemas.openxmlformats.org/officeDocument/2006/relationships/image" Target="../media/image111.png"/><Relationship Id="rId2" Type="http://schemas.openxmlformats.org/officeDocument/2006/relationships/image" Target="../media/image80.png"/><Relationship Id="rId16" Type="http://schemas.openxmlformats.org/officeDocument/2006/relationships/image" Target="../media/image94.png"/><Relationship Id="rId20" Type="http://schemas.openxmlformats.org/officeDocument/2006/relationships/image" Target="../media/image98.png"/><Relationship Id="rId29"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78.png"/><Relationship Id="rId37" Type="http://schemas.openxmlformats.org/officeDocument/2006/relationships/image" Target="../media/image115.png"/><Relationship Id="rId5" Type="http://schemas.openxmlformats.org/officeDocument/2006/relationships/image" Target="../media/image69.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36" Type="http://schemas.openxmlformats.org/officeDocument/2006/relationships/image" Target="../media/image114.png"/><Relationship Id="rId10" Type="http://schemas.openxmlformats.org/officeDocument/2006/relationships/image" Target="../media/image88.png"/><Relationship Id="rId19" Type="http://schemas.openxmlformats.org/officeDocument/2006/relationships/image" Target="../media/image77.png"/><Relationship Id="rId31" Type="http://schemas.openxmlformats.org/officeDocument/2006/relationships/image" Target="../media/image109.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s>
</file>

<file path=ppt/slides/_rels/slide3.xml.rels><?xml version="1.0" encoding="UTF-8" standalone="yes"?>
<Relationships xmlns="http://schemas.openxmlformats.org/package/2006/relationships"><Relationship Id="rId2" Type="http://schemas.openxmlformats.org/officeDocument/2006/relationships/image" Target="../media/image4.web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0.png"/><Relationship Id="rId11" Type="http://schemas.openxmlformats.org/officeDocument/2006/relationships/image" Target="../media/image710.png"/><Relationship Id="rId10" Type="http://schemas.openxmlformats.org/officeDocument/2006/relationships/image" Target="../media/image511.png"/><Relationship Id="rId4" Type="http://schemas.openxmlformats.org/officeDocument/2006/relationships/image" Target="../media/image90.png"/><Relationship Id="rId9" Type="http://schemas.openxmlformats.org/officeDocument/2006/relationships/image" Target="../media/image97.png"/></Relationships>
</file>

<file path=ppt/slides/_rels/slide31.xml.rels><?xml version="1.0" encoding="UTF-8" standalone="yes"?>
<Relationships xmlns="http://schemas.openxmlformats.org/package/2006/relationships"><Relationship Id="rId13" Type="http://schemas.openxmlformats.org/officeDocument/2006/relationships/image" Target="../media/image119.png"/><Relationship Id="rId18" Type="http://schemas.openxmlformats.org/officeDocument/2006/relationships/image" Target="../media/image122.png"/><Relationship Id="rId3" Type="http://schemas.openxmlformats.org/officeDocument/2006/relationships/image" Target="../media/image116.png"/><Relationship Id="rId21" Type="http://schemas.openxmlformats.org/officeDocument/2006/relationships/image" Target="../media/image125.png"/><Relationship Id="rId12" Type="http://schemas.openxmlformats.org/officeDocument/2006/relationships/image" Target="../media/image171.png"/><Relationship Id="rId17" Type="http://schemas.openxmlformats.org/officeDocument/2006/relationships/image" Target="../media/image121.png"/><Relationship Id="rId2" Type="http://schemas.openxmlformats.org/officeDocument/2006/relationships/image" Target="../media/image110.png"/><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60.png"/><Relationship Id="rId5" Type="http://schemas.openxmlformats.org/officeDocument/2006/relationships/image" Target="../media/image118.png"/><Relationship Id="rId15" Type="http://schemas.openxmlformats.org/officeDocument/2006/relationships/image" Target="../media/image201.png"/><Relationship Id="rId19"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41.png"/><Relationship Id="rId14" Type="http://schemas.openxmlformats.org/officeDocument/2006/relationships/image" Target="../media/image191.png"/><Relationship Id="rId22" Type="http://schemas.openxmlformats.org/officeDocument/2006/relationships/image" Target="../media/image126.png"/></Relationships>
</file>

<file path=ppt/slides/_rels/slide32.xml.rels><?xml version="1.0" encoding="UTF-8" standalone="yes"?>
<Relationships xmlns="http://schemas.openxmlformats.org/package/2006/relationships"><Relationship Id="rId8" Type="http://schemas.openxmlformats.org/officeDocument/2006/relationships/image" Target="../media/image127.png"/><Relationship Id="rId26" Type="http://schemas.openxmlformats.org/officeDocument/2006/relationships/image" Target="../media/image250.png"/><Relationship Id="rId18" Type="http://schemas.openxmlformats.org/officeDocument/2006/relationships/image" Target="../media/image360.png"/><Relationship Id="rId7" Type="http://schemas.openxmlformats.org/officeDocument/2006/relationships/image" Target="../media/image280.png"/><Relationship Id="rId25" Type="http://schemas.openxmlformats.org/officeDocument/2006/relationships/image" Target="../media/image131.png"/><Relationship Id="rId2" Type="http://schemas.openxmlformats.org/officeDocument/2006/relationships/notesSlide" Target="../notesSlides/notesSlide20.xml"/><Relationship Id="rId16"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271.png"/><Relationship Id="rId24" Type="http://schemas.openxmlformats.org/officeDocument/2006/relationships/image" Target="../media/image130.png"/><Relationship Id="rId5" Type="http://schemas.openxmlformats.org/officeDocument/2006/relationships/image" Target="../media/image260.png"/><Relationship Id="rId23" Type="http://schemas.openxmlformats.org/officeDocument/2006/relationships/image" Target="../media/image129.png"/><Relationship Id="rId15" Type="http://schemas.openxmlformats.org/officeDocument/2006/relationships/image" Target="../media/image330.png"/><Relationship Id="rId19" Type="http://schemas.openxmlformats.org/officeDocument/2006/relationships/image" Target="../media/image371.png"/><Relationship Id="rId9" Type="http://schemas.openxmlformats.org/officeDocument/2006/relationships/image" Target="../media/image128.png"/><Relationship Id="rId22" Type="http://schemas.openxmlformats.org/officeDocument/2006/relationships/image" Target="../media/image1210.png"/><Relationship Id="rId14" Type="http://schemas.openxmlformats.org/officeDocument/2006/relationships/image" Target="../media/image320.png"/></Relationships>
</file>

<file path=ppt/slides/_rels/slide33.xml.rels><?xml version="1.0" encoding="UTF-8" standalone="yes"?>
<Relationships xmlns="http://schemas.openxmlformats.org/package/2006/relationships"><Relationship Id="rId18" Type="http://schemas.openxmlformats.org/officeDocument/2006/relationships/image" Target="../media/image970.png"/><Relationship Id="rId26" Type="http://schemas.openxmlformats.org/officeDocument/2006/relationships/image" Target="../media/image135.png"/><Relationship Id="rId21" Type="http://schemas.openxmlformats.org/officeDocument/2006/relationships/image" Target="../media/image133.png"/><Relationship Id="rId17" Type="http://schemas.openxmlformats.org/officeDocument/2006/relationships/image" Target="../media/image132.png"/><Relationship Id="rId25" Type="http://schemas.openxmlformats.org/officeDocument/2006/relationships/image" Target="../media/image134.png"/><Relationship Id="rId16" Type="http://schemas.openxmlformats.org/officeDocument/2006/relationships/image" Target="../media/image960.png"/><Relationship Id="rId20" Type="http://schemas.openxmlformats.org/officeDocument/2006/relationships/image" Target="../media/image990.png"/><Relationship Id="rId29" Type="http://schemas.openxmlformats.org/officeDocument/2006/relationships/image" Target="../media/image136.png"/><Relationship Id="rId1" Type="http://schemas.openxmlformats.org/officeDocument/2006/relationships/slideLayout" Target="../slideLayouts/slideLayout2.xml"/><Relationship Id="rId24" Type="http://schemas.openxmlformats.org/officeDocument/2006/relationships/image" Target="../media/image1030.png"/><Relationship Id="rId23" Type="http://schemas.openxmlformats.org/officeDocument/2006/relationships/image" Target="../media/image1020.png"/><Relationship Id="rId28" Type="http://schemas.openxmlformats.org/officeDocument/2006/relationships/image" Target="../media/image1350.png"/><Relationship Id="rId19" Type="http://schemas.openxmlformats.org/officeDocument/2006/relationships/image" Target="../media/image980.png"/><Relationship Id="rId22" Type="http://schemas.openxmlformats.org/officeDocument/2006/relationships/image" Target="../media/image1010.png"/><Relationship Id="rId27" Type="http://schemas.openxmlformats.org/officeDocument/2006/relationships/image" Target="../media/image1040.png"/></Relationships>
</file>

<file path=ppt/slides/_rels/slide34.xml.rels><?xml version="1.0" encoding="UTF-8" standalone="yes"?>
<Relationships xmlns="http://schemas.openxmlformats.org/package/2006/relationships"><Relationship Id="rId26" Type="http://schemas.openxmlformats.org/officeDocument/2006/relationships/image" Target="../media/image137.png"/><Relationship Id="rId3" Type="http://schemas.openxmlformats.org/officeDocument/2006/relationships/image" Target="../media/image540.png"/><Relationship Id="rId25" Type="http://schemas.openxmlformats.org/officeDocument/2006/relationships/image" Target="../media/image1220.png"/><Relationship Id="rId7" Type="http://schemas.openxmlformats.org/officeDocument/2006/relationships/image" Target="../media/image580.png"/><Relationship Id="rId29"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570.png"/><Relationship Id="rId32" Type="http://schemas.openxmlformats.org/officeDocument/2006/relationships/image" Target="../media/image1240.png"/><Relationship Id="rId5" Type="http://schemas.openxmlformats.org/officeDocument/2006/relationships/image" Target="../media/image560.png"/><Relationship Id="rId28" Type="http://schemas.openxmlformats.org/officeDocument/2006/relationships/image" Target="../media/image139.png"/><Relationship Id="rId10" Type="http://schemas.openxmlformats.org/officeDocument/2006/relationships/image" Target="../media/image611.png"/><Relationship Id="rId31" Type="http://schemas.openxmlformats.org/officeDocument/2006/relationships/image" Target="../media/image143.png"/><Relationship Id="rId4" Type="http://schemas.openxmlformats.org/officeDocument/2006/relationships/image" Target="../media/image550.png"/><Relationship Id="rId27" Type="http://schemas.openxmlformats.org/officeDocument/2006/relationships/image" Target="../media/image138.png"/><Relationship Id="rId30" Type="http://schemas.openxmlformats.org/officeDocument/2006/relationships/image" Target="../media/image142.png"/></Relationships>
</file>

<file path=ppt/slides/_rels/slide35.xml.rels><?xml version="1.0" encoding="UTF-8" standalone="yes"?>
<Relationships xmlns="http://schemas.openxmlformats.org/package/2006/relationships"><Relationship Id="rId13" Type="http://schemas.openxmlformats.org/officeDocument/2006/relationships/image" Target="../media/image550.png"/><Relationship Id="rId18" Type="http://schemas.openxmlformats.org/officeDocument/2006/relationships/image" Target="../media/image600.png"/><Relationship Id="rId21" Type="http://schemas.openxmlformats.org/officeDocument/2006/relationships/image" Target="../media/image1140.png"/><Relationship Id="rId12" Type="http://schemas.openxmlformats.org/officeDocument/2006/relationships/image" Target="../media/image540.png"/><Relationship Id="rId17" Type="http://schemas.openxmlformats.org/officeDocument/2006/relationships/image" Target="../media/image590.png"/><Relationship Id="rId25" Type="http://schemas.openxmlformats.org/officeDocument/2006/relationships/image" Target="../media/image1150.png"/><Relationship Id="rId2" Type="http://schemas.openxmlformats.org/officeDocument/2006/relationships/image" Target="../media/image144.png"/><Relationship Id="rId16" Type="http://schemas.openxmlformats.org/officeDocument/2006/relationships/image" Target="../media/image580.png"/><Relationship Id="rId20" Type="http://schemas.openxmlformats.org/officeDocument/2006/relationships/image" Target="../media/image620.png"/><Relationship Id="rId1" Type="http://schemas.openxmlformats.org/officeDocument/2006/relationships/slideLayout" Target="../slideLayouts/slideLayout2.xml"/><Relationship Id="rId24" Type="http://schemas.openxmlformats.org/officeDocument/2006/relationships/image" Target="../media/image1070.png"/><Relationship Id="rId15" Type="http://schemas.openxmlformats.org/officeDocument/2006/relationships/image" Target="../media/image570.png"/><Relationship Id="rId28" Type="http://schemas.openxmlformats.org/officeDocument/2006/relationships/image" Target="../media/image290.png"/><Relationship Id="rId23" Type="http://schemas.openxmlformats.org/officeDocument/2006/relationships/image" Target="../media/image1100.png"/><Relationship Id="rId19" Type="http://schemas.openxmlformats.org/officeDocument/2006/relationships/image" Target="../media/image611.png"/><Relationship Id="rId14" Type="http://schemas.openxmlformats.org/officeDocument/2006/relationships/image" Target="../media/image560.png"/></Relationships>
</file>

<file path=ppt/slides/_rels/slide36.xml.rels><?xml version="1.0" encoding="UTF-8" standalone="yes"?>
<Relationships xmlns="http://schemas.openxmlformats.org/package/2006/relationships"><Relationship Id="rId13" Type="http://schemas.openxmlformats.org/officeDocument/2006/relationships/image" Target="../media/image251.png"/><Relationship Id="rId3" Type="http://schemas.openxmlformats.org/officeDocument/2006/relationships/image" Target="../media/image28.png"/><Relationship Id="rId7" Type="http://schemas.openxmlformats.org/officeDocument/2006/relationships/image" Target="../media/image1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0.png"/><Relationship Id="rId5" Type="http://schemas.openxmlformats.org/officeDocument/2006/relationships/image" Target="../media/image361.png"/><Relationship Id="rId15" Type="http://schemas.openxmlformats.org/officeDocument/2006/relationships/image" Target="../media/image1400.png"/><Relationship Id="rId4" Type="http://schemas.openxmlformats.org/officeDocument/2006/relationships/image" Target="../media/image350.png"/><Relationship Id="rId9" Type="http://schemas.openxmlformats.org/officeDocument/2006/relationships/image" Target="../media/image711.png"/><Relationship Id="rId14" Type="http://schemas.openxmlformats.org/officeDocument/2006/relationships/image" Target="../media/image128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37.gif"/></Relationships>
</file>

<file path=ppt/slides/_rels/slide4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83.png"/><Relationship Id="rId7" Type="http://schemas.openxmlformats.org/officeDocument/2006/relationships/image" Target="../media/image147.gi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10.png"/><Relationship Id="rId4" Type="http://schemas.openxmlformats.org/officeDocument/2006/relationships/image" Target="../media/image146.png"/></Relationships>
</file>

<file path=ppt/slides/_rels/slide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6.png"/><Relationship Id="rId4" Type="http://schemas.openxmlformats.org/officeDocument/2006/relationships/image" Target="../media/image155.png"/></Relationships>
</file>

<file path=ppt/slides/_rels/slide5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54.xml.rels><?xml version="1.0" encoding="UTF-8" standalone="yes"?>
<Relationships xmlns="http://schemas.openxmlformats.org/package/2006/relationships"><Relationship Id="rId3" Type="http://schemas.openxmlformats.org/officeDocument/2006/relationships/hyperlink" Target="http://cs.stanford.edu/people/karpathy/convnetjs/demo/cifar10.html"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56.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58.xml.rels><?xml version="1.0" encoding="UTF-8" standalone="yes"?>
<Relationships xmlns="http://schemas.openxmlformats.org/package/2006/relationships"><Relationship Id="rId3" Type="http://schemas.openxmlformats.org/officeDocument/2006/relationships/image" Target="../media/image168.webp"/><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6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6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0.xml.rels><?xml version="1.0" encoding="UTF-8" standalone="yes"?>
<Relationships xmlns="http://schemas.openxmlformats.org/package/2006/relationships"><Relationship Id="rId3" Type="http://schemas.openxmlformats.org/officeDocument/2006/relationships/image" Target="../media/image187.webp"/><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61C8D426-24A0-4A1C-98C8-A8959CE9D55D}"/>
              </a:ext>
            </a:extLst>
          </p:cNvPr>
          <p:cNvPicPr>
            <a:picLocks noChangeAspect="1"/>
          </p:cNvPicPr>
          <p:nvPr/>
        </p:nvPicPr>
        <p:blipFill>
          <a:blip r:embed="rId2"/>
          <a:stretch>
            <a:fillRect/>
          </a:stretch>
        </p:blipFill>
        <p:spPr>
          <a:xfrm>
            <a:off x="8143105" y="0"/>
            <a:ext cx="4048896" cy="714511"/>
          </a:xfrm>
          <a:prstGeom prst="rect">
            <a:avLst/>
          </a:prstGeom>
        </p:spPr>
      </p:pic>
      <p:sp>
        <p:nvSpPr>
          <p:cNvPr id="2" name="Заголовок 1">
            <a:extLst>
              <a:ext uri="{FF2B5EF4-FFF2-40B4-BE49-F238E27FC236}">
                <a16:creationId xmlns:a16="http://schemas.microsoft.com/office/drawing/2014/main" id="{DF452566-51B0-4DB2-A3D5-42243D43FDE9}"/>
              </a:ext>
            </a:extLst>
          </p:cNvPr>
          <p:cNvSpPr>
            <a:spLocks noGrp="1"/>
          </p:cNvSpPr>
          <p:nvPr>
            <p:ph type="ctrTitle"/>
          </p:nvPr>
        </p:nvSpPr>
        <p:spPr>
          <a:xfrm>
            <a:off x="1802675" y="3182773"/>
            <a:ext cx="8544942" cy="1193243"/>
          </a:xfrm>
        </p:spPr>
        <p:txBody>
          <a:bodyPr>
            <a:normAutofit fontScale="90000"/>
          </a:bodyPr>
          <a:lstStyle/>
          <a:p>
            <a:r>
              <a:rPr lang="en-US" sz="4400" dirty="0">
                <a:latin typeface="Book Antiqua" panose="02040602050305030304" pitchFamily="18" charset="0"/>
              </a:rPr>
              <a:t>Machine learning in </a:t>
            </a:r>
            <a:br>
              <a:rPr lang="en-US" sz="4400" dirty="0">
                <a:latin typeface="Book Antiqua" panose="02040602050305030304" pitchFamily="18" charset="0"/>
              </a:rPr>
            </a:br>
            <a:r>
              <a:rPr lang="en-US" sz="4400" dirty="0" err="1">
                <a:latin typeface="Book Antiqua" panose="02040602050305030304" pitchFamily="18" charset="0"/>
              </a:rPr>
              <a:t>Oil&amp;Gas</a:t>
            </a:r>
            <a:r>
              <a:rPr lang="en-US" sz="4400" dirty="0">
                <a:latin typeface="Book Antiqua" panose="02040602050305030304" pitchFamily="18" charset="0"/>
              </a:rPr>
              <a:t> Industry</a:t>
            </a:r>
            <a:endParaRPr lang="ru-RU" sz="4400" dirty="0">
              <a:latin typeface="Book Antiqua" panose="02040602050305030304" pitchFamily="18" charset="0"/>
            </a:endParaRPr>
          </a:p>
        </p:txBody>
      </p:sp>
      <p:sp>
        <p:nvSpPr>
          <p:cNvPr id="3" name="Подзаголовок 2">
            <a:extLst>
              <a:ext uri="{FF2B5EF4-FFF2-40B4-BE49-F238E27FC236}">
                <a16:creationId xmlns:a16="http://schemas.microsoft.com/office/drawing/2014/main" id="{EE39E3B8-2E24-4ADB-BD5B-97CC3CBDF268}"/>
              </a:ext>
            </a:extLst>
          </p:cNvPr>
          <p:cNvSpPr>
            <a:spLocks noGrp="1"/>
          </p:cNvSpPr>
          <p:nvPr>
            <p:ph type="subTitle" idx="1"/>
          </p:nvPr>
        </p:nvSpPr>
        <p:spPr>
          <a:xfrm>
            <a:off x="1454331" y="5065802"/>
            <a:ext cx="9144000" cy="714511"/>
          </a:xfrm>
        </p:spPr>
        <p:txBody>
          <a:bodyPr/>
          <a:lstStyle/>
          <a:p>
            <a:r>
              <a:rPr lang="en-US" dirty="0">
                <a:latin typeface="Book Antiqua" panose="02040602050305030304" pitchFamily="18" charset="0"/>
              </a:rPr>
              <a:t>Andrey </a:t>
            </a:r>
            <a:r>
              <a:rPr lang="en-US" dirty="0" err="1">
                <a:latin typeface="Book Antiqua" panose="02040602050305030304" pitchFamily="18" charset="0"/>
              </a:rPr>
              <a:t>Murachev</a:t>
            </a:r>
            <a:endParaRPr lang="ru-RU" dirty="0">
              <a:latin typeface="Book Antiqua" panose="02040602050305030304" pitchFamily="18" charset="0"/>
            </a:endParaRPr>
          </a:p>
        </p:txBody>
      </p:sp>
      <p:pic>
        <p:nvPicPr>
          <p:cNvPr id="6" name="Рисунок 5" descr="Изображение выглядит как объект&#10;&#10;Автоматически созданное описание">
            <a:extLst>
              <a:ext uri="{FF2B5EF4-FFF2-40B4-BE49-F238E27FC236}">
                <a16:creationId xmlns:a16="http://schemas.microsoft.com/office/drawing/2014/main" id="{5D67008B-36CA-4C5A-87E8-C8105CFEB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331" y="1431923"/>
            <a:ext cx="3815253" cy="1087483"/>
          </a:xfrm>
          <a:prstGeom prst="rect">
            <a:avLst/>
          </a:prstGeom>
        </p:spPr>
      </p:pic>
      <p:sp>
        <p:nvSpPr>
          <p:cNvPr id="8" name="Прямоугольник 7">
            <a:extLst>
              <a:ext uri="{FF2B5EF4-FFF2-40B4-BE49-F238E27FC236}">
                <a16:creationId xmlns:a16="http://schemas.microsoft.com/office/drawing/2014/main" id="{4378C8CF-6A72-4BD5-AC51-D69BEEA0E0B0}"/>
              </a:ext>
            </a:extLst>
          </p:cNvPr>
          <p:cNvSpPr/>
          <p:nvPr/>
        </p:nvSpPr>
        <p:spPr>
          <a:xfrm>
            <a:off x="8413237" y="1873075"/>
            <a:ext cx="3108203" cy="646331"/>
          </a:xfrm>
          <a:prstGeom prst="rect">
            <a:avLst/>
          </a:prstGeom>
        </p:spPr>
        <p:txBody>
          <a:bodyPr wrap="square">
            <a:spAutoFit/>
          </a:bodyPr>
          <a:lstStyle/>
          <a:p>
            <a:r>
              <a:rPr lang="en-US" dirty="0">
                <a:solidFill>
                  <a:schemeClr val="tx1">
                    <a:lumMod val="85000"/>
                    <a:lumOff val="15000"/>
                  </a:schemeClr>
                </a:solidFill>
              </a:rPr>
              <a:t>Institute of Applied </a:t>
            </a:r>
            <a:endParaRPr lang="ru-RU" dirty="0">
              <a:solidFill>
                <a:schemeClr val="tx1">
                  <a:lumMod val="85000"/>
                  <a:lumOff val="15000"/>
                </a:schemeClr>
              </a:solidFill>
            </a:endParaRPr>
          </a:p>
          <a:p>
            <a:r>
              <a:rPr lang="en-US" dirty="0">
                <a:solidFill>
                  <a:schemeClr val="tx1">
                    <a:lumMod val="85000"/>
                    <a:lumOff val="15000"/>
                  </a:schemeClr>
                </a:solidFill>
              </a:rPr>
              <a:t>Mathematics and Mechanics</a:t>
            </a:r>
            <a:endParaRPr lang="ru-RU" dirty="0">
              <a:solidFill>
                <a:schemeClr val="tx1">
                  <a:lumMod val="85000"/>
                  <a:lumOff val="15000"/>
                </a:schemeClr>
              </a:solidFill>
            </a:endParaRPr>
          </a:p>
        </p:txBody>
      </p:sp>
      <p:pic>
        <p:nvPicPr>
          <p:cNvPr id="10" name="Рисунок 9">
            <a:extLst>
              <a:ext uri="{FF2B5EF4-FFF2-40B4-BE49-F238E27FC236}">
                <a16:creationId xmlns:a16="http://schemas.microsoft.com/office/drawing/2014/main" id="{802CD45E-F849-4F92-9E81-E93DD1B53FBA}"/>
              </a:ext>
            </a:extLst>
          </p:cNvPr>
          <p:cNvPicPr>
            <a:picLocks noChangeAspect="1"/>
          </p:cNvPicPr>
          <p:nvPr/>
        </p:nvPicPr>
        <p:blipFill>
          <a:blip r:embed="rId4"/>
          <a:stretch>
            <a:fillRect/>
          </a:stretch>
        </p:blipFill>
        <p:spPr>
          <a:xfrm>
            <a:off x="7200454" y="1415299"/>
            <a:ext cx="1096523" cy="1066686"/>
          </a:xfrm>
          <a:prstGeom prst="rect">
            <a:avLst/>
          </a:prstGeom>
        </p:spPr>
      </p:pic>
    </p:spTree>
    <p:extLst>
      <p:ext uri="{BB962C8B-B14F-4D97-AF65-F5344CB8AC3E}">
        <p14:creationId xmlns:p14="http://schemas.microsoft.com/office/powerpoint/2010/main" val="1824822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93D58687-A17C-4737-A95F-36CFE78959DE}"/>
              </a:ext>
            </a:extLst>
          </p:cNvPr>
          <p:cNvSpPr>
            <a:spLocks noGrp="1"/>
          </p:cNvSpPr>
          <p:nvPr>
            <p:ph idx="1"/>
          </p:nvPr>
        </p:nvSpPr>
        <p:spPr>
          <a:xfrm>
            <a:off x="163215" y="1845734"/>
            <a:ext cx="6493224" cy="4023360"/>
          </a:xfrm>
        </p:spPr>
        <p:txBody>
          <a:bodyPr>
            <a:normAutofit/>
          </a:bodyPr>
          <a:lstStyle/>
          <a:p>
            <a:r>
              <a:rPr lang="en-US" dirty="0"/>
              <a:t>2004 - can a biologist fix a radio receiver?</a:t>
            </a:r>
          </a:p>
          <a:p>
            <a:r>
              <a:rPr lang="en-US" dirty="0"/>
              <a:t>...</a:t>
            </a:r>
          </a:p>
          <a:p>
            <a:r>
              <a:rPr lang="en-US" dirty="0"/>
              <a:t>2017 - can a neuroscientist understand a microprocessor?</a:t>
            </a:r>
            <a:endParaRPr lang="ru-RU" dirty="0"/>
          </a:p>
          <a:p>
            <a:endParaRPr lang="ru-RU" dirty="0"/>
          </a:p>
          <a:p>
            <a:r>
              <a:rPr lang="en-US" dirty="0"/>
              <a:t>Eric Jonas</a:t>
            </a:r>
            <a:r>
              <a:rPr lang="ru-RU" dirty="0"/>
              <a:t>. </a:t>
            </a:r>
            <a:r>
              <a:rPr lang="en-US" dirty="0"/>
              <a:t>Could a Neuroscientist Understand a Microprocessor?</a:t>
            </a:r>
            <a:r>
              <a:rPr lang="ru-RU" dirty="0"/>
              <a:t> </a:t>
            </a:r>
            <a:r>
              <a:rPr lang="en-US" dirty="0"/>
              <a:t> </a:t>
            </a:r>
            <a:r>
              <a:rPr lang="en-US" dirty="0" err="1"/>
              <a:t>PLoS</a:t>
            </a:r>
            <a:r>
              <a:rPr lang="en-US" dirty="0"/>
              <a:t> </a:t>
            </a:r>
            <a:r>
              <a:rPr lang="en-US" dirty="0" err="1"/>
              <a:t>Comput</a:t>
            </a:r>
            <a:r>
              <a:rPr lang="en-US" dirty="0"/>
              <a:t> Biol 13(1)</a:t>
            </a:r>
          </a:p>
          <a:p>
            <a:endParaRPr lang="ru-RU" sz="2400" dirty="0"/>
          </a:p>
        </p:txBody>
      </p:sp>
      <p:pic>
        <p:nvPicPr>
          <p:cNvPr id="1026" name="Picture 2" descr="https://scorcher.ru/journal/art/art_pic/2475/170117-2.png">
            <a:extLst>
              <a:ext uri="{FF2B5EF4-FFF2-40B4-BE49-F238E27FC236}">
                <a16:creationId xmlns:a16="http://schemas.microsoft.com/office/drawing/2014/main" id="{BF5FE85D-84EC-4926-8691-A1EB900EF7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5168" y="1276870"/>
            <a:ext cx="5573617" cy="4304259"/>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3">
            <a:extLst>
              <a:ext uri="{FF2B5EF4-FFF2-40B4-BE49-F238E27FC236}">
                <a16:creationId xmlns:a16="http://schemas.microsoft.com/office/drawing/2014/main" id="{677DEB03-3123-4437-9E8C-534F0FB513F0}"/>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Admonish</a:t>
            </a:r>
            <a:endParaRPr lang="ru-RU" sz="3200" dirty="0"/>
          </a:p>
        </p:txBody>
      </p:sp>
    </p:spTree>
    <p:extLst>
      <p:ext uri="{BB962C8B-B14F-4D97-AF65-F5344CB8AC3E}">
        <p14:creationId xmlns:p14="http://schemas.microsoft.com/office/powerpoint/2010/main" val="3108163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677DEB03-3123-4437-9E8C-534F0FB513F0}"/>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History</a:t>
            </a:r>
            <a:endParaRPr lang="ru-RU" sz="3200" dirty="0"/>
          </a:p>
        </p:txBody>
      </p:sp>
      <p:sp>
        <p:nvSpPr>
          <p:cNvPr id="4" name="Объект 3">
            <a:extLst>
              <a:ext uri="{FF2B5EF4-FFF2-40B4-BE49-F238E27FC236}">
                <a16:creationId xmlns:a16="http://schemas.microsoft.com/office/drawing/2014/main" id="{E7EEFD0B-4CD5-4816-9DA7-F21C497F312D}"/>
              </a:ext>
            </a:extLst>
          </p:cNvPr>
          <p:cNvSpPr>
            <a:spLocks noGrp="1"/>
          </p:cNvSpPr>
          <p:nvPr>
            <p:ph idx="1"/>
          </p:nvPr>
        </p:nvSpPr>
        <p:spPr>
          <a:xfrm>
            <a:off x="522514" y="979715"/>
            <a:ext cx="10805160" cy="5368834"/>
          </a:xfrm>
        </p:spPr>
        <p:txBody>
          <a:bodyPr>
            <a:normAutofit lnSpcReduction="10000"/>
          </a:bodyPr>
          <a:lstStyle/>
          <a:p>
            <a:pPr marL="0" indent="0">
              <a:buNone/>
            </a:pPr>
            <a:r>
              <a:rPr lang="en-US" b="1" dirty="0"/>
              <a:t>First revolution</a:t>
            </a:r>
            <a:r>
              <a:rPr lang="ru-RU" b="1" dirty="0"/>
              <a:t>:</a:t>
            </a:r>
          </a:p>
          <a:p>
            <a:r>
              <a:rPr lang="en-US" b="1" dirty="0"/>
              <a:t>Mathematical model of the neuron </a:t>
            </a:r>
            <a:r>
              <a:rPr lang="en-US" dirty="0"/>
              <a:t>and the design of an artificial neural network, (Warren McCulloch and Walter Pitts, 1943)</a:t>
            </a:r>
          </a:p>
          <a:p>
            <a:r>
              <a:rPr lang="en-US" dirty="0"/>
              <a:t>In 1951, Marvin Minsky and his graduate student Dean Edmund </a:t>
            </a:r>
            <a:r>
              <a:rPr lang="en-US" b="1" dirty="0"/>
              <a:t>built a network of forty synapses</a:t>
            </a:r>
            <a:r>
              <a:rPr lang="en-US" dirty="0"/>
              <a:t>. Synapses were randomly connected to each other and trained on the basis of rewards</a:t>
            </a:r>
            <a:r>
              <a:rPr lang="ru-RU" dirty="0"/>
              <a:t>.</a:t>
            </a:r>
            <a:endParaRPr lang="en-US" dirty="0"/>
          </a:p>
          <a:p>
            <a:pPr marL="0" indent="0">
              <a:buNone/>
            </a:pPr>
            <a:endParaRPr lang="en-US" dirty="0"/>
          </a:p>
          <a:p>
            <a:r>
              <a:rPr lang="en-US" dirty="0"/>
              <a:t>1950-… Hubel and Wiesel, </a:t>
            </a:r>
            <a:r>
              <a:rPr lang="en-US" b="1" dirty="0"/>
              <a:t>studying the visual cortex </a:t>
            </a:r>
            <a:r>
              <a:rPr lang="en-US" dirty="0"/>
              <a:t>(motivation for the emergence of convolutional neural networks)</a:t>
            </a:r>
          </a:p>
          <a:p>
            <a:pPr marL="0" indent="0">
              <a:buNone/>
            </a:pPr>
            <a:endParaRPr lang="ru-RU" dirty="0"/>
          </a:p>
          <a:p>
            <a:pPr marL="0" indent="0">
              <a:buNone/>
            </a:pPr>
            <a:r>
              <a:rPr lang="en-US" dirty="0"/>
              <a:t>In 1958 </a:t>
            </a:r>
            <a:r>
              <a:rPr lang="en-US" dirty="0" err="1"/>
              <a:t>Rosenblat</a:t>
            </a:r>
            <a:r>
              <a:rPr lang="en-US" dirty="0"/>
              <a:t> </a:t>
            </a:r>
            <a:r>
              <a:rPr lang="en-US" b="1" dirty="0"/>
              <a:t>creates the model perceptron </a:t>
            </a:r>
            <a:r>
              <a:rPr lang="en-US" dirty="0"/>
              <a:t>(one artificial neuron).</a:t>
            </a:r>
            <a:br>
              <a:rPr lang="en-US" dirty="0"/>
            </a:br>
            <a:r>
              <a:rPr lang="en-US" dirty="0"/>
              <a:t>Then the gradient descent learning algorithm appeared</a:t>
            </a:r>
            <a:endParaRPr lang="ru-RU" dirty="0"/>
          </a:p>
        </p:txBody>
      </p:sp>
    </p:spTree>
    <p:extLst>
      <p:ext uri="{BB962C8B-B14F-4D97-AF65-F5344CB8AC3E}">
        <p14:creationId xmlns:p14="http://schemas.microsoft.com/office/powerpoint/2010/main" val="3966630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677DEB03-3123-4437-9E8C-534F0FB513F0}"/>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History</a:t>
            </a:r>
            <a:endParaRPr lang="ru-RU" sz="3200" dirty="0"/>
          </a:p>
        </p:txBody>
      </p:sp>
      <p:pic>
        <p:nvPicPr>
          <p:cNvPr id="6" name="Рисунок 5">
            <a:extLst>
              <a:ext uri="{FF2B5EF4-FFF2-40B4-BE49-F238E27FC236}">
                <a16:creationId xmlns:a16="http://schemas.microsoft.com/office/drawing/2014/main" id="{FC9A8DB9-67BC-4A08-AB0D-AAA3387537C7}"/>
              </a:ext>
            </a:extLst>
          </p:cNvPr>
          <p:cNvPicPr>
            <a:picLocks noChangeAspect="1"/>
          </p:cNvPicPr>
          <p:nvPr/>
        </p:nvPicPr>
        <p:blipFill rotWithShape="1">
          <a:blip r:embed="rId3"/>
          <a:srcRect t="17778"/>
          <a:stretch/>
        </p:blipFill>
        <p:spPr>
          <a:xfrm>
            <a:off x="339982" y="801153"/>
            <a:ext cx="11143278" cy="3326285"/>
          </a:xfrm>
          <a:prstGeom prst="rect">
            <a:avLst/>
          </a:prstGeom>
        </p:spPr>
      </p:pic>
      <p:pic>
        <p:nvPicPr>
          <p:cNvPr id="7" name="Рисунок 6">
            <a:extLst>
              <a:ext uri="{FF2B5EF4-FFF2-40B4-BE49-F238E27FC236}">
                <a16:creationId xmlns:a16="http://schemas.microsoft.com/office/drawing/2014/main" id="{76F8BAB2-CC5D-4426-A3E1-EC57053F3DF7}"/>
              </a:ext>
            </a:extLst>
          </p:cNvPr>
          <p:cNvPicPr>
            <a:picLocks noChangeAspect="1"/>
          </p:cNvPicPr>
          <p:nvPr/>
        </p:nvPicPr>
        <p:blipFill>
          <a:blip r:embed="rId4"/>
          <a:stretch>
            <a:fillRect/>
          </a:stretch>
        </p:blipFill>
        <p:spPr>
          <a:xfrm>
            <a:off x="2861113" y="4229730"/>
            <a:ext cx="5695058" cy="2479948"/>
          </a:xfrm>
          <a:prstGeom prst="rect">
            <a:avLst/>
          </a:prstGeom>
        </p:spPr>
      </p:pic>
    </p:spTree>
    <p:extLst>
      <p:ext uri="{BB962C8B-B14F-4D97-AF65-F5344CB8AC3E}">
        <p14:creationId xmlns:p14="http://schemas.microsoft.com/office/powerpoint/2010/main" val="68884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677DEB03-3123-4437-9E8C-534F0FB513F0}"/>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History</a:t>
            </a:r>
            <a:endParaRPr lang="ru-RU" sz="3200" dirty="0"/>
          </a:p>
        </p:txBody>
      </p:sp>
      <p:sp>
        <p:nvSpPr>
          <p:cNvPr id="2" name="Прямоугольник 1">
            <a:extLst>
              <a:ext uri="{FF2B5EF4-FFF2-40B4-BE49-F238E27FC236}">
                <a16:creationId xmlns:a16="http://schemas.microsoft.com/office/drawing/2014/main" id="{35B168CD-E43E-4F25-820C-CC95947A319B}"/>
              </a:ext>
            </a:extLst>
          </p:cNvPr>
          <p:cNvSpPr/>
          <p:nvPr/>
        </p:nvSpPr>
        <p:spPr>
          <a:xfrm>
            <a:off x="187234" y="1115538"/>
            <a:ext cx="5086796" cy="4462760"/>
          </a:xfrm>
          <a:prstGeom prst="rect">
            <a:avLst/>
          </a:prstGeom>
        </p:spPr>
        <p:txBody>
          <a:bodyPr wrap="square">
            <a:spAutoFit/>
          </a:bodyPr>
          <a:lstStyle/>
          <a:p>
            <a:r>
              <a:rPr lang="en-US" sz="2800" b="1" dirty="0"/>
              <a:t>Winter in ANN</a:t>
            </a:r>
            <a:br>
              <a:rPr lang="en-US" sz="2800" dirty="0"/>
            </a:br>
            <a:r>
              <a:rPr lang="en-US" sz="2800" dirty="0"/>
              <a:t>• (Minsky, </a:t>
            </a:r>
            <a:r>
              <a:rPr lang="en-US" sz="2800" dirty="0" err="1"/>
              <a:t>Papert</a:t>
            </a:r>
            <a:r>
              <a:rPr lang="en-US" sz="2800" dirty="0"/>
              <a:t>, 1969): even with nonlinearity, one perceptron defines only a linear dividing surface, XOR cannot be modeled with a perceptron ...</a:t>
            </a:r>
          </a:p>
          <a:p>
            <a:br>
              <a:rPr lang="en-US" sz="2800" dirty="0"/>
            </a:br>
            <a:r>
              <a:rPr lang="en-US" sz="2800" dirty="0"/>
              <a:t>• For some reason, this was perceived as a big problem that puts an end to neural networks</a:t>
            </a:r>
            <a:r>
              <a:rPr lang="en-US" sz="3200" dirty="0"/>
              <a:t>.</a:t>
            </a:r>
            <a:endParaRPr lang="ru-RU" sz="3200" dirty="0"/>
          </a:p>
        </p:txBody>
      </p:sp>
      <p:pic>
        <p:nvPicPr>
          <p:cNvPr id="9" name="Picture 2" descr="Картинки по запросу neural network meme">
            <a:extLst>
              <a:ext uri="{FF2B5EF4-FFF2-40B4-BE49-F238E27FC236}">
                <a16:creationId xmlns:a16="http://schemas.microsoft.com/office/drawing/2014/main" id="{2E670C95-872D-4E8A-A145-DF934DA9C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3240" y="4203894"/>
            <a:ext cx="4870063" cy="2513077"/>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a:extLst>
              <a:ext uri="{FF2B5EF4-FFF2-40B4-BE49-F238E27FC236}">
                <a16:creationId xmlns:a16="http://schemas.microsoft.com/office/drawing/2014/main" id="{F7CE7182-2FAE-4E14-A5C9-E10DE45D9086}"/>
              </a:ext>
            </a:extLst>
          </p:cNvPr>
          <p:cNvPicPr>
            <a:picLocks noChangeAspect="1"/>
          </p:cNvPicPr>
          <p:nvPr/>
        </p:nvPicPr>
        <p:blipFill rotWithShape="1">
          <a:blip r:embed="rId4">
            <a:extLst>
              <a:ext uri="{28A0092B-C50C-407E-A947-70E740481C1C}">
                <a14:useLocalDpi xmlns:a14="http://schemas.microsoft.com/office/drawing/2010/main" val="0"/>
              </a:ext>
            </a:extLst>
          </a:blip>
          <a:srcRect t="6788"/>
          <a:stretch/>
        </p:blipFill>
        <p:spPr>
          <a:xfrm>
            <a:off x="7086601" y="888733"/>
            <a:ext cx="4646704" cy="3248466"/>
          </a:xfrm>
          <a:prstGeom prst="rect">
            <a:avLst/>
          </a:prstGeom>
        </p:spPr>
      </p:pic>
    </p:spTree>
    <p:extLst>
      <p:ext uri="{BB962C8B-B14F-4D97-AF65-F5344CB8AC3E}">
        <p14:creationId xmlns:p14="http://schemas.microsoft.com/office/powerpoint/2010/main" val="2973235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677DEB03-3123-4437-9E8C-534F0FB513F0}"/>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History</a:t>
            </a:r>
            <a:endParaRPr lang="ru-RU" sz="3200" dirty="0"/>
          </a:p>
        </p:txBody>
      </p:sp>
      <p:sp>
        <p:nvSpPr>
          <p:cNvPr id="4" name="Объект 3">
            <a:extLst>
              <a:ext uri="{FF2B5EF4-FFF2-40B4-BE49-F238E27FC236}">
                <a16:creationId xmlns:a16="http://schemas.microsoft.com/office/drawing/2014/main" id="{E7EEFD0B-4CD5-4816-9DA7-F21C497F312D}"/>
              </a:ext>
            </a:extLst>
          </p:cNvPr>
          <p:cNvSpPr>
            <a:spLocks noGrp="1"/>
          </p:cNvSpPr>
          <p:nvPr>
            <p:ph idx="1"/>
          </p:nvPr>
        </p:nvSpPr>
        <p:spPr>
          <a:xfrm>
            <a:off x="598714" y="1338943"/>
            <a:ext cx="10805160" cy="4180114"/>
          </a:xfrm>
        </p:spPr>
        <p:txBody>
          <a:bodyPr>
            <a:normAutofit/>
          </a:bodyPr>
          <a:lstStyle/>
          <a:p>
            <a:pPr marL="0" indent="0">
              <a:buNone/>
            </a:pPr>
            <a:r>
              <a:rPr lang="en-US" b="1" dirty="0"/>
              <a:t>Second revolution</a:t>
            </a:r>
            <a:r>
              <a:rPr lang="ru-RU" b="1" dirty="0"/>
              <a:t>:</a:t>
            </a:r>
          </a:p>
          <a:p>
            <a:pPr marL="0" indent="0">
              <a:buNone/>
            </a:pPr>
            <a:r>
              <a:rPr lang="en-US" dirty="0"/>
              <a:t>• (</a:t>
            </a:r>
            <a:r>
              <a:rPr lang="en-US" dirty="0" err="1"/>
              <a:t>Brison</a:t>
            </a:r>
            <a:r>
              <a:rPr lang="en-US" dirty="0"/>
              <a:t>, </a:t>
            </a:r>
            <a:r>
              <a:rPr lang="en-US" dirty="0" err="1"/>
              <a:t>Hoback</a:t>
            </a:r>
            <a:r>
              <a:rPr lang="en-US" dirty="0"/>
              <a:t>, 1969): proposed </a:t>
            </a:r>
            <a:r>
              <a:rPr lang="en-US" b="1" dirty="0"/>
              <a:t>backpropagation algorithm</a:t>
            </a:r>
            <a:br>
              <a:rPr lang="en-US" dirty="0"/>
            </a:br>
            <a:r>
              <a:rPr lang="en-US" dirty="0"/>
              <a:t>• (Hinton, 1974): rediscovered backpropagation, it has since become popular.</a:t>
            </a:r>
            <a:br>
              <a:rPr lang="en-US" dirty="0"/>
            </a:br>
            <a:r>
              <a:rPr lang="en-US" dirty="0"/>
              <a:t>• In the second half of the 1970s, multi-level ANNs appeared, a modern theory was developed.</a:t>
            </a:r>
            <a:br>
              <a:rPr lang="en-US" dirty="0"/>
            </a:br>
            <a:r>
              <a:rPr lang="en-US" dirty="0"/>
              <a:t>• Deep models appeared in the first half of the 1980s!</a:t>
            </a:r>
            <a:endParaRPr lang="ru-RU" dirty="0"/>
          </a:p>
        </p:txBody>
      </p:sp>
    </p:spTree>
    <p:extLst>
      <p:ext uri="{BB962C8B-B14F-4D97-AF65-F5344CB8AC3E}">
        <p14:creationId xmlns:p14="http://schemas.microsoft.com/office/powerpoint/2010/main" val="1196046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677DEB03-3123-4437-9E8C-534F0FB513F0}"/>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History</a:t>
            </a:r>
            <a:endParaRPr lang="ru-RU" sz="3200" dirty="0"/>
          </a:p>
        </p:txBody>
      </p:sp>
      <p:sp>
        <p:nvSpPr>
          <p:cNvPr id="4" name="Объект 3">
            <a:extLst>
              <a:ext uri="{FF2B5EF4-FFF2-40B4-BE49-F238E27FC236}">
                <a16:creationId xmlns:a16="http://schemas.microsoft.com/office/drawing/2014/main" id="{E7EEFD0B-4CD5-4816-9DA7-F21C497F312D}"/>
              </a:ext>
            </a:extLst>
          </p:cNvPr>
          <p:cNvSpPr>
            <a:spLocks noGrp="1"/>
          </p:cNvSpPr>
          <p:nvPr>
            <p:ph idx="1"/>
          </p:nvPr>
        </p:nvSpPr>
        <p:spPr>
          <a:xfrm>
            <a:off x="566057" y="1317171"/>
            <a:ext cx="10805160" cy="4963885"/>
          </a:xfrm>
        </p:spPr>
        <p:txBody>
          <a:bodyPr>
            <a:normAutofit/>
          </a:bodyPr>
          <a:lstStyle/>
          <a:p>
            <a:pPr marL="0" indent="0">
              <a:buNone/>
            </a:pPr>
            <a:r>
              <a:rPr lang="en-US" b="1" dirty="0"/>
              <a:t>Second Winter</a:t>
            </a:r>
            <a:endParaRPr lang="ru-RU" b="1" dirty="0"/>
          </a:p>
          <a:p>
            <a:pPr marL="0" indent="0">
              <a:buNone/>
            </a:pPr>
            <a:r>
              <a:rPr lang="en-US" dirty="0"/>
              <a:t>But by the early 1990s, it was decided that there was no sense to use neural networks, and the “second winter” began.</a:t>
            </a:r>
            <a:br>
              <a:rPr lang="en-US" dirty="0"/>
            </a:br>
            <a:r>
              <a:rPr lang="en-US" dirty="0"/>
              <a:t>• It was because then neither mathematically nor computationally could not properly train large models.</a:t>
            </a:r>
            <a:br>
              <a:rPr lang="en-US" dirty="0"/>
            </a:br>
            <a:r>
              <a:rPr lang="en-US" dirty="0"/>
              <a:t>  • It was necessary to train the network for weeks, and the quality lost by other methods.</a:t>
            </a:r>
            <a:br>
              <a:rPr lang="en-US" dirty="0"/>
            </a:br>
            <a:r>
              <a:rPr lang="en-US" dirty="0"/>
              <a:t>• John </a:t>
            </a:r>
            <a:r>
              <a:rPr lang="en-US" dirty="0" err="1"/>
              <a:t>Denker</a:t>
            </a:r>
            <a:r>
              <a:rPr lang="en-US" dirty="0"/>
              <a:t>, 1994: " </a:t>
            </a:r>
            <a:r>
              <a:rPr lang="en-US" b="1" dirty="0"/>
              <a:t>neural networks are the second best way to do anything</a:t>
            </a:r>
            <a:r>
              <a:rPr lang="en-US" dirty="0"/>
              <a:t>." </a:t>
            </a:r>
          </a:p>
          <a:p>
            <a:pPr marL="0" indent="0">
              <a:buNone/>
            </a:pPr>
            <a:r>
              <a:rPr lang="en-US" dirty="0"/>
              <a:t>• By the end of the 90s, only image processing (Yann </a:t>
            </a:r>
            <a:r>
              <a:rPr lang="en-US" dirty="0" err="1"/>
              <a:t>LeCun</a:t>
            </a:r>
            <a:r>
              <a:rPr lang="en-US" dirty="0"/>
              <a:t>) and several other groups (Geoffrey Hinton, </a:t>
            </a:r>
            <a:r>
              <a:rPr lang="en-US" dirty="0" err="1"/>
              <a:t>Yoshua</a:t>
            </a:r>
            <a:r>
              <a:rPr lang="en-US" dirty="0"/>
              <a:t> </a:t>
            </a:r>
            <a:r>
              <a:rPr lang="en-US" dirty="0" err="1"/>
              <a:t>Bengio</a:t>
            </a:r>
            <a:r>
              <a:rPr lang="en-US" dirty="0"/>
              <a:t>) remained on the neural networks.</a:t>
            </a:r>
            <a:endParaRPr lang="ru-RU" dirty="0"/>
          </a:p>
        </p:txBody>
      </p:sp>
    </p:spTree>
    <p:extLst>
      <p:ext uri="{BB962C8B-B14F-4D97-AF65-F5344CB8AC3E}">
        <p14:creationId xmlns:p14="http://schemas.microsoft.com/office/powerpoint/2010/main" val="173919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677DEB03-3123-4437-9E8C-534F0FB513F0}"/>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History</a:t>
            </a:r>
            <a:endParaRPr lang="ru-RU" sz="3200" dirty="0"/>
          </a:p>
        </p:txBody>
      </p:sp>
      <p:sp>
        <p:nvSpPr>
          <p:cNvPr id="4" name="Объект 3">
            <a:extLst>
              <a:ext uri="{FF2B5EF4-FFF2-40B4-BE49-F238E27FC236}">
                <a16:creationId xmlns:a16="http://schemas.microsoft.com/office/drawing/2014/main" id="{E7EEFD0B-4CD5-4816-9DA7-F21C497F312D}"/>
              </a:ext>
            </a:extLst>
          </p:cNvPr>
          <p:cNvSpPr>
            <a:spLocks noGrp="1"/>
          </p:cNvSpPr>
          <p:nvPr>
            <p:ph idx="1"/>
          </p:nvPr>
        </p:nvSpPr>
        <p:spPr>
          <a:xfrm>
            <a:off x="406817" y="1289876"/>
            <a:ext cx="10805160" cy="4963885"/>
          </a:xfrm>
        </p:spPr>
        <p:txBody>
          <a:bodyPr>
            <a:normAutofit/>
          </a:bodyPr>
          <a:lstStyle/>
          <a:p>
            <a:pPr marL="0" indent="0">
              <a:buNone/>
            </a:pPr>
            <a:r>
              <a:rPr lang="en-US" b="1" dirty="0"/>
              <a:t>Third revolution </a:t>
            </a:r>
          </a:p>
          <a:p>
            <a:pPr marL="0" indent="0">
              <a:buNone/>
            </a:pPr>
            <a:r>
              <a:rPr lang="en-US" dirty="0"/>
              <a:t>• The deep learning revolution begins in 2006: Deep Belief Networks (DBN) was invented in the group of Jeffrey Hinton. They learned how to </a:t>
            </a:r>
            <a:r>
              <a:rPr lang="en-US" b="1" dirty="0"/>
              <a:t>pre train </a:t>
            </a:r>
            <a:r>
              <a:rPr lang="en-US" dirty="0"/>
              <a:t>the networks.</a:t>
            </a:r>
            <a:br>
              <a:rPr lang="en-US" dirty="0"/>
            </a:br>
            <a:r>
              <a:rPr lang="en-US" dirty="0"/>
              <a:t>• Computers have </a:t>
            </a:r>
            <a:r>
              <a:rPr lang="en-US" b="1" dirty="0"/>
              <a:t>become more powerful</a:t>
            </a:r>
            <a:r>
              <a:rPr lang="en-US" dirty="0"/>
              <a:t>, there are ways to transfer calculations to the GPU, and computationally we were able to process much more voluminous datasets that just became available.</a:t>
            </a:r>
            <a:br>
              <a:rPr lang="en-US" dirty="0"/>
            </a:br>
            <a:r>
              <a:rPr lang="en-US" dirty="0"/>
              <a:t>• And then new </a:t>
            </a:r>
            <a:r>
              <a:rPr lang="en-US" b="1" dirty="0"/>
              <a:t>regularization methods appeared </a:t>
            </a:r>
            <a:r>
              <a:rPr lang="en-US" dirty="0"/>
              <a:t>(dropout, then batch normalization), and RBM with pre-training also became not very necessary.</a:t>
            </a:r>
            <a:endParaRPr lang="ru-RU" b="1" dirty="0"/>
          </a:p>
        </p:txBody>
      </p:sp>
    </p:spTree>
    <p:extLst>
      <p:ext uri="{BB962C8B-B14F-4D97-AF65-F5344CB8AC3E}">
        <p14:creationId xmlns:p14="http://schemas.microsoft.com/office/powerpoint/2010/main" val="1345160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descr="Изображение выглядит как внешний, здание, человек, одежда&#10;&#10;Описание создано с очень высокой степенью достоверности">
            <a:extLst>
              <a:ext uri="{FF2B5EF4-FFF2-40B4-BE49-F238E27FC236}">
                <a16:creationId xmlns:a16="http://schemas.microsoft.com/office/drawing/2014/main" id="{40B515C4-1219-4A9B-85AE-69DFF480F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6942" y="1503295"/>
            <a:ext cx="7805058" cy="5195047"/>
          </a:xfrm>
          <a:prstGeom prst="rect">
            <a:avLst/>
          </a:prstGeom>
        </p:spPr>
      </p:pic>
      <p:sp>
        <p:nvSpPr>
          <p:cNvPr id="5" name="Заголовок 3">
            <a:extLst>
              <a:ext uri="{FF2B5EF4-FFF2-40B4-BE49-F238E27FC236}">
                <a16:creationId xmlns:a16="http://schemas.microsoft.com/office/drawing/2014/main" id="{677DEB03-3123-4437-9E8C-534F0FB513F0}"/>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History</a:t>
            </a:r>
            <a:endParaRPr lang="ru-RU" sz="3200" dirty="0"/>
          </a:p>
        </p:txBody>
      </p:sp>
      <p:sp>
        <p:nvSpPr>
          <p:cNvPr id="4" name="Объект 3">
            <a:extLst>
              <a:ext uri="{FF2B5EF4-FFF2-40B4-BE49-F238E27FC236}">
                <a16:creationId xmlns:a16="http://schemas.microsoft.com/office/drawing/2014/main" id="{E7EEFD0B-4CD5-4816-9DA7-F21C497F312D}"/>
              </a:ext>
            </a:extLst>
          </p:cNvPr>
          <p:cNvSpPr>
            <a:spLocks noGrp="1"/>
          </p:cNvSpPr>
          <p:nvPr>
            <p:ph idx="1"/>
          </p:nvPr>
        </p:nvSpPr>
        <p:spPr>
          <a:xfrm>
            <a:off x="566057" y="1317171"/>
            <a:ext cx="4408714" cy="1110343"/>
          </a:xfrm>
        </p:spPr>
        <p:txBody>
          <a:bodyPr>
            <a:normAutofit/>
          </a:bodyPr>
          <a:lstStyle/>
          <a:p>
            <a:pPr marL="0" indent="0">
              <a:buNone/>
            </a:pPr>
            <a:r>
              <a:rPr lang="en-US" b="1" dirty="0"/>
              <a:t>Third winter</a:t>
            </a:r>
            <a:r>
              <a:rPr lang="ru-RU" b="1" dirty="0"/>
              <a:t>?</a:t>
            </a:r>
            <a:endParaRPr lang="en-US" b="1" dirty="0"/>
          </a:p>
        </p:txBody>
      </p:sp>
      <p:sp>
        <p:nvSpPr>
          <p:cNvPr id="6" name="Прямоугольник 5">
            <a:extLst>
              <a:ext uri="{FF2B5EF4-FFF2-40B4-BE49-F238E27FC236}">
                <a16:creationId xmlns:a16="http://schemas.microsoft.com/office/drawing/2014/main" id="{03218710-2B7F-4AB2-96B1-8B8143E0468A}"/>
              </a:ext>
            </a:extLst>
          </p:cNvPr>
          <p:cNvSpPr/>
          <p:nvPr/>
        </p:nvSpPr>
        <p:spPr>
          <a:xfrm>
            <a:off x="5204125" y="1410677"/>
            <a:ext cx="7183061" cy="923330"/>
          </a:xfrm>
          <a:prstGeom prst="rect">
            <a:avLst/>
          </a:prstGeom>
        </p:spPr>
        <p:txBody>
          <a:bodyPr wrap="square">
            <a:spAutoFit/>
          </a:bodyPr>
          <a:lstStyle/>
          <a:p>
            <a:r>
              <a:rPr lang="ru-RU" dirty="0"/>
              <a:t> </a:t>
            </a:r>
            <a:r>
              <a:rPr lang="en-US" sz="54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Britannic Bold" panose="020B0903060703020204" pitchFamily="34" charset="0"/>
              </a:rPr>
              <a:t>W</a:t>
            </a:r>
            <a:r>
              <a:rPr lang="ru-RU" sz="5400" b="1" dirty="0">
                <a:ln w="10160">
                  <a:solidFill>
                    <a:schemeClr val="tx1"/>
                  </a:solidFill>
                  <a:prstDash val="solid"/>
                </a:ln>
                <a:solidFill>
                  <a:srgbClr val="FFFFFF"/>
                </a:solidFill>
                <a:effectLst>
                  <a:outerShdw blurRad="38100" dist="22860" dir="5400000" algn="tl" rotWithShape="0">
                    <a:srgbClr val="000000">
                      <a:alpha val="30000"/>
                    </a:srgbClr>
                  </a:outerShdw>
                </a:effectLst>
                <a:latin typeface="Arial Black" panose="020B0A04020102020204" pitchFamily="34" charset="0"/>
              </a:rPr>
              <a:t>inter is coming</a:t>
            </a:r>
            <a:r>
              <a:rPr lang="ru-RU" sz="5400" b="1" dirty="0">
                <a:ln w="10160">
                  <a:solidFill>
                    <a:schemeClr val="tx1"/>
                  </a:solidFill>
                  <a:prstDash val="solid"/>
                </a:ln>
                <a:solidFill>
                  <a:srgbClr val="FFFFFF"/>
                </a:solidFill>
                <a:effectLst>
                  <a:outerShdw blurRad="38100" dist="22860" dir="5400000" algn="tl" rotWithShape="0">
                    <a:srgbClr val="000000">
                      <a:alpha val="30000"/>
                    </a:srgbClr>
                  </a:outerShdw>
                </a:effectLst>
              </a:rPr>
              <a:t>…</a:t>
            </a:r>
            <a:endParaRPr lang="ru-RU" dirty="0">
              <a:ln w="10160">
                <a:solidFill>
                  <a:schemeClr val="tx1"/>
                </a:solidFill>
                <a:prstDash val="solid"/>
              </a:ln>
              <a:solidFill>
                <a:schemeClr val="bg1"/>
              </a:solidFill>
            </a:endParaRPr>
          </a:p>
        </p:txBody>
      </p:sp>
    </p:spTree>
    <p:extLst>
      <p:ext uri="{BB962C8B-B14F-4D97-AF65-F5344CB8AC3E}">
        <p14:creationId xmlns:p14="http://schemas.microsoft.com/office/powerpoint/2010/main" val="4175123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93D58687-A17C-4737-A95F-36CFE78959DE}"/>
              </a:ext>
            </a:extLst>
          </p:cNvPr>
          <p:cNvSpPr>
            <a:spLocks noGrp="1"/>
          </p:cNvSpPr>
          <p:nvPr>
            <p:ph idx="1"/>
          </p:nvPr>
        </p:nvSpPr>
        <p:spPr>
          <a:xfrm>
            <a:off x="163215" y="1572768"/>
            <a:ext cx="4457554" cy="3064934"/>
          </a:xfrm>
        </p:spPr>
        <p:txBody>
          <a:bodyPr>
            <a:normAutofit/>
          </a:bodyPr>
          <a:lstStyle/>
          <a:p>
            <a:pPr marL="0" indent="0">
              <a:buNone/>
            </a:pPr>
            <a:r>
              <a:rPr lang="en-US" sz="2400" dirty="0"/>
              <a:t>We understand little in whole nervous systems:</a:t>
            </a:r>
          </a:p>
          <a:p>
            <a:pPr marL="0" indent="0">
              <a:buNone/>
            </a:pPr>
            <a:r>
              <a:rPr lang="en-US" sz="2400" dirty="0"/>
              <a:t>• Human Brain Project failed;</a:t>
            </a:r>
          </a:p>
          <a:p>
            <a:pPr marL="0" indent="0">
              <a:buNone/>
            </a:pPr>
            <a:r>
              <a:rPr lang="en-US" sz="2400" dirty="0"/>
              <a:t>• were able to create only </a:t>
            </a:r>
            <a:r>
              <a:rPr lang="en-US" sz="2400" dirty="0" err="1"/>
              <a:t>OpenWorm</a:t>
            </a:r>
            <a:endParaRPr lang="en-US" sz="2400" dirty="0"/>
          </a:p>
          <a:p>
            <a:pPr marL="0" indent="0">
              <a:buNone/>
            </a:pPr>
            <a:r>
              <a:rPr lang="en-US" sz="2400" dirty="0"/>
              <a:t>(nematode C. elegans, 302 neurons).</a:t>
            </a:r>
            <a:endParaRPr lang="ru-RU" sz="2400" dirty="0"/>
          </a:p>
        </p:txBody>
      </p:sp>
      <p:sp>
        <p:nvSpPr>
          <p:cNvPr id="5" name="Заголовок 3">
            <a:extLst>
              <a:ext uri="{FF2B5EF4-FFF2-40B4-BE49-F238E27FC236}">
                <a16:creationId xmlns:a16="http://schemas.microsoft.com/office/drawing/2014/main" id="{677DEB03-3123-4437-9E8C-534F0FB513F0}"/>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Admonish</a:t>
            </a:r>
            <a:endParaRPr lang="ru-RU" sz="3200" dirty="0"/>
          </a:p>
        </p:txBody>
      </p:sp>
      <p:pic>
        <p:nvPicPr>
          <p:cNvPr id="6" name="Рисунок 5">
            <a:extLst>
              <a:ext uri="{FF2B5EF4-FFF2-40B4-BE49-F238E27FC236}">
                <a16:creationId xmlns:a16="http://schemas.microsoft.com/office/drawing/2014/main" id="{992580FA-A556-4C87-BDCB-BBD5FF824F07}"/>
              </a:ext>
            </a:extLst>
          </p:cNvPr>
          <p:cNvPicPr>
            <a:picLocks noChangeAspect="1"/>
          </p:cNvPicPr>
          <p:nvPr/>
        </p:nvPicPr>
        <p:blipFill>
          <a:blip r:embed="rId4"/>
          <a:stretch>
            <a:fillRect/>
          </a:stretch>
        </p:blipFill>
        <p:spPr>
          <a:xfrm>
            <a:off x="280420" y="4499499"/>
            <a:ext cx="4223144" cy="2137260"/>
          </a:xfrm>
          <a:prstGeom prst="rect">
            <a:avLst/>
          </a:prstGeom>
        </p:spPr>
      </p:pic>
      <p:pic>
        <p:nvPicPr>
          <p:cNvPr id="7" name="Мультимедиа в Интернете 5" title="Extending the C Elegans Connectome to Robotics">
            <a:hlinkClick r:id="" action="ppaction://media"/>
            <a:extLst>
              <a:ext uri="{FF2B5EF4-FFF2-40B4-BE49-F238E27FC236}">
                <a16:creationId xmlns:a16="http://schemas.microsoft.com/office/drawing/2014/main" id="{E854F8BB-F9B0-4C1A-BDE8-2BCAAC6CE875}"/>
              </a:ext>
            </a:extLst>
          </p:cNvPr>
          <p:cNvPicPr>
            <a:picLocks noRot="1" noChangeAspect="1"/>
          </p:cNvPicPr>
          <p:nvPr>
            <a:videoFile r:link="rId1"/>
          </p:nvPr>
        </p:nvPicPr>
        <p:blipFill>
          <a:blip r:embed="rId5"/>
          <a:stretch>
            <a:fillRect/>
          </a:stretch>
        </p:blipFill>
        <p:spPr>
          <a:xfrm>
            <a:off x="4620769" y="1585611"/>
            <a:ext cx="7423573" cy="4175760"/>
          </a:xfrm>
          <a:prstGeom prst="rect">
            <a:avLst/>
          </a:prstGeom>
        </p:spPr>
      </p:pic>
    </p:spTree>
    <p:extLst>
      <p:ext uri="{BB962C8B-B14F-4D97-AF65-F5344CB8AC3E}">
        <p14:creationId xmlns:p14="http://schemas.microsoft.com/office/powerpoint/2010/main" val="1638278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Прямая со стрелкой 9"/>
          <p:cNvCxnSpPr/>
          <p:nvPr/>
        </p:nvCxnSpPr>
        <p:spPr>
          <a:xfrm flipV="1">
            <a:off x="1133571" y="2341331"/>
            <a:ext cx="3121" cy="28799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p:cNvCxnSpPr/>
          <p:nvPr/>
        </p:nvCxnSpPr>
        <p:spPr>
          <a:xfrm flipV="1">
            <a:off x="1031223" y="5038161"/>
            <a:ext cx="5113661" cy="312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Крест 12"/>
          <p:cNvSpPr/>
          <p:nvPr/>
        </p:nvSpPr>
        <p:spPr>
          <a:xfrm rot="2573612">
            <a:off x="3734508" y="3550946"/>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15" name="Овал 14"/>
          <p:cNvSpPr/>
          <p:nvPr/>
        </p:nvSpPr>
        <p:spPr>
          <a:xfrm>
            <a:off x="1853209" y="4267450"/>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Овал 17"/>
          <p:cNvSpPr/>
          <p:nvPr/>
        </p:nvSpPr>
        <p:spPr>
          <a:xfrm>
            <a:off x="2970506" y="4548480"/>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Овал 19"/>
          <p:cNvSpPr/>
          <p:nvPr/>
        </p:nvSpPr>
        <p:spPr>
          <a:xfrm>
            <a:off x="1565500" y="4738931"/>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Овал 20"/>
          <p:cNvSpPr/>
          <p:nvPr/>
        </p:nvSpPr>
        <p:spPr>
          <a:xfrm>
            <a:off x="2560736" y="4463514"/>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Овал 21"/>
          <p:cNvSpPr/>
          <p:nvPr/>
        </p:nvSpPr>
        <p:spPr>
          <a:xfrm>
            <a:off x="1589643" y="3790873"/>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Овал 22"/>
          <p:cNvSpPr/>
          <p:nvPr/>
        </p:nvSpPr>
        <p:spPr>
          <a:xfrm>
            <a:off x="3746283" y="4391610"/>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Овал 23"/>
          <p:cNvSpPr/>
          <p:nvPr/>
        </p:nvSpPr>
        <p:spPr>
          <a:xfrm>
            <a:off x="1338468" y="4374074"/>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Овал 24"/>
          <p:cNvSpPr/>
          <p:nvPr/>
        </p:nvSpPr>
        <p:spPr>
          <a:xfrm>
            <a:off x="1173206" y="3535329"/>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Овал 25"/>
          <p:cNvSpPr/>
          <p:nvPr/>
        </p:nvSpPr>
        <p:spPr>
          <a:xfrm>
            <a:off x="3277601" y="2680227"/>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Овал 28"/>
          <p:cNvSpPr/>
          <p:nvPr/>
        </p:nvSpPr>
        <p:spPr>
          <a:xfrm>
            <a:off x="2513963" y="3790872"/>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Овал 29"/>
          <p:cNvSpPr/>
          <p:nvPr/>
        </p:nvSpPr>
        <p:spPr>
          <a:xfrm>
            <a:off x="1185179" y="4738931"/>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Овал 30"/>
          <p:cNvSpPr/>
          <p:nvPr/>
        </p:nvSpPr>
        <p:spPr>
          <a:xfrm>
            <a:off x="3229196" y="2979718"/>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Овал 31"/>
          <p:cNvSpPr/>
          <p:nvPr/>
        </p:nvSpPr>
        <p:spPr>
          <a:xfrm>
            <a:off x="2039428" y="3752160"/>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Овал 32"/>
          <p:cNvSpPr/>
          <p:nvPr/>
        </p:nvSpPr>
        <p:spPr>
          <a:xfrm>
            <a:off x="2911504" y="2992095"/>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Овал 33"/>
          <p:cNvSpPr/>
          <p:nvPr/>
        </p:nvSpPr>
        <p:spPr>
          <a:xfrm>
            <a:off x="3273428" y="4471741"/>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Крест 35"/>
          <p:cNvSpPr/>
          <p:nvPr/>
        </p:nvSpPr>
        <p:spPr>
          <a:xfrm rot="2573612">
            <a:off x="4025668" y="3141497"/>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37" name="Крест 36"/>
          <p:cNvSpPr/>
          <p:nvPr/>
        </p:nvSpPr>
        <p:spPr>
          <a:xfrm rot="2573612">
            <a:off x="3716359" y="2531914"/>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38" name="Крест 37"/>
          <p:cNvSpPr/>
          <p:nvPr/>
        </p:nvSpPr>
        <p:spPr>
          <a:xfrm rot="2573612">
            <a:off x="3782641" y="3116330"/>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39" name="Крест 38"/>
          <p:cNvSpPr/>
          <p:nvPr/>
        </p:nvSpPr>
        <p:spPr>
          <a:xfrm rot="2573612">
            <a:off x="2216923" y="2567378"/>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0" name="Крест 39"/>
          <p:cNvSpPr/>
          <p:nvPr/>
        </p:nvSpPr>
        <p:spPr>
          <a:xfrm rot="2573612">
            <a:off x="1568185" y="2768541"/>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1" name="Крест 40"/>
          <p:cNvSpPr/>
          <p:nvPr/>
        </p:nvSpPr>
        <p:spPr>
          <a:xfrm rot="2573612">
            <a:off x="2871317" y="2488479"/>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2" name="Крест 41"/>
          <p:cNvSpPr/>
          <p:nvPr/>
        </p:nvSpPr>
        <p:spPr>
          <a:xfrm rot="2573612">
            <a:off x="5244752" y="4556423"/>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3" name="Крест 42"/>
          <p:cNvSpPr/>
          <p:nvPr/>
        </p:nvSpPr>
        <p:spPr>
          <a:xfrm rot="2573612">
            <a:off x="1664695" y="3367073"/>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4" name="Крест 43"/>
          <p:cNvSpPr/>
          <p:nvPr/>
        </p:nvSpPr>
        <p:spPr>
          <a:xfrm rot="2573612">
            <a:off x="2146669" y="2862077"/>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5" name="Крест 44"/>
          <p:cNvSpPr/>
          <p:nvPr/>
        </p:nvSpPr>
        <p:spPr>
          <a:xfrm rot="2573612">
            <a:off x="4341407" y="4306718"/>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6" name="Крест 45"/>
          <p:cNvSpPr/>
          <p:nvPr/>
        </p:nvSpPr>
        <p:spPr>
          <a:xfrm rot="2573612">
            <a:off x="4103937" y="3972948"/>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7" name="Крест 46"/>
          <p:cNvSpPr/>
          <p:nvPr/>
        </p:nvSpPr>
        <p:spPr>
          <a:xfrm rot="2573612">
            <a:off x="3489813" y="3411375"/>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8" name="Крест 47"/>
          <p:cNvSpPr/>
          <p:nvPr/>
        </p:nvSpPr>
        <p:spPr>
          <a:xfrm rot="2573612">
            <a:off x="4406917" y="3931810"/>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49" name="Крест 48"/>
          <p:cNvSpPr/>
          <p:nvPr/>
        </p:nvSpPr>
        <p:spPr>
          <a:xfrm rot="2573612">
            <a:off x="1953557" y="3158907"/>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0" name="Крест 49"/>
          <p:cNvSpPr/>
          <p:nvPr/>
        </p:nvSpPr>
        <p:spPr>
          <a:xfrm rot="2573612">
            <a:off x="3543773" y="3936189"/>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1" name="Крест 50"/>
          <p:cNvSpPr/>
          <p:nvPr/>
        </p:nvSpPr>
        <p:spPr>
          <a:xfrm rot="2573612">
            <a:off x="1229404" y="2568527"/>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2" name="Крест 51"/>
          <p:cNvSpPr/>
          <p:nvPr/>
        </p:nvSpPr>
        <p:spPr>
          <a:xfrm rot="2573612">
            <a:off x="2642919" y="2543188"/>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3" name="Крест 52"/>
          <p:cNvSpPr/>
          <p:nvPr/>
        </p:nvSpPr>
        <p:spPr>
          <a:xfrm rot="2573612">
            <a:off x="1683752" y="3040289"/>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4" name="Крест 53"/>
          <p:cNvSpPr/>
          <p:nvPr/>
        </p:nvSpPr>
        <p:spPr>
          <a:xfrm rot="2573612">
            <a:off x="1897199" y="2483561"/>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6" name="Крест 55"/>
          <p:cNvSpPr/>
          <p:nvPr/>
        </p:nvSpPr>
        <p:spPr>
          <a:xfrm rot="2573612">
            <a:off x="4732321" y="4500715"/>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7" name="Крест 56"/>
          <p:cNvSpPr/>
          <p:nvPr/>
        </p:nvSpPr>
        <p:spPr>
          <a:xfrm rot="2573612">
            <a:off x="4601303" y="4151470"/>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59" name="Крест 58"/>
          <p:cNvSpPr/>
          <p:nvPr/>
        </p:nvSpPr>
        <p:spPr>
          <a:xfrm rot="2573612">
            <a:off x="4996028" y="3736107"/>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1" name="Крест 60"/>
          <p:cNvSpPr/>
          <p:nvPr/>
        </p:nvSpPr>
        <p:spPr>
          <a:xfrm rot="2573612">
            <a:off x="4391291" y="3587161"/>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2" name="Крест 61"/>
          <p:cNvSpPr/>
          <p:nvPr/>
        </p:nvSpPr>
        <p:spPr>
          <a:xfrm rot="2573612">
            <a:off x="5195495" y="4268975"/>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3" name="Крест 62"/>
          <p:cNvSpPr/>
          <p:nvPr/>
        </p:nvSpPr>
        <p:spPr>
          <a:xfrm rot="2573612">
            <a:off x="4575303" y="3150848"/>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4" name="Крест 63"/>
          <p:cNvSpPr/>
          <p:nvPr/>
        </p:nvSpPr>
        <p:spPr>
          <a:xfrm rot="2573612">
            <a:off x="5453228" y="4193307"/>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5" name="Крест 64"/>
          <p:cNvSpPr/>
          <p:nvPr/>
        </p:nvSpPr>
        <p:spPr>
          <a:xfrm rot="2573612">
            <a:off x="5625966" y="4784000"/>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6" name="Крест 65"/>
          <p:cNvSpPr/>
          <p:nvPr/>
        </p:nvSpPr>
        <p:spPr>
          <a:xfrm rot="2573612">
            <a:off x="4025667" y="2661972"/>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7" name="Крест 66"/>
          <p:cNvSpPr/>
          <p:nvPr/>
        </p:nvSpPr>
        <p:spPr>
          <a:xfrm rot="2573612">
            <a:off x="4711566" y="3602039"/>
            <a:ext cx="196483" cy="206445"/>
          </a:xfrm>
          <a:prstGeom prst="plus">
            <a:avLst>
              <a:gd name="adj" fmla="val 3784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68" name="Овал 67"/>
          <p:cNvSpPr/>
          <p:nvPr/>
        </p:nvSpPr>
        <p:spPr>
          <a:xfrm>
            <a:off x="2939817" y="3429630"/>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Овал 68"/>
          <p:cNvSpPr/>
          <p:nvPr/>
        </p:nvSpPr>
        <p:spPr>
          <a:xfrm>
            <a:off x="2959221" y="3809967"/>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Овал 69"/>
          <p:cNvSpPr/>
          <p:nvPr/>
        </p:nvSpPr>
        <p:spPr>
          <a:xfrm>
            <a:off x="2364048" y="4107837"/>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Овал 70"/>
          <p:cNvSpPr/>
          <p:nvPr/>
        </p:nvSpPr>
        <p:spPr>
          <a:xfrm>
            <a:off x="1549477" y="4059774"/>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73" name="TextBox 72"/>
              <p:cNvSpPr txBox="1"/>
              <p:nvPr/>
            </p:nvSpPr>
            <p:spPr>
              <a:xfrm>
                <a:off x="5601722" y="5043822"/>
                <a:ext cx="5495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ru-RU" sz="2000"/>
              </a:p>
            </p:txBody>
          </p:sp>
        </mc:Choice>
        <mc:Fallback xmlns="">
          <p:sp>
            <p:nvSpPr>
              <p:cNvPr id="73" name="TextBox 72"/>
              <p:cNvSpPr txBox="1">
                <a:spLocks noRot="1" noChangeAspect="1" noMove="1" noResize="1" noEditPoints="1" noAdjustHandles="1" noChangeArrowheads="1" noChangeShapeType="1" noTextEdit="1"/>
              </p:cNvSpPr>
              <p:nvPr/>
            </p:nvSpPr>
            <p:spPr>
              <a:xfrm>
                <a:off x="5601722" y="5043822"/>
                <a:ext cx="549573" cy="461665"/>
              </a:xfrm>
              <a:prstGeom prst="rect">
                <a:avLst/>
              </a:prstGeom>
              <a:blipFill>
                <a:blip r:embed="rId3"/>
                <a:stretch>
                  <a:fillRect b="-131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548273" y="2477102"/>
                <a:ext cx="556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ru-RU" sz="2000"/>
              </a:p>
            </p:txBody>
          </p:sp>
        </mc:Choice>
        <mc:Fallback xmlns="">
          <p:sp>
            <p:nvSpPr>
              <p:cNvPr id="74" name="TextBox 73"/>
              <p:cNvSpPr txBox="1">
                <a:spLocks noRot="1" noChangeAspect="1" noMove="1" noResize="1" noEditPoints="1" noAdjustHandles="1" noChangeArrowheads="1" noChangeShapeType="1" noTextEdit="1"/>
              </p:cNvSpPr>
              <p:nvPr/>
            </p:nvSpPr>
            <p:spPr>
              <a:xfrm>
                <a:off x="548273" y="2477102"/>
                <a:ext cx="556691" cy="461665"/>
              </a:xfrm>
              <a:prstGeom prst="rect">
                <a:avLst/>
              </a:prstGeom>
              <a:blipFill>
                <a:blip r:embed="rId4"/>
                <a:stretch>
                  <a:fillRect b="-1316"/>
                </a:stretch>
              </a:blipFill>
            </p:spPr>
            <p:txBody>
              <a:bodyPr/>
              <a:lstStyle/>
              <a:p>
                <a:r>
                  <a:rPr lang="ru-RU">
                    <a:noFill/>
                  </a:rPr>
                  <a:t> </a:t>
                </a:r>
              </a:p>
            </p:txBody>
          </p:sp>
        </mc:Fallback>
      </mc:AlternateContent>
      <p:sp>
        <p:nvSpPr>
          <p:cNvPr id="75" name="Полилиния 74"/>
          <p:cNvSpPr/>
          <p:nvPr/>
        </p:nvSpPr>
        <p:spPr>
          <a:xfrm>
            <a:off x="1149515" y="2523357"/>
            <a:ext cx="4202834" cy="2383434"/>
          </a:xfrm>
          <a:custGeom>
            <a:avLst/>
            <a:gdLst>
              <a:gd name="connsiteX0" fmla="*/ 0 w 4562475"/>
              <a:gd name="connsiteY0" fmla="*/ 444708 h 2606883"/>
              <a:gd name="connsiteX1" fmla="*/ 323850 w 4562475"/>
              <a:gd name="connsiteY1" fmla="*/ 616158 h 2606883"/>
              <a:gd name="connsiteX2" fmla="*/ 447675 w 4562475"/>
              <a:gd name="connsiteY2" fmla="*/ 1178133 h 2606883"/>
              <a:gd name="connsiteX3" fmla="*/ 800100 w 4562475"/>
              <a:gd name="connsiteY3" fmla="*/ 1159083 h 2606883"/>
              <a:gd name="connsiteX4" fmla="*/ 1095375 w 4562475"/>
              <a:gd name="connsiteY4" fmla="*/ 930483 h 2606883"/>
              <a:gd name="connsiteX5" fmla="*/ 1562100 w 4562475"/>
              <a:gd name="connsiteY5" fmla="*/ 720933 h 2606883"/>
              <a:gd name="connsiteX6" fmla="*/ 1885950 w 4562475"/>
              <a:gd name="connsiteY6" fmla="*/ 444708 h 2606883"/>
              <a:gd name="connsiteX7" fmla="*/ 2314575 w 4562475"/>
              <a:gd name="connsiteY7" fmla="*/ 25608 h 2606883"/>
              <a:gd name="connsiteX8" fmla="*/ 2619375 w 4562475"/>
              <a:gd name="connsiteY8" fmla="*/ 92283 h 2606883"/>
              <a:gd name="connsiteX9" fmla="*/ 2676525 w 4562475"/>
              <a:gd name="connsiteY9" fmla="*/ 473283 h 2606883"/>
              <a:gd name="connsiteX10" fmla="*/ 2447925 w 4562475"/>
              <a:gd name="connsiteY10" fmla="*/ 825708 h 2606883"/>
              <a:gd name="connsiteX11" fmla="*/ 2314575 w 4562475"/>
              <a:gd name="connsiteY11" fmla="*/ 1216233 h 2606883"/>
              <a:gd name="connsiteX12" fmla="*/ 2276475 w 4562475"/>
              <a:gd name="connsiteY12" fmla="*/ 1692483 h 2606883"/>
              <a:gd name="connsiteX13" fmla="*/ 2333625 w 4562475"/>
              <a:gd name="connsiteY13" fmla="*/ 2025858 h 2606883"/>
              <a:gd name="connsiteX14" fmla="*/ 2724150 w 4562475"/>
              <a:gd name="connsiteY14" fmla="*/ 1892508 h 2606883"/>
              <a:gd name="connsiteX15" fmla="*/ 3076575 w 4562475"/>
              <a:gd name="connsiteY15" fmla="*/ 1949658 h 2606883"/>
              <a:gd name="connsiteX16" fmla="*/ 3314700 w 4562475"/>
              <a:gd name="connsiteY16" fmla="*/ 2302083 h 2606883"/>
              <a:gd name="connsiteX17" fmla="*/ 3705225 w 4562475"/>
              <a:gd name="connsiteY17" fmla="*/ 2540208 h 2606883"/>
              <a:gd name="connsiteX18" fmla="*/ 4038600 w 4562475"/>
              <a:gd name="connsiteY18" fmla="*/ 2587833 h 2606883"/>
              <a:gd name="connsiteX19" fmla="*/ 4562475 w 4562475"/>
              <a:gd name="connsiteY19" fmla="*/ 2606883 h 2606883"/>
              <a:gd name="connsiteX20" fmla="*/ 4562475 w 4562475"/>
              <a:gd name="connsiteY20" fmla="*/ 2606883 h 2606883"/>
              <a:gd name="connsiteX21" fmla="*/ 4562475 w 4562475"/>
              <a:gd name="connsiteY21" fmla="*/ 2606883 h 2606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62475" h="2606883">
                <a:moveTo>
                  <a:pt x="0" y="444708"/>
                </a:moveTo>
                <a:cubicBezTo>
                  <a:pt x="124619" y="469314"/>
                  <a:pt x="249238" y="493921"/>
                  <a:pt x="323850" y="616158"/>
                </a:cubicBezTo>
                <a:cubicBezTo>
                  <a:pt x="398463" y="738396"/>
                  <a:pt x="368300" y="1087646"/>
                  <a:pt x="447675" y="1178133"/>
                </a:cubicBezTo>
                <a:cubicBezTo>
                  <a:pt x="527050" y="1268620"/>
                  <a:pt x="692150" y="1200358"/>
                  <a:pt x="800100" y="1159083"/>
                </a:cubicBezTo>
                <a:cubicBezTo>
                  <a:pt x="908050" y="1117808"/>
                  <a:pt x="968375" y="1003508"/>
                  <a:pt x="1095375" y="930483"/>
                </a:cubicBezTo>
                <a:cubicBezTo>
                  <a:pt x="1222375" y="857458"/>
                  <a:pt x="1430338" y="801896"/>
                  <a:pt x="1562100" y="720933"/>
                </a:cubicBezTo>
                <a:cubicBezTo>
                  <a:pt x="1693863" y="639971"/>
                  <a:pt x="1760538" y="560595"/>
                  <a:pt x="1885950" y="444708"/>
                </a:cubicBezTo>
                <a:cubicBezTo>
                  <a:pt x="2011362" y="328821"/>
                  <a:pt x="2192338" y="84345"/>
                  <a:pt x="2314575" y="25608"/>
                </a:cubicBezTo>
                <a:cubicBezTo>
                  <a:pt x="2436813" y="-33130"/>
                  <a:pt x="2559050" y="17670"/>
                  <a:pt x="2619375" y="92283"/>
                </a:cubicBezTo>
                <a:cubicBezTo>
                  <a:pt x="2679700" y="166895"/>
                  <a:pt x="2705100" y="351046"/>
                  <a:pt x="2676525" y="473283"/>
                </a:cubicBezTo>
                <a:cubicBezTo>
                  <a:pt x="2647950" y="595520"/>
                  <a:pt x="2508250" y="701883"/>
                  <a:pt x="2447925" y="825708"/>
                </a:cubicBezTo>
                <a:cubicBezTo>
                  <a:pt x="2387600" y="949533"/>
                  <a:pt x="2343150" y="1071771"/>
                  <a:pt x="2314575" y="1216233"/>
                </a:cubicBezTo>
                <a:cubicBezTo>
                  <a:pt x="2286000" y="1360695"/>
                  <a:pt x="2273300" y="1557546"/>
                  <a:pt x="2276475" y="1692483"/>
                </a:cubicBezTo>
                <a:cubicBezTo>
                  <a:pt x="2279650" y="1827420"/>
                  <a:pt x="2259013" y="1992521"/>
                  <a:pt x="2333625" y="2025858"/>
                </a:cubicBezTo>
                <a:cubicBezTo>
                  <a:pt x="2408238" y="2059196"/>
                  <a:pt x="2600325" y="1905208"/>
                  <a:pt x="2724150" y="1892508"/>
                </a:cubicBezTo>
                <a:cubicBezTo>
                  <a:pt x="2847975" y="1879808"/>
                  <a:pt x="2978150" y="1881395"/>
                  <a:pt x="3076575" y="1949658"/>
                </a:cubicBezTo>
                <a:cubicBezTo>
                  <a:pt x="3175000" y="2017921"/>
                  <a:pt x="3209925" y="2203658"/>
                  <a:pt x="3314700" y="2302083"/>
                </a:cubicBezTo>
                <a:cubicBezTo>
                  <a:pt x="3419475" y="2400508"/>
                  <a:pt x="3584575" y="2492583"/>
                  <a:pt x="3705225" y="2540208"/>
                </a:cubicBezTo>
                <a:cubicBezTo>
                  <a:pt x="3825875" y="2587833"/>
                  <a:pt x="3895725" y="2576721"/>
                  <a:pt x="4038600" y="2587833"/>
                </a:cubicBezTo>
                <a:cubicBezTo>
                  <a:pt x="4181475" y="2598945"/>
                  <a:pt x="4562475" y="2606883"/>
                  <a:pt x="4562475" y="2606883"/>
                </a:cubicBezTo>
                <a:lnTo>
                  <a:pt x="4562475" y="2606883"/>
                </a:lnTo>
                <a:lnTo>
                  <a:pt x="4562475" y="2606883"/>
                </a:lnTo>
              </a:path>
            </a:pathLst>
          </a:custGeom>
          <a:ln w="28575">
            <a:solidFill>
              <a:srgbClr val="FF000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ru-RU"/>
          </a:p>
        </p:txBody>
      </p:sp>
      <p:sp>
        <p:nvSpPr>
          <p:cNvPr id="78" name="Овал 77"/>
          <p:cNvSpPr/>
          <p:nvPr/>
        </p:nvSpPr>
        <p:spPr>
          <a:xfrm>
            <a:off x="1169624" y="3862363"/>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9" name="Овал 78"/>
          <p:cNvSpPr/>
          <p:nvPr/>
        </p:nvSpPr>
        <p:spPr>
          <a:xfrm>
            <a:off x="2163791" y="4730871"/>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 name="Овал 79"/>
          <p:cNvSpPr/>
          <p:nvPr/>
        </p:nvSpPr>
        <p:spPr>
          <a:xfrm>
            <a:off x="2431862" y="3377960"/>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1" name="Овал 80"/>
          <p:cNvSpPr/>
          <p:nvPr/>
        </p:nvSpPr>
        <p:spPr>
          <a:xfrm>
            <a:off x="1165134" y="3097045"/>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84" name="TextBox 83"/>
              <p:cNvSpPr txBox="1"/>
              <p:nvPr/>
            </p:nvSpPr>
            <p:spPr>
              <a:xfrm>
                <a:off x="6821292" y="2029654"/>
                <a:ext cx="4373698" cy="835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3</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m:oMathPara>
                </a14:m>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4</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ru-RU"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ru-RU" sz="2400" b="0" i="1" smtClean="0">
                              <a:latin typeface="Cambria Math" panose="02040503050406030204" pitchFamily="18" charset="0"/>
                            </a:rPr>
                            <m:t>𝜃</m:t>
                          </m:r>
                        </m:e>
                        <m:sub>
                          <m:r>
                            <a:rPr lang="ru-RU" sz="2400" b="0" i="1" smtClean="0">
                              <a:latin typeface="Cambria Math" panose="02040503050406030204" pitchFamily="18" charset="0"/>
                            </a:rPr>
                            <m:t>5</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r>
                        <a:rPr lang="ru-RU" sz="2400" b="0" i="1" smtClean="0">
                          <a:latin typeface="Cambria Math" panose="02040503050406030204" pitchFamily="18" charset="0"/>
                        </a:rPr>
                        <m:t>…</m:t>
                      </m:r>
                      <m:r>
                        <a:rPr lang="en-US" sz="2400" b="0" i="1" smtClean="0">
                          <a:latin typeface="Cambria Math" panose="02040503050406030204" pitchFamily="18" charset="0"/>
                        </a:rPr>
                        <m:t>)</m:t>
                      </m:r>
                    </m:oMath>
                  </m:oMathPara>
                </a14:m>
                <a:endParaRPr lang="ru-RU" sz="2400" dirty="0"/>
              </a:p>
            </p:txBody>
          </p:sp>
        </mc:Choice>
        <mc:Fallback xmlns="">
          <p:sp>
            <p:nvSpPr>
              <p:cNvPr id="84" name="TextBox 83"/>
              <p:cNvSpPr txBox="1">
                <a:spLocks noRot="1" noChangeAspect="1" noMove="1" noResize="1" noEditPoints="1" noAdjustHandles="1" noChangeArrowheads="1" noChangeShapeType="1" noTextEdit="1"/>
              </p:cNvSpPr>
              <p:nvPr/>
            </p:nvSpPr>
            <p:spPr>
              <a:xfrm>
                <a:off x="6821292" y="2029654"/>
                <a:ext cx="4373698" cy="835998"/>
              </a:xfrm>
              <a:prstGeom prst="rect">
                <a:avLst/>
              </a:prstGeom>
              <a:blipFill>
                <a:blip r:embed="rId5"/>
                <a:stretch>
                  <a:fillRect b="-9489"/>
                </a:stretch>
              </a:blipFill>
            </p:spPr>
            <p:txBody>
              <a:bodyPr/>
              <a:lstStyle/>
              <a:p>
                <a:r>
                  <a:rPr lang="ru-RU">
                    <a:noFill/>
                  </a:rPr>
                  <a:t> </a:t>
                </a:r>
              </a:p>
            </p:txBody>
          </p:sp>
        </mc:Fallback>
      </mc:AlternateContent>
      <p:sp>
        <p:nvSpPr>
          <p:cNvPr id="87" name="Полилиния 86"/>
          <p:cNvSpPr/>
          <p:nvPr/>
        </p:nvSpPr>
        <p:spPr>
          <a:xfrm>
            <a:off x="5916490" y="2039794"/>
            <a:ext cx="895350" cy="357411"/>
          </a:xfrm>
          <a:custGeom>
            <a:avLst/>
            <a:gdLst>
              <a:gd name="connsiteX0" fmla="*/ 0 w 895350"/>
              <a:gd name="connsiteY0" fmla="*/ 95315 h 357411"/>
              <a:gd name="connsiteX1" fmla="*/ 123825 w 895350"/>
              <a:gd name="connsiteY1" fmla="*/ 352490 h 357411"/>
              <a:gd name="connsiteX2" fmla="*/ 266700 w 895350"/>
              <a:gd name="connsiteY2" fmla="*/ 266765 h 357411"/>
              <a:gd name="connsiteX3" fmla="*/ 476250 w 895350"/>
              <a:gd name="connsiteY3" fmla="*/ 295340 h 357411"/>
              <a:gd name="connsiteX4" fmla="*/ 685800 w 895350"/>
              <a:gd name="connsiteY4" fmla="*/ 65 h 357411"/>
              <a:gd name="connsiteX5" fmla="*/ 895350 w 895350"/>
              <a:gd name="connsiteY5" fmla="*/ 323915 h 357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5350" h="357411">
                <a:moveTo>
                  <a:pt x="0" y="95315"/>
                </a:moveTo>
                <a:cubicBezTo>
                  <a:pt x="39687" y="209615"/>
                  <a:pt x="79375" y="323915"/>
                  <a:pt x="123825" y="352490"/>
                </a:cubicBezTo>
                <a:cubicBezTo>
                  <a:pt x="168275" y="381065"/>
                  <a:pt x="207963" y="276290"/>
                  <a:pt x="266700" y="266765"/>
                </a:cubicBezTo>
                <a:cubicBezTo>
                  <a:pt x="325438" y="257240"/>
                  <a:pt x="406400" y="339790"/>
                  <a:pt x="476250" y="295340"/>
                </a:cubicBezTo>
                <a:cubicBezTo>
                  <a:pt x="546100" y="250890"/>
                  <a:pt x="615950" y="-4698"/>
                  <a:pt x="685800" y="65"/>
                </a:cubicBezTo>
                <a:cubicBezTo>
                  <a:pt x="755650" y="4827"/>
                  <a:pt x="825500" y="164371"/>
                  <a:pt x="895350" y="323915"/>
                </a:cubicBezTo>
              </a:path>
            </a:pathLst>
          </a:custGeom>
          <a:ln w="28575">
            <a:solidFill>
              <a:srgbClr val="FF000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89" name="TextBox 88"/>
              <p:cNvSpPr txBox="1"/>
              <p:nvPr/>
            </p:nvSpPr>
            <p:spPr>
              <a:xfrm>
                <a:off x="6563819" y="3354677"/>
                <a:ext cx="1878784" cy="1791644"/>
              </a:xfrm>
              <a:prstGeom prst="rect">
                <a:avLst/>
              </a:prstGeom>
              <a:noFill/>
            </p:spPr>
            <p:txBody>
              <a:bodyPr wrap="none" rtlCol="0">
                <a:spAutoFit/>
              </a:bodyPr>
              <a:lstStyle/>
              <a:p>
                <a14:m>
                  <m:oMath xmlns:m="http://schemas.openxmlformats.org/officeDocument/2006/math">
                    <m:d>
                      <m:dPr>
                        <m:begChr m:val=""/>
                        <m:endChr m:val="}"/>
                        <m:ctrlPr>
                          <a:rPr lang="ru-RU" sz="2400" i="1" smtClean="0">
                            <a:latin typeface="Cambria Math" panose="02040503050406030204" pitchFamily="18" charset="0"/>
                          </a:rPr>
                        </m:ctrlPr>
                      </m:dPr>
                      <m:e>
                        <m:eqArr>
                          <m:eqArrPr>
                            <m:ctrlPr>
                              <a:rPr lang="en-US" sz="2400" i="1">
                                <a:latin typeface="Cambria Math" panose="02040503050406030204" pitchFamily="18" charset="0"/>
                              </a:rPr>
                            </m:ctrlPr>
                          </m:eqArr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3</m:t>
                                </m:r>
                              </m:sub>
                            </m:sSub>
                          </m:e>
                          <m:e>
                            <m:r>
                              <a:rPr lang="en-US" sz="2400" i="1">
                                <a:latin typeface="Cambria Math" panose="02040503050406030204" pitchFamily="18" charset="0"/>
                              </a:rPr>
                              <m:t>…</m:t>
                            </m:r>
                          </m:e>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e>
                        </m:eqArr>
                      </m:e>
                    </m:d>
                  </m:oMath>
                </a14:m>
                <a:r>
                  <a:rPr lang="en-US" sz="2400" dirty="0"/>
                  <a:t>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=100</m:t>
                    </m:r>
                  </m:oMath>
                </a14:m>
                <a:endParaRPr lang="ru-RU" dirty="0"/>
              </a:p>
            </p:txBody>
          </p:sp>
        </mc:Choice>
        <mc:Fallback xmlns="">
          <p:sp>
            <p:nvSpPr>
              <p:cNvPr id="89" name="TextBox 88"/>
              <p:cNvSpPr txBox="1">
                <a:spLocks noRot="1" noChangeAspect="1" noMove="1" noResize="1" noEditPoints="1" noAdjustHandles="1" noChangeArrowheads="1" noChangeShapeType="1" noTextEdit="1"/>
              </p:cNvSpPr>
              <p:nvPr/>
            </p:nvSpPr>
            <p:spPr>
              <a:xfrm>
                <a:off x="6563819" y="3354677"/>
                <a:ext cx="1878784" cy="1791644"/>
              </a:xfrm>
              <a:prstGeom prst="rect">
                <a:avLst/>
              </a:prstGeom>
              <a:blipFill>
                <a:blip r:embed="rId6"/>
                <a:stretch>
                  <a:fillRect/>
                </a:stretch>
              </a:blipFill>
            </p:spPr>
            <p:txBody>
              <a:bodyPr/>
              <a:lstStyle/>
              <a:p>
                <a:r>
                  <a:rPr lang="ru-RU">
                    <a:noFill/>
                  </a:rPr>
                  <a:t> </a:t>
                </a:r>
              </a:p>
            </p:txBody>
          </p:sp>
        </mc:Fallback>
      </mc:AlternateContent>
      <p:sp>
        <p:nvSpPr>
          <p:cNvPr id="91" name="Овал 90"/>
          <p:cNvSpPr/>
          <p:nvPr/>
        </p:nvSpPr>
        <p:spPr>
          <a:xfrm>
            <a:off x="2801493" y="4165533"/>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 name="Овал 91"/>
          <p:cNvSpPr/>
          <p:nvPr/>
        </p:nvSpPr>
        <p:spPr>
          <a:xfrm>
            <a:off x="3192635" y="4779038"/>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3" name="Овал 92"/>
          <p:cNvSpPr/>
          <p:nvPr/>
        </p:nvSpPr>
        <p:spPr>
          <a:xfrm>
            <a:off x="4065750" y="4779038"/>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4" name="Овал 93"/>
          <p:cNvSpPr/>
          <p:nvPr/>
        </p:nvSpPr>
        <p:spPr>
          <a:xfrm>
            <a:off x="3594726" y="4726709"/>
            <a:ext cx="169932" cy="16993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96" name="Прямая соединительная линия 95"/>
          <p:cNvCxnSpPr/>
          <p:nvPr/>
        </p:nvCxnSpPr>
        <p:spPr>
          <a:xfrm>
            <a:off x="10153650" y="2467636"/>
            <a:ext cx="7048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7" name="Прямая соединительная линия 96"/>
          <p:cNvCxnSpPr/>
          <p:nvPr/>
        </p:nvCxnSpPr>
        <p:spPr>
          <a:xfrm>
            <a:off x="7820025" y="2905920"/>
            <a:ext cx="7048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8" name="Прямая соединительная линия 97"/>
          <p:cNvCxnSpPr/>
          <p:nvPr/>
        </p:nvCxnSpPr>
        <p:spPr>
          <a:xfrm>
            <a:off x="9096375" y="2898411"/>
            <a:ext cx="704850" cy="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Прямоугольник 98"/>
              <p:cNvSpPr/>
              <p:nvPr/>
            </p:nvSpPr>
            <p:spPr>
              <a:xfrm>
                <a:off x="8849429" y="3470295"/>
                <a:ext cx="3065647" cy="830997"/>
              </a:xfrm>
              <a:prstGeom prst="rect">
                <a:avLst/>
              </a:prstGeom>
            </p:spPr>
            <p:txBody>
              <a:bodyPr wrap="none">
                <a:spAutoFit/>
              </a:bodyPr>
              <a:lstStyle/>
              <a:p>
                <a:r>
                  <a:rPr lang="en-US" sz="2400" dirty="0"/>
                  <a:t>we get</a:t>
                </a:r>
                <a:r>
                  <a:rPr lang="ru-RU" sz="2400" dirty="0"/>
                  <a:t> </a:t>
                </a:r>
                <a14:m>
                  <m:oMath xmlns:m="http://schemas.openxmlformats.org/officeDocument/2006/math">
                    <m:r>
                      <a:rPr lang="ru-RU" sz="2400" i="1">
                        <a:latin typeface="Cambria Math" panose="02040503050406030204" pitchFamily="18" charset="0"/>
                      </a:rPr>
                      <m:t>≈</m:t>
                    </m:r>
                    <m:r>
                      <a:rPr lang="en-US" sz="2400" i="1">
                        <a:latin typeface="Cambria Math" panose="02040503050406030204" pitchFamily="18" charset="0"/>
                      </a:rPr>
                      <m:t>5</m:t>
                    </m:r>
                    <m:r>
                      <a:rPr lang="en-US" sz="2400" b="0" i="1" smtClean="0">
                        <a:latin typeface="Cambria Math" panose="02040503050406030204" pitchFamily="18" charset="0"/>
                      </a:rPr>
                      <m:t> </m:t>
                    </m:r>
                    <m:r>
                      <a:rPr lang="en-US" sz="2400" i="1">
                        <a:latin typeface="Cambria Math" panose="02040503050406030204" pitchFamily="18" charset="0"/>
                      </a:rPr>
                      <m:t>000</m:t>
                    </m:r>
                  </m:oMath>
                </a14:m>
                <a:r>
                  <a:rPr lang="en-US" sz="2400" dirty="0"/>
                  <a:t> </a:t>
                </a:r>
                <a:endParaRPr lang="ru-RU" sz="2400" dirty="0"/>
              </a:p>
              <a:p>
                <a:r>
                  <a:rPr lang="en-US" sz="2400" dirty="0"/>
                  <a:t>new quadratic features</a:t>
                </a:r>
                <a:endParaRPr lang="ru-RU" sz="2400" dirty="0"/>
              </a:p>
            </p:txBody>
          </p:sp>
        </mc:Choice>
        <mc:Fallback xmlns="">
          <p:sp>
            <p:nvSpPr>
              <p:cNvPr id="99" name="Прямоугольник 98"/>
              <p:cNvSpPr>
                <a:spLocks noRot="1" noChangeAspect="1" noMove="1" noResize="1" noEditPoints="1" noAdjustHandles="1" noChangeArrowheads="1" noChangeShapeType="1" noTextEdit="1"/>
              </p:cNvSpPr>
              <p:nvPr/>
            </p:nvSpPr>
            <p:spPr>
              <a:xfrm>
                <a:off x="8849429" y="3470295"/>
                <a:ext cx="3065647" cy="830997"/>
              </a:xfrm>
              <a:prstGeom prst="rect">
                <a:avLst/>
              </a:prstGeom>
              <a:blipFill>
                <a:blip r:embed="rId7"/>
                <a:stretch>
                  <a:fillRect l="-3181" t="-5839" r="-1988" b="-1532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Прямоугольник 99"/>
              <p:cNvSpPr/>
              <p:nvPr/>
            </p:nvSpPr>
            <p:spPr>
              <a:xfrm>
                <a:off x="8838560" y="4811675"/>
                <a:ext cx="2462790" cy="830997"/>
              </a:xfrm>
              <a:prstGeom prst="rect">
                <a:avLst/>
              </a:prstGeom>
            </p:spPr>
            <p:txBody>
              <a:bodyPr wrap="none">
                <a:spAutoFit/>
              </a:bodyPr>
              <a:lstStyle/>
              <a:p>
                <a:r>
                  <a:rPr lang="en-US" sz="2400" dirty="0"/>
                  <a:t>or</a:t>
                </a:r>
                <a:r>
                  <a:rPr lang="ru-RU" sz="2400" dirty="0"/>
                  <a:t> </a:t>
                </a:r>
                <a14:m>
                  <m:oMath xmlns:m="http://schemas.openxmlformats.org/officeDocument/2006/math">
                    <m:r>
                      <a:rPr lang="ru-RU" sz="2400" i="1">
                        <a:latin typeface="Cambria Math" panose="02040503050406030204" pitchFamily="18" charset="0"/>
                      </a:rPr>
                      <m:t>≈</m:t>
                    </m:r>
                    <m:r>
                      <a:rPr lang="ru-RU" sz="2400" b="0" i="1" smtClean="0">
                        <a:latin typeface="Cambria Math" panose="02040503050406030204" pitchFamily="18" charset="0"/>
                      </a:rPr>
                      <m:t>160</m:t>
                    </m:r>
                    <m:r>
                      <a:rPr lang="en-US" sz="2400" b="0" i="1" smtClean="0">
                        <a:latin typeface="Cambria Math" panose="02040503050406030204" pitchFamily="18" charset="0"/>
                      </a:rPr>
                      <m:t> </m:t>
                    </m:r>
                    <m:r>
                      <a:rPr lang="en-US" sz="2400" i="1">
                        <a:latin typeface="Cambria Math" panose="02040503050406030204" pitchFamily="18" charset="0"/>
                      </a:rPr>
                      <m:t>000</m:t>
                    </m:r>
                  </m:oMath>
                </a14:m>
                <a:r>
                  <a:rPr lang="en-US" sz="2400" dirty="0"/>
                  <a:t> </a:t>
                </a:r>
                <a:endParaRPr lang="ru-RU" sz="2400" dirty="0"/>
              </a:p>
              <a:p>
                <a:r>
                  <a:rPr lang="en-US" sz="2400" dirty="0"/>
                  <a:t>quadratic features</a:t>
                </a:r>
                <a:endParaRPr lang="ru-RU" sz="2400" dirty="0"/>
              </a:p>
            </p:txBody>
          </p:sp>
        </mc:Choice>
        <mc:Fallback xmlns="">
          <p:sp>
            <p:nvSpPr>
              <p:cNvPr id="100" name="Прямоугольник 99"/>
              <p:cNvSpPr>
                <a:spLocks noRot="1" noChangeAspect="1" noMove="1" noResize="1" noEditPoints="1" noAdjustHandles="1" noChangeArrowheads="1" noChangeShapeType="1" noTextEdit="1"/>
              </p:cNvSpPr>
              <p:nvPr/>
            </p:nvSpPr>
            <p:spPr>
              <a:xfrm>
                <a:off x="8838560" y="4811675"/>
                <a:ext cx="2462790" cy="830997"/>
              </a:xfrm>
              <a:prstGeom prst="rect">
                <a:avLst/>
              </a:prstGeom>
              <a:blipFill>
                <a:blip r:embed="rId8"/>
                <a:stretch>
                  <a:fillRect l="-3960" t="-5839" r="-2723" b="-15328"/>
                </a:stretch>
              </a:blipFill>
            </p:spPr>
            <p:txBody>
              <a:bodyPr/>
              <a:lstStyle/>
              <a:p>
                <a:r>
                  <a:rPr lang="ru-RU">
                    <a:noFill/>
                  </a:rPr>
                  <a:t> </a:t>
                </a:r>
              </a:p>
            </p:txBody>
          </p:sp>
        </mc:Fallback>
      </mc:AlternateContent>
      <p:sp>
        <p:nvSpPr>
          <p:cNvPr id="76" name="Заголовок 3">
            <a:extLst>
              <a:ext uri="{FF2B5EF4-FFF2-40B4-BE49-F238E27FC236}">
                <a16:creationId xmlns:a16="http://schemas.microsoft.com/office/drawing/2014/main" id="{5DC17948-EDC2-40D2-ADB4-368A9426458E}"/>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Features are getting bigger</a:t>
            </a:r>
            <a:endParaRPr lang="ru-RU" sz="3200" dirty="0"/>
          </a:p>
        </p:txBody>
      </p:sp>
    </p:spTree>
    <p:extLst>
      <p:ext uri="{BB962C8B-B14F-4D97-AF65-F5344CB8AC3E}">
        <p14:creationId xmlns:p14="http://schemas.microsoft.com/office/powerpoint/2010/main" val="243037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4" grpId="0"/>
      <p:bldP spid="87" grpId="0" animBg="1"/>
      <p:bldP spid="89" grpId="0"/>
      <p:bldP spid="99" grpId="0"/>
      <p:bldP spid="1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скругленные углы 3">
            <a:extLst>
              <a:ext uri="{FF2B5EF4-FFF2-40B4-BE49-F238E27FC236}">
                <a16:creationId xmlns:a16="http://schemas.microsoft.com/office/drawing/2014/main" id="{CF72F79E-06D9-4D70-947A-BEDF08CF5FF4}"/>
              </a:ext>
            </a:extLst>
          </p:cNvPr>
          <p:cNvSpPr/>
          <p:nvPr/>
        </p:nvSpPr>
        <p:spPr>
          <a:xfrm>
            <a:off x="583473" y="890451"/>
            <a:ext cx="10807337" cy="12453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Day 1</a:t>
            </a:r>
            <a:r>
              <a:rPr lang="ru-RU" sz="4000" dirty="0"/>
              <a:t>: </a:t>
            </a:r>
            <a:r>
              <a:rPr lang="en-US" sz="4000" dirty="0"/>
              <a:t>Linear regression and Classification</a:t>
            </a:r>
            <a:endParaRPr lang="ru-RU" sz="4000" dirty="0"/>
          </a:p>
        </p:txBody>
      </p:sp>
      <p:sp>
        <p:nvSpPr>
          <p:cNvPr id="5" name="Прямоугольник: скругленные углы 4">
            <a:extLst>
              <a:ext uri="{FF2B5EF4-FFF2-40B4-BE49-F238E27FC236}">
                <a16:creationId xmlns:a16="http://schemas.microsoft.com/office/drawing/2014/main" id="{CE1194CC-1EDD-4788-9455-76427920E949}"/>
              </a:ext>
            </a:extLst>
          </p:cNvPr>
          <p:cNvSpPr/>
          <p:nvPr/>
        </p:nvSpPr>
        <p:spPr>
          <a:xfrm>
            <a:off x="583472" y="2723605"/>
            <a:ext cx="10807337" cy="1245326"/>
          </a:xfrm>
          <a:prstGeom prst="roundRect">
            <a:avLst/>
          </a:prstGeom>
          <a:solidFill>
            <a:srgbClr val="70AD47"/>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Day 2</a:t>
            </a:r>
            <a:r>
              <a:rPr lang="ru-RU" sz="4000" dirty="0"/>
              <a:t>:</a:t>
            </a:r>
            <a:r>
              <a:rPr lang="en-US" sz="4000" dirty="0"/>
              <a:t> Gradient boosting and Decision trees</a:t>
            </a:r>
            <a:endParaRPr lang="ru-RU" sz="4000" dirty="0"/>
          </a:p>
        </p:txBody>
      </p:sp>
      <p:sp>
        <p:nvSpPr>
          <p:cNvPr id="6" name="Прямоугольник: скругленные углы 5">
            <a:extLst>
              <a:ext uri="{FF2B5EF4-FFF2-40B4-BE49-F238E27FC236}">
                <a16:creationId xmlns:a16="http://schemas.microsoft.com/office/drawing/2014/main" id="{8324E441-11E3-4BD1-9E1C-973293079228}"/>
              </a:ext>
            </a:extLst>
          </p:cNvPr>
          <p:cNvSpPr/>
          <p:nvPr/>
        </p:nvSpPr>
        <p:spPr>
          <a:xfrm>
            <a:off x="692331" y="4722223"/>
            <a:ext cx="10807337" cy="1245326"/>
          </a:xfrm>
          <a:prstGeom prst="round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Day 3</a:t>
            </a:r>
            <a:r>
              <a:rPr lang="ru-RU" sz="4000" dirty="0"/>
              <a:t>:</a:t>
            </a:r>
            <a:r>
              <a:rPr lang="en-US" sz="4000" dirty="0"/>
              <a:t> Neural networks and </a:t>
            </a:r>
            <a:r>
              <a:rPr lang="en-US" sz="4000" dirty="0" err="1"/>
              <a:t>Kuggle</a:t>
            </a:r>
            <a:endParaRPr lang="ru-RU" sz="4000" dirty="0"/>
          </a:p>
        </p:txBody>
      </p:sp>
    </p:spTree>
    <p:extLst>
      <p:ext uri="{BB962C8B-B14F-4D97-AF65-F5344CB8AC3E}">
        <p14:creationId xmlns:p14="http://schemas.microsoft.com/office/powerpoint/2010/main" val="3429788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3"/>
          <a:srcRect t="11448"/>
          <a:stretch/>
        </p:blipFill>
        <p:spPr>
          <a:xfrm>
            <a:off x="475693" y="1262669"/>
            <a:ext cx="11055477" cy="4667868"/>
          </a:xfrm>
          <a:prstGeom prst="rect">
            <a:avLst/>
          </a:prstGeom>
        </p:spPr>
      </p:pic>
      <p:sp>
        <p:nvSpPr>
          <p:cNvPr id="6" name="Прямоугольник 5"/>
          <p:cNvSpPr/>
          <p:nvPr/>
        </p:nvSpPr>
        <p:spPr>
          <a:xfrm>
            <a:off x="9756470" y="5033356"/>
            <a:ext cx="1057275" cy="561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Заголовок 3">
            <a:extLst>
              <a:ext uri="{FF2B5EF4-FFF2-40B4-BE49-F238E27FC236}">
                <a16:creationId xmlns:a16="http://schemas.microsoft.com/office/drawing/2014/main" id="{013CFB03-CBB3-40EF-8EB6-2BF3E2562C82}"/>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car</a:t>
            </a:r>
            <a:r>
              <a:rPr lang="ru-RU" sz="3200" dirty="0"/>
              <a:t> </a:t>
            </a:r>
            <a:r>
              <a:rPr lang="en-US" sz="3200" dirty="0"/>
              <a:t>recognition</a:t>
            </a:r>
            <a:endParaRPr lang="ru-RU" sz="3200" dirty="0"/>
          </a:p>
        </p:txBody>
      </p:sp>
    </p:spTree>
    <p:extLst>
      <p:ext uri="{BB962C8B-B14F-4D97-AF65-F5344CB8AC3E}">
        <p14:creationId xmlns:p14="http://schemas.microsoft.com/office/powerpoint/2010/main" val="4273497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idx="1"/>
          </p:nvPr>
        </p:nvPicPr>
        <p:blipFill>
          <a:blip r:embed="rId2"/>
          <a:stretch>
            <a:fillRect/>
          </a:stretch>
        </p:blipFill>
        <p:spPr>
          <a:xfrm>
            <a:off x="1097280" y="1895475"/>
            <a:ext cx="3190875" cy="1333500"/>
          </a:xfrm>
          <a:prstGeom prst="rect">
            <a:avLst/>
          </a:prstGeom>
        </p:spPr>
      </p:pic>
      <p:pic>
        <p:nvPicPr>
          <p:cNvPr id="6" name="Рисунок 5"/>
          <p:cNvPicPr>
            <a:picLocks noChangeAspect="1"/>
          </p:cNvPicPr>
          <p:nvPr/>
        </p:nvPicPr>
        <p:blipFill>
          <a:blip r:embed="rId3"/>
          <a:stretch>
            <a:fillRect/>
          </a:stretch>
        </p:blipFill>
        <p:spPr>
          <a:xfrm>
            <a:off x="951704" y="1473705"/>
            <a:ext cx="9947597" cy="4895676"/>
          </a:xfrm>
          <a:prstGeom prst="rect">
            <a:avLst/>
          </a:prstGeom>
        </p:spPr>
      </p:pic>
      <p:sp>
        <p:nvSpPr>
          <p:cNvPr id="10" name="Заголовок 3">
            <a:extLst>
              <a:ext uri="{FF2B5EF4-FFF2-40B4-BE49-F238E27FC236}">
                <a16:creationId xmlns:a16="http://schemas.microsoft.com/office/drawing/2014/main" id="{B1D46E8C-ED21-4AC0-B18D-785FD87CB3DA}"/>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Problem of</a:t>
            </a:r>
            <a:r>
              <a:rPr lang="ru-RU" sz="3200" dirty="0"/>
              <a:t> </a:t>
            </a:r>
            <a:r>
              <a:rPr lang="en-US" sz="3200" dirty="0"/>
              <a:t>recognition</a:t>
            </a:r>
            <a:endParaRPr lang="ru-RU" sz="3200" dirty="0"/>
          </a:p>
        </p:txBody>
      </p:sp>
    </p:spTree>
    <p:extLst>
      <p:ext uri="{BB962C8B-B14F-4D97-AF65-F5344CB8AC3E}">
        <p14:creationId xmlns:p14="http://schemas.microsoft.com/office/powerpoint/2010/main" val="201875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532899" y="1124955"/>
            <a:ext cx="10467975" cy="5733045"/>
          </a:xfrm>
          <a:prstGeom prst="rect">
            <a:avLst/>
          </a:prstGeom>
        </p:spPr>
      </p:pic>
      <p:pic>
        <p:nvPicPr>
          <p:cNvPr id="12" name="Рисунок 11"/>
          <p:cNvPicPr>
            <a:picLocks noChangeAspect="1"/>
          </p:cNvPicPr>
          <p:nvPr/>
        </p:nvPicPr>
        <p:blipFill>
          <a:blip r:embed="rId3"/>
          <a:stretch>
            <a:fillRect/>
          </a:stretch>
        </p:blipFill>
        <p:spPr>
          <a:xfrm>
            <a:off x="6691628" y="3038475"/>
            <a:ext cx="5410200" cy="3819525"/>
          </a:xfrm>
          <a:prstGeom prst="rect">
            <a:avLst/>
          </a:prstGeom>
        </p:spPr>
      </p:pic>
      <p:pic>
        <p:nvPicPr>
          <p:cNvPr id="11" name="Рисунок 10"/>
          <p:cNvPicPr>
            <a:picLocks noChangeAspect="1"/>
          </p:cNvPicPr>
          <p:nvPr/>
        </p:nvPicPr>
        <p:blipFill>
          <a:blip r:embed="rId4"/>
          <a:stretch>
            <a:fillRect/>
          </a:stretch>
        </p:blipFill>
        <p:spPr>
          <a:xfrm>
            <a:off x="6408242" y="3429000"/>
            <a:ext cx="5315899" cy="3100941"/>
          </a:xfrm>
          <a:prstGeom prst="rect">
            <a:avLst/>
          </a:prstGeom>
        </p:spPr>
      </p:pic>
      <p:sp>
        <p:nvSpPr>
          <p:cNvPr id="2" name="Полилиния 1"/>
          <p:cNvSpPr/>
          <p:nvPr/>
        </p:nvSpPr>
        <p:spPr>
          <a:xfrm>
            <a:off x="8675204" y="3429000"/>
            <a:ext cx="2623245" cy="2181885"/>
          </a:xfrm>
          <a:custGeom>
            <a:avLst/>
            <a:gdLst>
              <a:gd name="connsiteX0" fmla="*/ 323665 w 2623245"/>
              <a:gd name="connsiteY0" fmla="*/ 0 h 2181885"/>
              <a:gd name="connsiteX1" fmla="*/ 323665 w 2623245"/>
              <a:gd name="connsiteY1" fmla="*/ 552262 h 2181885"/>
              <a:gd name="connsiteX2" fmla="*/ 133542 w 2623245"/>
              <a:gd name="connsiteY2" fmla="*/ 1023042 h 2181885"/>
              <a:gd name="connsiteX3" fmla="*/ 24901 w 2623245"/>
              <a:gd name="connsiteY3" fmla="*/ 1511929 h 2181885"/>
              <a:gd name="connsiteX4" fmla="*/ 622430 w 2623245"/>
              <a:gd name="connsiteY4" fmla="*/ 1783533 h 2181885"/>
              <a:gd name="connsiteX5" fmla="*/ 1500616 w 2623245"/>
              <a:gd name="connsiteY5" fmla="*/ 1846907 h 2181885"/>
              <a:gd name="connsiteX6" fmla="*/ 2288267 w 2623245"/>
              <a:gd name="connsiteY6" fmla="*/ 2037030 h 2181885"/>
              <a:gd name="connsiteX7" fmla="*/ 2623245 w 2623245"/>
              <a:gd name="connsiteY7" fmla="*/ 2181885 h 2181885"/>
              <a:gd name="connsiteX8" fmla="*/ 2623245 w 2623245"/>
              <a:gd name="connsiteY8" fmla="*/ 2181885 h 218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245" h="2181885">
                <a:moveTo>
                  <a:pt x="323665" y="0"/>
                </a:moveTo>
                <a:cubicBezTo>
                  <a:pt x="339508" y="190877"/>
                  <a:pt x="355352" y="381755"/>
                  <a:pt x="323665" y="552262"/>
                </a:cubicBezTo>
                <a:cubicBezTo>
                  <a:pt x="291978" y="722769"/>
                  <a:pt x="183336" y="863098"/>
                  <a:pt x="133542" y="1023042"/>
                </a:cubicBezTo>
                <a:cubicBezTo>
                  <a:pt x="83748" y="1182986"/>
                  <a:pt x="-56580" y="1385181"/>
                  <a:pt x="24901" y="1511929"/>
                </a:cubicBezTo>
                <a:cubicBezTo>
                  <a:pt x="106382" y="1638677"/>
                  <a:pt x="376478" y="1727703"/>
                  <a:pt x="622430" y="1783533"/>
                </a:cubicBezTo>
                <a:cubicBezTo>
                  <a:pt x="868382" y="1839363"/>
                  <a:pt x="1222977" y="1804658"/>
                  <a:pt x="1500616" y="1846907"/>
                </a:cubicBezTo>
                <a:cubicBezTo>
                  <a:pt x="1778256" y="1889157"/>
                  <a:pt x="2101162" y="1981200"/>
                  <a:pt x="2288267" y="2037030"/>
                </a:cubicBezTo>
                <a:cubicBezTo>
                  <a:pt x="2475372" y="2092860"/>
                  <a:pt x="2623245" y="2181885"/>
                  <a:pt x="2623245" y="2181885"/>
                </a:cubicBezTo>
                <a:lnTo>
                  <a:pt x="2623245" y="2181885"/>
                </a:ln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7030A0"/>
              </a:solidFill>
            </a:endParaRPr>
          </a:p>
        </p:txBody>
      </p:sp>
      <p:sp>
        <p:nvSpPr>
          <p:cNvPr id="7" name="Заголовок 3">
            <a:extLst>
              <a:ext uri="{FF2B5EF4-FFF2-40B4-BE49-F238E27FC236}">
                <a16:creationId xmlns:a16="http://schemas.microsoft.com/office/drawing/2014/main" id="{63BEDAD5-C856-4B82-A1D4-3281B58D07A3}"/>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Problem of</a:t>
            </a:r>
            <a:r>
              <a:rPr lang="ru-RU" sz="3200" dirty="0"/>
              <a:t> </a:t>
            </a:r>
            <a:r>
              <a:rPr lang="en-US" sz="3200" dirty="0"/>
              <a:t>recognition</a:t>
            </a:r>
            <a:endParaRPr lang="ru-RU" sz="3200" dirty="0"/>
          </a:p>
        </p:txBody>
      </p:sp>
    </p:spTree>
    <p:extLst>
      <p:ext uri="{BB962C8B-B14F-4D97-AF65-F5344CB8AC3E}">
        <p14:creationId xmlns:p14="http://schemas.microsoft.com/office/powerpoint/2010/main" val="38118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457324" y="3114674"/>
            <a:ext cx="1003505" cy="676275"/>
          </a:xfrm>
          <a:prstGeom prst="rect">
            <a:avLst/>
          </a:prstGeom>
        </p:spPr>
      </p:pic>
      <p:sp>
        <p:nvSpPr>
          <p:cNvPr id="5" name="TextBox 4"/>
          <p:cNvSpPr txBox="1"/>
          <p:nvPr/>
        </p:nvSpPr>
        <p:spPr>
          <a:xfrm>
            <a:off x="601018" y="3179117"/>
            <a:ext cx="923907" cy="461665"/>
          </a:xfrm>
          <a:prstGeom prst="rect">
            <a:avLst/>
          </a:prstGeom>
          <a:noFill/>
        </p:spPr>
        <p:txBody>
          <a:bodyPr wrap="none" rtlCol="0">
            <a:spAutoFit/>
          </a:bodyPr>
          <a:lstStyle/>
          <a:p>
            <a:r>
              <a:rPr lang="ru-RU" sz="2400"/>
              <a:t>50 </a:t>
            </a:r>
            <a:r>
              <a:rPr lang="en-US" sz="2400"/>
              <a:t>pxl</a:t>
            </a:r>
            <a:endParaRPr lang="ru-RU" sz="2400"/>
          </a:p>
        </p:txBody>
      </p:sp>
      <p:sp>
        <p:nvSpPr>
          <p:cNvPr id="6" name="TextBox 5"/>
          <p:cNvSpPr txBox="1"/>
          <p:nvPr/>
        </p:nvSpPr>
        <p:spPr>
          <a:xfrm>
            <a:off x="1457325" y="2636620"/>
            <a:ext cx="923907" cy="461665"/>
          </a:xfrm>
          <a:prstGeom prst="rect">
            <a:avLst/>
          </a:prstGeom>
          <a:noFill/>
        </p:spPr>
        <p:txBody>
          <a:bodyPr wrap="none" rtlCol="0">
            <a:spAutoFit/>
          </a:bodyPr>
          <a:lstStyle/>
          <a:p>
            <a:r>
              <a:rPr lang="ru-RU" sz="2400"/>
              <a:t>50 </a:t>
            </a:r>
            <a:r>
              <a:rPr lang="en-US" sz="2400"/>
              <a:t>pxl</a:t>
            </a:r>
            <a:endParaRPr lang="ru-RU" sz="2400"/>
          </a:p>
        </p:txBody>
      </p:sp>
      <p:sp>
        <p:nvSpPr>
          <p:cNvPr id="7" name="Стрелка вниз 6"/>
          <p:cNvSpPr/>
          <p:nvPr/>
        </p:nvSpPr>
        <p:spPr>
          <a:xfrm rot="16200000">
            <a:off x="2751508" y="3076354"/>
            <a:ext cx="1009650" cy="752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3632571" y="2711359"/>
            <a:ext cx="3532698" cy="1200329"/>
          </a:xfrm>
          <a:prstGeom prst="rect">
            <a:avLst/>
          </a:prstGeom>
          <a:noFill/>
        </p:spPr>
        <p:txBody>
          <a:bodyPr wrap="none" rtlCol="0">
            <a:spAutoFit/>
          </a:bodyPr>
          <a:lstStyle/>
          <a:p>
            <a:r>
              <a:rPr lang="en-US" sz="2400" dirty="0"/>
              <a:t>2500 pixels, 2500 features!</a:t>
            </a:r>
            <a:br>
              <a:rPr lang="en-US" sz="2400" dirty="0"/>
            </a:br>
            <a:r>
              <a:rPr lang="en-US" sz="2400" dirty="0"/>
              <a:t>Or 3 million new quadratic</a:t>
            </a:r>
            <a:br>
              <a:rPr lang="en-US" sz="2400" dirty="0"/>
            </a:br>
            <a:r>
              <a:rPr lang="en-US" sz="2400" dirty="0"/>
              <a:t>features.</a:t>
            </a:r>
          </a:p>
        </p:txBody>
      </p:sp>
      <p:sp>
        <p:nvSpPr>
          <p:cNvPr id="11" name="Прямоугольник 10"/>
          <p:cNvSpPr/>
          <p:nvPr/>
        </p:nvSpPr>
        <p:spPr>
          <a:xfrm>
            <a:off x="11155680" y="4975082"/>
            <a:ext cx="912495" cy="4351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2" name="TextBox 1"/>
              <p:cNvSpPr txBox="1"/>
              <p:nvPr/>
            </p:nvSpPr>
            <p:spPr>
              <a:xfrm>
                <a:off x="390904" y="4513428"/>
                <a:ext cx="3348417" cy="17538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ru-RU" sz="2400" b="0" i="1" smtClean="0">
                                  <a:latin typeface="Cambria Math" panose="02040503050406030204" pitchFamily="18" charset="0"/>
                                </a:rPr>
                              </m:ctrlPr>
                            </m:eqArrPr>
                            <m:e>
                              <m:r>
                                <a:rPr lang="en-US" sz="2400" b="0" i="1" smtClean="0">
                                  <a:latin typeface="Cambria Math" panose="02040503050406030204" pitchFamily="18" charset="0"/>
                                </a:rPr>
                                <m:t>1 </m:t>
                              </m:r>
                              <m:r>
                                <m:rPr>
                                  <m:nor/>
                                </m:rPr>
                                <a:rPr lang="en-US" sz="2400" smtClean="0"/>
                                <m:t>pixel</m:t>
                              </m:r>
                              <m:r>
                                <m:rPr>
                                  <m:nor/>
                                </m:rPr>
                                <a:rPr lang="en-US" sz="2400" smtClean="0"/>
                                <m:t> </m:t>
                              </m:r>
                              <m:r>
                                <m:rPr>
                                  <m:nor/>
                                </m:rPr>
                                <a:rPr lang="en-US" sz="2400" smtClean="0"/>
                                <m:t>intensity</m:t>
                              </m:r>
                            </m:e>
                            <m:e>
                              <m:r>
                                <a:rPr lang="ru-RU" sz="2400" b="0" i="1" smtClean="0">
                                  <a:latin typeface="Cambria Math" panose="02040503050406030204" pitchFamily="18" charset="0"/>
                                </a:rPr>
                                <m:t>2</m:t>
                              </m:r>
                              <m:r>
                                <a:rPr lang="en-US" sz="2400" b="0" i="1" smtClean="0">
                                  <a:latin typeface="Cambria Math" panose="02040503050406030204" pitchFamily="18" charset="0"/>
                                </a:rPr>
                                <m:t> </m:t>
                              </m:r>
                              <m:r>
                                <m:rPr>
                                  <m:nor/>
                                </m:rPr>
                                <a:rPr lang="en-US" sz="2400" smtClean="0"/>
                                <m:t>pixel</m:t>
                              </m:r>
                              <m:r>
                                <m:rPr>
                                  <m:nor/>
                                </m:rPr>
                                <a:rPr lang="en-US" sz="2400" smtClean="0"/>
                                <m:t> </m:t>
                              </m:r>
                              <m:r>
                                <m:rPr>
                                  <m:nor/>
                                </m:rPr>
                                <a:rPr lang="en-US" sz="2400" smtClean="0"/>
                                <m:t>intensity</m:t>
                              </m:r>
                            </m:e>
                            <m:e>
                              <m:r>
                                <a:rPr lang="en-US" sz="2400" b="0" i="1" smtClean="0">
                                  <a:latin typeface="Cambria Math" panose="02040503050406030204" pitchFamily="18" charset="0"/>
                                </a:rPr>
                                <m:t>…</m:t>
                              </m:r>
                            </m:e>
                            <m:e>
                              <m:r>
                                <a:rPr lang="en-US" sz="2400" b="0" i="1" smtClean="0">
                                  <a:latin typeface="Cambria Math" panose="02040503050406030204" pitchFamily="18" charset="0"/>
                                </a:rPr>
                                <m:t>…</m:t>
                              </m:r>
                            </m:e>
                            <m:e>
                              <m:r>
                                <a:rPr lang="en-US" sz="2400" b="0" i="1" smtClean="0">
                                  <a:latin typeface="Cambria Math" panose="02040503050406030204" pitchFamily="18" charset="0"/>
                                </a:rPr>
                                <m:t>2500</m:t>
                              </m:r>
                              <m:r>
                                <m:rPr>
                                  <m:nor/>
                                </m:rPr>
                                <a:rPr lang="en-US" sz="2400" b="0" i="0" smtClean="0"/>
                                <m:t> </m:t>
                              </m:r>
                              <m:r>
                                <m:rPr>
                                  <m:nor/>
                                </m:rPr>
                                <a:rPr lang="en-US" sz="2400" smtClean="0"/>
                                <m:t>pixel</m:t>
                              </m:r>
                              <m:r>
                                <m:rPr>
                                  <m:nor/>
                                </m:rPr>
                                <a:rPr lang="en-US" sz="2400" smtClean="0"/>
                                <m:t> </m:t>
                              </m:r>
                              <m:r>
                                <m:rPr>
                                  <m:nor/>
                                </m:rPr>
                                <a:rPr lang="en-US" sz="2400" smtClean="0"/>
                                <m:t>intensity</m:t>
                              </m:r>
                            </m:e>
                          </m:eqArr>
                        </m:e>
                      </m:d>
                    </m:oMath>
                  </m:oMathPara>
                </a14:m>
                <a:endParaRPr lang="ru-RU"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390904" y="4513428"/>
                <a:ext cx="3348417" cy="1753813"/>
              </a:xfrm>
              <a:prstGeom prst="rect">
                <a:avLst/>
              </a:prstGeom>
              <a:blipFill>
                <a:blip r:embed="rId3"/>
                <a:stretch>
                  <a:fillRect/>
                </a:stretch>
              </a:blipFill>
            </p:spPr>
            <p:txBody>
              <a:bodyPr/>
              <a:lstStyle/>
              <a:p>
                <a:r>
                  <a:rPr lang="ru-RU">
                    <a:noFill/>
                  </a:rPr>
                  <a:t> </a:t>
                </a:r>
              </a:p>
            </p:txBody>
          </p:sp>
        </mc:Fallback>
      </mc:AlternateContent>
      <p:sp>
        <p:nvSpPr>
          <p:cNvPr id="43" name="Выгнутая вправо стрелка 42"/>
          <p:cNvSpPr/>
          <p:nvPr/>
        </p:nvSpPr>
        <p:spPr>
          <a:xfrm rot="16200000" flipV="1">
            <a:off x="4807741" y="3191017"/>
            <a:ext cx="428440" cy="2357485"/>
          </a:xfrm>
          <a:prstGeom prst="curvedLeftArrow">
            <a:avLst>
              <a:gd name="adj1" fmla="val 11266"/>
              <a:gd name="adj2" fmla="val 64272"/>
              <a:gd name="adj3" fmla="val 146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mc:AlternateContent xmlns:mc="http://schemas.openxmlformats.org/markup-compatibility/2006" xmlns:a14="http://schemas.microsoft.com/office/drawing/2010/main">
        <mc:Choice Requires="a14">
          <p:sp>
            <p:nvSpPr>
              <p:cNvPr id="44" name="Прямоугольник 43"/>
              <p:cNvSpPr/>
              <p:nvPr/>
            </p:nvSpPr>
            <p:spPr>
              <a:xfrm>
                <a:off x="5731611" y="4583981"/>
                <a:ext cx="126669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ru-RU" sz="2400" b="0" i="1" smtClean="0">
                          <a:latin typeface="Cambria Math" panose="02040503050406030204" pitchFamily="18" charset="0"/>
                        </a:rPr>
                        <m:t>0…255</m:t>
                      </m:r>
                    </m:oMath>
                  </m:oMathPara>
                </a14:m>
                <a:endParaRPr lang="ru-RU" sz="2400" dirty="0"/>
              </a:p>
            </p:txBody>
          </p:sp>
        </mc:Choice>
        <mc:Fallback xmlns="">
          <p:sp>
            <p:nvSpPr>
              <p:cNvPr id="44" name="Прямоугольник 43"/>
              <p:cNvSpPr>
                <a:spLocks noRot="1" noChangeAspect="1" noMove="1" noResize="1" noEditPoints="1" noAdjustHandles="1" noChangeArrowheads="1" noChangeShapeType="1" noTextEdit="1"/>
              </p:cNvSpPr>
              <p:nvPr/>
            </p:nvSpPr>
            <p:spPr>
              <a:xfrm>
                <a:off x="5731611" y="4583981"/>
                <a:ext cx="1266693" cy="461665"/>
              </a:xfrm>
              <a:prstGeom prst="rect">
                <a:avLst/>
              </a:prstGeom>
              <a:blipFill>
                <a:blip r:embed="rId5"/>
                <a:stretch>
                  <a:fillRect/>
                </a:stretch>
              </a:blipFill>
            </p:spPr>
            <p:txBody>
              <a:bodyPr/>
              <a:lstStyle/>
              <a:p>
                <a:r>
                  <a:rPr lang="ru-RU">
                    <a:noFill/>
                  </a:rPr>
                  <a:t> </a:t>
                </a:r>
              </a:p>
            </p:txBody>
          </p:sp>
        </mc:Fallback>
      </mc:AlternateContent>
      <p:pic>
        <p:nvPicPr>
          <p:cNvPr id="12" name="Рисунок 11">
            <a:extLst>
              <a:ext uri="{FF2B5EF4-FFF2-40B4-BE49-F238E27FC236}">
                <a16:creationId xmlns:a16="http://schemas.microsoft.com/office/drawing/2014/main" id="{8EE292B9-0A8E-4A73-AE66-968C0B3F5F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6251" y="2132318"/>
            <a:ext cx="4157508" cy="3876596"/>
          </a:xfrm>
          <a:prstGeom prst="rect">
            <a:avLst/>
          </a:prstGeom>
        </p:spPr>
      </p:pic>
      <p:sp>
        <p:nvSpPr>
          <p:cNvPr id="13" name="Прямоугольник 12">
            <a:extLst>
              <a:ext uri="{FF2B5EF4-FFF2-40B4-BE49-F238E27FC236}">
                <a16:creationId xmlns:a16="http://schemas.microsoft.com/office/drawing/2014/main" id="{FFE52D2F-B4C6-4F06-83B6-4E31976A7821}"/>
              </a:ext>
            </a:extLst>
          </p:cNvPr>
          <p:cNvSpPr/>
          <p:nvPr/>
        </p:nvSpPr>
        <p:spPr>
          <a:xfrm>
            <a:off x="10804358" y="5246957"/>
            <a:ext cx="1263817" cy="23122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
        <p:nvSpPr>
          <p:cNvPr id="19" name="Заголовок 3">
            <a:extLst>
              <a:ext uri="{FF2B5EF4-FFF2-40B4-BE49-F238E27FC236}">
                <a16:creationId xmlns:a16="http://schemas.microsoft.com/office/drawing/2014/main" id="{AF708525-2280-42D9-A889-DED1E5A73F89}"/>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Problem of</a:t>
            </a:r>
            <a:r>
              <a:rPr lang="ru-RU" sz="3200" dirty="0"/>
              <a:t> </a:t>
            </a:r>
            <a:r>
              <a:rPr lang="en-US" sz="3200" dirty="0"/>
              <a:t>recognition</a:t>
            </a:r>
            <a:endParaRPr lang="ru-RU" sz="3200" dirty="0"/>
          </a:p>
        </p:txBody>
      </p:sp>
    </p:spTree>
    <p:extLst>
      <p:ext uri="{BB962C8B-B14F-4D97-AF65-F5344CB8AC3E}">
        <p14:creationId xmlns:p14="http://schemas.microsoft.com/office/powerpoint/2010/main" val="904579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Скругленный прямоугольник 34"/>
          <p:cNvSpPr/>
          <p:nvPr/>
        </p:nvSpPr>
        <p:spPr>
          <a:xfrm>
            <a:off x="9971309" y="3953333"/>
            <a:ext cx="1271965" cy="5092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Скругленный прямоугольник 31"/>
          <p:cNvSpPr/>
          <p:nvPr/>
        </p:nvSpPr>
        <p:spPr>
          <a:xfrm>
            <a:off x="6282436" y="4777262"/>
            <a:ext cx="4873244" cy="138593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Скругленный прямоугольник 30"/>
          <p:cNvSpPr/>
          <p:nvPr/>
        </p:nvSpPr>
        <p:spPr>
          <a:xfrm>
            <a:off x="2291461" y="1818825"/>
            <a:ext cx="1197905" cy="46583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5" name="Овал 4"/>
              <p:cNvSpPr/>
              <p:nvPr/>
            </p:nvSpPr>
            <p:spPr>
              <a:xfrm>
                <a:off x="1371598" y="3870720"/>
                <a:ext cx="714378" cy="691755"/>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2</m:t>
                          </m:r>
                        </m:sub>
                      </m:sSub>
                    </m:oMath>
                  </m:oMathPara>
                </a14:m>
                <a:endParaRPr lang="ru-RU">
                  <a:solidFill>
                    <a:schemeClr val="tx1"/>
                  </a:solidFill>
                </a:endParaRPr>
              </a:p>
            </p:txBody>
          </p:sp>
        </mc:Choice>
        <mc:Fallback xmlns="">
          <p:sp>
            <p:nvSpPr>
              <p:cNvPr id="5" name="Овал 4"/>
              <p:cNvSpPr>
                <a:spLocks noRot="1" noChangeAspect="1" noMove="1" noResize="1" noEditPoints="1" noAdjustHandles="1" noChangeArrowheads="1" noChangeShapeType="1" noTextEdit="1"/>
              </p:cNvSpPr>
              <p:nvPr/>
            </p:nvSpPr>
            <p:spPr>
              <a:xfrm>
                <a:off x="1371598" y="3870720"/>
                <a:ext cx="714378" cy="691755"/>
              </a:xfrm>
              <a:prstGeom prst="ellipse">
                <a:avLst/>
              </a:prstGeom>
              <a:blipFill>
                <a:blip r:embed="rId2"/>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Овал 6"/>
              <p:cNvSpPr/>
              <p:nvPr/>
            </p:nvSpPr>
            <p:spPr>
              <a:xfrm>
                <a:off x="1371598" y="4889302"/>
                <a:ext cx="714378" cy="691755"/>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3</m:t>
                          </m:r>
                        </m:sub>
                      </m:sSub>
                    </m:oMath>
                  </m:oMathPara>
                </a14:m>
                <a:endParaRPr lang="ru-RU">
                  <a:solidFill>
                    <a:schemeClr val="tx1"/>
                  </a:solidFill>
                </a:endParaRPr>
              </a:p>
            </p:txBody>
          </p:sp>
        </mc:Choice>
        <mc:Fallback xmlns="">
          <p:sp>
            <p:nvSpPr>
              <p:cNvPr id="7" name="Овал 6"/>
              <p:cNvSpPr>
                <a:spLocks noRot="1" noChangeAspect="1" noMove="1" noResize="1" noEditPoints="1" noAdjustHandles="1" noChangeArrowheads="1" noChangeShapeType="1" noTextEdit="1"/>
              </p:cNvSpPr>
              <p:nvPr/>
            </p:nvSpPr>
            <p:spPr>
              <a:xfrm>
                <a:off x="1371598" y="4889302"/>
                <a:ext cx="714378" cy="691755"/>
              </a:xfrm>
              <a:prstGeom prst="ellipse">
                <a:avLst/>
              </a:prstGeom>
              <a:blipFill>
                <a:blip r:embed="rId3"/>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Овал 7"/>
              <p:cNvSpPr/>
              <p:nvPr/>
            </p:nvSpPr>
            <p:spPr>
              <a:xfrm>
                <a:off x="1371598" y="2852138"/>
                <a:ext cx="714378" cy="691755"/>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ru-RU">
                  <a:solidFill>
                    <a:schemeClr val="tx1"/>
                  </a:solidFill>
                </a:endParaRPr>
              </a:p>
            </p:txBody>
          </p:sp>
        </mc:Choice>
        <mc:Fallback xmlns="">
          <p:sp>
            <p:nvSpPr>
              <p:cNvPr id="8" name="Овал 7"/>
              <p:cNvSpPr>
                <a:spLocks noRot="1" noChangeAspect="1" noMove="1" noResize="1" noEditPoints="1" noAdjustHandles="1" noChangeArrowheads="1" noChangeShapeType="1" noTextEdit="1"/>
              </p:cNvSpPr>
              <p:nvPr/>
            </p:nvSpPr>
            <p:spPr>
              <a:xfrm>
                <a:off x="1371598" y="2852138"/>
                <a:ext cx="714378" cy="691755"/>
              </a:xfrm>
              <a:prstGeom prst="ellipse">
                <a:avLst/>
              </a:prstGeom>
              <a:blipFill>
                <a:blip r:embed="rId4"/>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Овал 8"/>
              <p:cNvSpPr/>
              <p:nvPr/>
            </p:nvSpPr>
            <p:spPr>
              <a:xfrm>
                <a:off x="3714748" y="3870719"/>
                <a:ext cx="714378" cy="691755"/>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 </m:t>
                      </m:r>
                    </m:oMath>
                  </m:oMathPara>
                </a14:m>
                <a:endParaRPr lang="ru-RU">
                  <a:solidFill>
                    <a:schemeClr val="tx1"/>
                  </a:solidFill>
                </a:endParaRPr>
              </a:p>
            </p:txBody>
          </p:sp>
        </mc:Choice>
        <mc:Fallback xmlns="">
          <p:sp>
            <p:nvSpPr>
              <p:cNvPr id="9" name="Овал 8"/>
              <p:cNvSpPr>
                <a:spLocks noRot="1" noChangeAspect="1" noMove="1" noResize="1" noEditPoints="1" noAdjustHandles="1" noChangeArrowheads="1" noChangeShapeType="1" noTextEdit="1"/>
              </p:cNvSpPr>
              <p:nvPr/>
            </p:nvSpPr>
            <p:spPr>
              <a:xfrm>
                <a:off x="3714748" y="3870719"/>
                <a:ext cx="714378" cy="691755"/>
              </a:xfrm>
              <a:prstGeom prst="ellipse">
                <a:avLst/>
              </a:prstGeom>
              <a:blipFill>
                <a:blip r:embed="rId5"/>
                <a:stretch>
                  <a:fillRect/>
                </a:stretch>
              </a:blipFill>
              <a:ln w="38100">
                <a:solidFill>
                  <a:schemeClr val="accent5"/>
                </a:solidFill>
              </a:ln>
            </p:spPr>
            <p:txBody>
              <a:bodyPr/>
              <a:lstStyle/>
              <a:p>
                <a:r>
                  <a:rPr lang="ru-RU">
                    <a:noFill/>
                  </a:rPr>
                  <a:t> </a:t>
                </a:r>
              </a:p>
            </p:txBody>
          </p:sp>
        </mc:Fallback>
      </mc:AlternateContent>
      <p:cxnSp>
        <p:nvCxnSpPr>
          <p:cNvPr id="11" name="Прямая со стрелкой 10"/>
          <p:cNvCxnSpPr>
            <a:stCxn id="8" idx="6"/>
            <a:endCxn id="9" idx="2"/>
          </p:cNvCxnSpPr>
          <p:nvPr/>
        </p:nvCxnSpPr>
        <p:spPr>
          <a:xfrm>
            <a:off x="2085976" y="3198016"/>
            <a:ext cx="1628772" cy="10185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Прямая со стрелкой 11"/>
          <p:cNvCxnSpPr>
            <a:endCxn id="9" idx="2"/>
          </p:cNvCxnSpPr>
          <p:nvPr/>
        </p:nvCxnSpPr>
        <p:spPr>
          <a:xfrm>
            <a:off x="2085976" y="4216596"/>
            <a:ext cx="1628772"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Прямая со стрелкой 13"/>
          <p:cNvCxnSpPr>
            <a:endCxn id="9" idx="2"/>
          </p:cNvCxnSpPr>
          <p:nvPr/>
        </p:nvCxnSpPr>
        <p:spPr>
          <a:xfrm flipV="1">
            <a:off x="2085976" y="4216597"/>
            <a:ext cx="1628772" cy="9917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Прямая со стрелкой 15"/>
          <p:cNvCxnSpPr/>
          <p:nvPr/>
        </p:nvCxnSpPr>
        <p:spPr>
          <a:xfrm>
            <a:off x="4429126" y="4216596"/>
            <a:ext cx="1628772"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5091112" y="3707306"/>
                <a:ext cx="10739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m:rPr>
                              <m:sty m:val="p"/>
                            </m:rPr>
                            <a:rPr lang="en-US" sz="2400" b="0" i="0" smtClean="0">
                              <a:latin typeface="Cambria Math" panose="02040503050406030204" pitchFamily="18" charset="0"/>
                            </a:rPr>
                            <m:t>w</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ru-RU" sz="2400"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5091112" y="3707306"/>
                <a:ext cx="1073948" cy="461665"/>
              </a:xfrm>
              <a:prstGeom prst="rect">
                <a:avLst/>
              </a:prstGeom>
              <a:blipFill>
                <a:blip r:embed="rId6"/>
                <a:stretch>
                  <a:fillRect r="-1136" b="-1710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629525" y="2095500"/>
                <a:ext cx="1345112" cy="1789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e>
                          </m:eqArr>
                        </m:e>
                      </m:d>
                    </m:oMath>
                  </m:oMathPara>
                </a14:m>
                <a:endParaRPr lang="ru-RU" sz="2400"/>
              </a:p>
            </p:txBody>
          </p:sp>
        </mc:Choice>
        <mc:Fallback xmlns="">
          <p:sp>
            <p:nvSpPr>
              <p:cNvPr id="18" name="TextBox 17"/>
              <p:cNvSpPr txBox="1">
                <a:spLocks noRot="1" noChangeAspect="1" noMove="1" noResize="1" noEditPoints="1" noAdjustHandles="1" noChangeArrowheads="1" noChangeShapeType="1" noTextEdit="1"/>
              </p:cNvSpPr>
              <p:nvPr/>
            </p:nvSpPr>
            <p:spPr>
              <a:xfrm>
                <a:off x="7629525" y="2095500"/>
                <a:ext cx="1345112" cy="1789657"/>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Прямоугольник 19"/>
              <p:cNvSpPr/>
              <p:nvPr/>
            </p:nvSpPr>
            <p:spPr>
              <a:xfrm>
                <a:off x="9585869" y="2039491"/>
                <a:ext cx="1533048" cy="17871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𝑊</m:t>
                      </m:r>
                      <m:r>
                        <a:rPr lang="en-US" sz="2400" i="1">
                          <a:solidFill>
                            <a:prstClr val="black"/>
                          </a:solidFill>
                          <a:latin typeface="Cambria Math" panose="02040503050406030204" pitchFamily="18" charset="0"/>
                        </a:rPr>
                        <m:t>=</m:t>
                      </m:r>
                      <m:d>
                        <m:dPr>
                          <m:begChr m:val="["/>
                          <m:endChr m:val="]"/>
                          <m:ctrlPr>
                            <a:rPr lang="en-US" sz="2400" i="1">
                              <a:solidFill>
                                <a:prstClr val="black"/>
                              </a:solidFill>
                              <a:latin typeface="Cambria Math" panose="02040503050406030204" pitchFamily="18" charset="0"/>
                            </a:rPr>
                          </m:ctrlPr>
                        </m:dPr>
                        <m:e>
                          <m:eqArr>
                            <m:eqArrPr>
                              <m:ctrlPr>
                                <a:rPr lang="en-US" sz="2400" i="1">
                                  <a:solidFill>
                                    <a:prstClr val="black"/>
                                  </a:solidFill>
                                  <a:latin typeface="Cambria Math" panose="02040503050406030204" pitchFamily="18" charset="0"/>
                                </a:rPr>
                              </m:ctrlPr>
                            </m:eqArrPr>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𝑤</m:t>
                                  </m:r>
                                </m:e>
                                <m:sub>
                                  <m:r>
                                    <a:rPr lang="en-US" sz="2400" i="1">
                                      <a:solidFill>
                                        <a:prstClr val="black"/>
                                      </a:solidFill>
                                      <a:latin typeface="Cambria Math" panose="02040503050406030204" pitchFamily="18" charset="0"/>
                                    </a:rPr>
                                    <m:t>0</m:t>
                                  </m:r>
                                </m:sub>
                              </m:sSub>
                            </m:e>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𝑤</m:t>
                                  </m:r>
                                </m:e>
                                <m:sub>
                                  <m:r>
                                    <a:rPr lang="en-US" sz="2400" i="1">
                                      <a:solidFill>
                                        <a:prstClr val="black"/>
                                      </a:solidFill>
                                      <a:latin typeface="Cambria Math" panose="02040503050406030204" pitchFamily="18" charset="0"/>
                                    </a:rPr>
                                    <m:t>1</m:t>
                                  </m:r>
                                </m:sub>
                              </m:sSub>
                            </m:e>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𝑤</m:t>
                                  </m:r>
                                </m:e>
                                <m:sub>
                                  <m:r>
                                    <a:rPr lang="en-US" sz="2400" i="1">
                                      <a:solidFill>
                                        <a:prstClr val="black"/>
                                      </a:solidFill>
                                      <a:latin typeface="Cambria Math" panose="02040503050406030204" pitchFamily="18" charset="0"/>
                                    </a:rPr>
                                    <m:t>2</m:t>
                                  </m:r>
                                </m:sub>
                              </m:sSub>
                            </m:e>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𝑤</m:t>
                                  </m:r>
                                </m:e>
                                <m:sub>
                                  <m:r>
                                    <a:rPr lang="en-US" sz="2400" i="1">
                                      <a:solidFill>
                                        <a:prstClr val="black"/>
                                      </a:solidFill>
                                      <a:latin typeface="Cambria Math" panose="02040503050406030204" pitchFamily="18" charset="0"/>
                                    </a:rPr>
                                    <m:t>3</m:t>
                                  </m:r>
                                </m:sub>
                              </m:sSub>
                            </m:e>
                            <m:e>
                              <m:sSub>
                                <m:sSubPr>
                                  <m:ctrlPr>
                                    <a:rPr lang="en-US" sz="2400" i="1">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𝑤</m:t>
                                  </m:r>
                                </m:e>
                                <m:sub>
                                  <m:r>
                                    <a:rPr lang="en-US" sz="2400" i="1">
                                      <a:solidFill>
                                        <a:prstClr val="black"/>
                                      </a:solidFill>
                                      <a:latin typeface="Cambria Math" panose="02040503050406030204" pitchFamily="18" charset="0"/>
                                    </a:rPr>
                                    <m:t>4</m:t>
                                  </m:r>
                                </m:sub>
                              </m:sSub>
                            </m:e>
                          </m:eqArr>
                        </m:e>
                      </m:d>
                    </m:oMath>
                  </m:oMathPara>
                </a14:m>
                <a:endParaRPr lang="ru-RU" sz="2400" dirty="0">
                  <a:solidFill>
                    <a:prstClr val="black"/>
                  </a:solidFill>
                </a:endParaRPr>
              </a:p>
            </p:txBody>
          </p:sp>
        </mc:Choice>
        <mc:Fallback xmlns="">
          <p:sp>
            <p:nvSpPr>
              <p:cNvPr id="20" name="Прямоугольник 19"/>
              <p:cNvSpPr>
                <a:spLocks noRot="1" noChangeAspect="1" noMove="1" noResize="1" noEditPoints="1" noAdjustHandles="1" noChangeArrowheads="1" noChangeShapeType="1" noTextEdit="1"/>
              </p:cNvSpPr>
              <p:nvPr/>
            </p:nvSpPr>
            <p:spPr>
              <a:xfrm>
                <a:off x="9585869" y="2039491"/>
                <a:ext cx="1533048" cy="1787156"/>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Прямоугольник 22"/>
              <p:cNvSpPr/>
              <p:nvPr/>
            </p:nvSpPr>
            <p:spPr>
              <a:xfrm>
                <a:off x="6523641" y="4708158"/>
                <a:ext cx="2781402" cy="830548"/>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h</m:t>
                          </m:r>
                        </m:e>
                        <m:sub>
                          <m:r>
                            <m:rPr>
                              <m:sty m:val="p"/>
                            </m:rPr>
                            <a:rPr lang="en-US" sz="2400">
                              <a:solidFill>
                                <a:prstClr val="black"/>
                              </a:solidFill>
                              <a:latin typeface="Cambria Math" panose="02040503050406030204" pitchFamily="18" charset="0"/>
                            </a:rPr>
                            <m:t>Θ</m:t>
                          </m:r>
                        </m:sub>
                      </m:sSub>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𝑥</m:t>
                          </m:r>
                        </m:e>
                      </m:d>
                      <m:r>
                        <a:rPr lang="en-US" sz="2400" b="0" i="1" smtClean="0">
                          <a:solidFill>
                            <a:prstClr val="black"/>
                          </a:solidFill>
                          <a:latin typeface="Cambria Math" panose="02040503050406030204" pitchFamily="18" charset="0"/>
                        </a:rPr>
                        <m:t>=</m:t>
                      </m:r>
                      <m:f>
                        <m:fPr>
                          <m:ctrlPr>
                            <a:rPr lang="en-US" sz="2400" b="0" i="1" smtClean="0">
                              <a:solidFill>
                                <a:prstClr val="black"/>
                              </a:solidFill>
                              <a:latin typeface="Cambria Math" panose="02040503050406030204" pitchFamily="18" charset="0"/>
                            </a:rPr>
                          </m:ctrlPr>
                        </m:fPr>
                        <m:num>
                          <m:r>
                            <a:rPr lang="en-US" sz="2400" b="0" i="1" smtClean="0">
                              <a:solidFill>
                                <a:prstClr val="black"/>
                              </a:solidFill>
                              <a:latin typeface="Cambria Math" panose="02040503050406030204" pitchFamily="18" charset="0"/>
                            </a:rPr>
                            <m:t>1</m:t>
                          </m:r>
                        </m:num>
                        <m:den>
                          <m:r>
                            <a:rPr lang="en-US" sz="2400" b="0" i="1" smtClean="0">
                              <a:solidFill>
                                <a:prstClr val="black"/>
                              </a:solidFill>
                              <a:latin typeface="Cambria Math" panose="02040503050406030204" pitchFamily="18" charset="0"/>
                            </a:rPr>
                            <m:t>1+</m:t>
                          </m:r>
                          <m:sSup>
                            <m:sSupPr>
                              <m:ctrlPr>
                                <a:rPr lang="en-US" sz="2400" b="0" i="1" smtClean="0">
                                  <a:solidFill>
                                    <a:prstClr val="black"/>
                                  </a:solidFill>
                                  <a:latin typeface="Cambria Math" panose="02040503050406030204" pitchFamily="18" charset="0"/>
                                </a:rPr>
                              </m:ctrlPr>
                            </m:sSupPr>
                            <m:e>
                              <m:r>
                                <a:rPr lang="en-US" sz="2400" b="0" i="1" smtClean="0">
                                  <a:solidFill>
                                    <a:prstClr val="black"/>
                                  </a:solidFill>
                                  <a:latin typeface="Cambria Math" panose="02040503050406030204" pitchFamily="18" charset="0"/>
                                </a:rPr>
                                <m:t>𝑒</m:t>
                              </m:r>
                            </m:e>
                            <m:sup>
                              <m:r>
                                <a:rPr lang="en-US" sz="2400" b="0" i="1" smtClean="0">
                                  <a:solidFill>
                                    <a:prstClr val="black"/>
                                  </a:solidFill>
                                  <a:latin typeface="Cambria Math" panose="02040503050406030204" pitchFamily="18" charset="0"/>
                                </a:rPr>
                                <m:t>−</m:t>
                              </m:r>
                              <m:sSup>
                                <m:sSupPr>
                                  <m:ctrlPr>
                                    <a:rPr lang="en-US" sz="2400" b="0" i="1" smtClean="0">
                                      <a:solidFill>
                                        <a:prstClr val="black"/>
                                      </a:solidFill>
                                      <a:latin typeface="Cambria Math" panose="02040503050406030204" pitchFamily="18" charset="0"/>
                                    </a:rPr>
                                  </m:ctrlPr>
                                </m:sSupPr>
                                <m:e>
                                  <m:r>
                                    <m:rPr>
                                      <m:sty m:val="p"/>
                                    </m:rPr>
                                    <a:rPr lang="en-US" sz="2400" b="0" i="0" smtClean="0">
                                      <a:solidFill>
                                        <a:prstClr val="black"/>
                                      </a:solidFill>
                                      <a:latin typeface="Cambria Math" panose="02040503050406030204" pitchFamily="18" charset="0"/>
                                    </a:rPr>
                                    <m:t>w</m:t>
                                  </m:r>
                                </m:e>
                                <m:sup>
                                  <m:r>
                                    <a:rPr lang="en-US" sz="2400" b="0" i="1" smtClean="0">
                                      <a:solidFill>
                                        <a:prstClr val="black"/>
                                      </a:solidFill>
                                      <a:latin typeface="Cambria Math" panose="02040503050406030204" pitchFamily="18" charset="0"/>
                                    </a:rPr>
                                    <m:t>𝑇</m:t>
                                  </m:r>
                                </m:sup>
                              </m:sSup>
                              <m:r>
                                <a:rPr lang="en-US" sz="2400" b="0" i="1" smtClean="0">
                                  <a:solidFill>
                                    <a:prstClr val="black"/>
                                  </a:solidFill>
                                  <a:latin typeface="Cambria Math" panose="02040503050406030204" pitchFamily="18" charset="0"/>
                                </a:rPr>
                                <m:t>𝑥</m:t>
                              </m:r>
                            </m:sup>
                          </m:sSup>
                        </m:den>
                      </m:f>
                    </m:oMath>
                  </m:oMathPara>
                </a14:m>
                <a:endParaRPr lang="ru-RU" sz="2400" i="1" dirty="0">
                  <a:solidFill>
                    <a:prstClr val="black"/>
                  </a:solidFill>
                </a:endParaRPr>
              </a:p>
            </p:txBody>
          </p:sp>
        </mc:Choice>
        <mc:Fallback xmlns="">
          <p:sp>
            <p:nvSpPr>
              <p:cNvPr id="23" name="Прямоугольник 22"/>
              <p:cNvSpPr>
                <a:spLocks noRot="1" noChangeAspect="1" noMove="1" noResize="1" noEditPoints="1" noAdjustHandles="1" noChangeArrowheads="1" noChangeShapeType="1" noTextEdit="1"/>
              </p:cNvSpPr>
              <p:nvPr/>
            </p:nvSpPr>
            <p:spPr>
              <a:xfrm>
                <a:off x="6523641" y="4708158"/>
                <a:ext cx="2781402" cy="830548"/>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вал 24"/>
              <p:cNvSpPr/>
              <p:nvPr/>
            </p:nvSpPr>
            <p:spPr>
              <a:xfrm>
                <a:off x="1371598" y="1846954"/>
                <a:ext cx="714378" cy="691755"/>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𝑥</m:t>
                          </m:r>
                        </m:e>
                        <m:sub>
                          <m:r>
                            <a:rPr lang="ru-RU" sz="2800" b="0" i="1" smtClean="0">
                              <a:solidFill>
                                <a:schemeClr val="tx1"/>
                              </a:solidFill>
                              <a:latin typeface="Cambria Math" panose="02040503050406030204" pitchFamily="18" charset="0"/>
                            </a:rPr>
                            <m:t>0</m:t>
                          </m:r>
                        </m:sub>
                      </m:sSub>
                    </m:oMath>
                  </m:oMathPara>
                </a14:m>
                <a:endParaRPr lang="ru-RU">
                  <a:solidFill>
                    <a:schemeClr val="tx1"/>
                  </a:solidFill>
                </a:endParaRPr>
              </a:p>
            </p:txBody>
          </p:sp>
        </mc:Choice>
        <mc:Fallback xmlns="">
          <p:sp>
            <p:nvSpPr>
              <p:cNvPr id="25" name="Овал 24"/>
              <p:cNvSpPr>
                <a:spLocks noRot="1" noChangeAspect="1" noMove="1" noResize="1" noEditPoints="1" noAdjustHandles="1" noChangeArrowheads="1" noChangeShapeType="1" noTextEdit="1"/>
              </p:cNvSpPr>
              <p:nvPr/>
            </p:nvSpPr>
            <p:spPr>
              <a:xfrm>
                <a:off x="1371598" y="1846954"/>
                <a:ext cx="714378" cy="691755"/>
              </a:xfrm>
              <a:prstGeom prst="ellipse">
                <a:avLst/>
              </a:prstGeom>
              <a:blipFill>
                <a:blip r:embed="rId10"/>
                <a:stretch>
                  <a:fillRect/>
                </a:stretch>
              </a:blipFill>
              <a:ln w="38100">
                <a:solidFill>
                  <a:schemeClr val="tx2">
                    <a:lumMod val="60000"/>
                    <a:lumOff val="40000"/>
                  </a:schemeClr>
                </a:solidFill>
              </a:ln>
            </p:spPr>
            <p:txBody>
              <a:bodyPr/>
              <a:lstStyle/>
              <a:p>
                <a:r>
                  <a:rPr lang="ru-RU">
                    <a:noFill/>
                  </a:rPr>
                  <a:t> </a:t>
                </a:r>
              </a:p>
            </p:txBody>
          </p:sp>
        </mc:Fallback>
      </mc:AlternateContent>
      <p:cxnSp>
        <p:nvCxnSpPr>
          <p:cNvPr id="26" name="Прямая со стрелкой 25"/>
          <p:cNvCxnSpPr>
            <a:endCxn id="9" idx="2"/>
          </p:cNvCxnSpPr>
          <p:nvPr/>
        </p:nvCxnSpPr>
        <p:spPr>
          <a:xfrm>
            <a:off x="2085976" y="2188960"/>
            <a:ext cx="1628772" cy="20276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6443790" y="5569719"/>
            <a:ext cx="4489253" cy="461665"/>
          </a:xfrm>
          <a:prstGeom prst="rect">
            <a:avLst/>
          </a:prstGeom>
          <a:noFill/>
        </p:spPr>
        <p:txBody>
          <a:bodyPr wrap="square" rtlCol="0">
            <a:spAutoFit/>
          </a:bodyPr>
          <a:lstStyle/>
          <a:p>
            <a:r>
              <a:rPr lang="en-US" sz="2400" dirty="0"/>
              <a:t>The activation function is sigmoid.</a:t>
            </a:r>
            <a:r>
              <a:rPr lang="ru-RU" sz="2400" dirty="0"/>
              <a:t>.</a:t>
            </a:r>
          </a:p>
        </p:txBody>
      </p:sp>
      <p:sp>
        <p:nvSpPr>
          <p:cNvPr id="29" name="TextBox 28"/>
          <p:cNvSpPr txBox="1"/>
          <p:nvPr/>
        </p:nvSpPr>
        <p:spPr>
          <a:xfrm>
            <a:off x="2381370" y="1822996"/>
            <a:ext cx="689612" cy="461665"/>
          </a:xfrm>
          <a:prstGeom prst="rect">
            <a:avLst/>
          </a:prstGeom>
          <a:noFill/>
        </p:spPr>
        <p:txBody>
          <a:bodyPr wrap="none" rtlCol="0">
            <a:spAutoFit/>
          </a:bodyPr>
          <a:lstStyle/>
          <a:p>
            <a:r>
              <a:rPr lang="en-US" sz="2400" dirty="0"/>
              <a:t>Bias</a:t>
            </a:r>
            <a:endParaRPr lang="ru-RU" sz="2400" dirty="0"/>
          </a:p>
        </p:txBody>
      </p:sp>
      <p:sp>
        <p:nvSpPr>
          <p:cNvPr id="30" name="TextBox 29"/>
          <p:cNvSpPr txBox="1"/>
          <p:nvPr/>
        </p:nvSpPr>
        <p:spPr>
          <a:xfrm>
            <a:off x="10058905" y="3985763"/>
            <a:ext cx="1198020" cy="461665"/>
          </a:xfrm>
          <a:prstGeom prst="rect">
            <a:avLst/>
          </a:prstGeom>
          <a:noFill/>
        </p:spPr>
        <p:txBody>
          <a:bodyPr wrap="none" rtlCol="0">
            <a:spAutoFit/>
          </a:bodyPr>
          <a:lstStyle/>
          <a:p>
            <a:r>
              <a:rPr lang="en-US" sz="2400" dirty="0"/>
              <a:t>Weights</a:t>
            </a:r>
            <a:endParaRPr lang="ru-RU" sz="24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AF2955-F764-46CF-8418-936A5D2CD8B0}"/>
                  </a:ext>
                </a:extLst>
              </p:cNvPr>
              <p:cNvSpPr txBox="1"/>
              <p:nvPr/>
            </p:nvSpPr>
            <p:spPr>
              <a:xfrm>
                <a:off x="3907773" y="3891713"/>
                <a:ext cx="608949"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ru-RU" i="1" smtClean="0">
                              <a:latin typeface="Cambria Math" panose="02040503050406030204" pitchFamily="18" charset="0"/>
                            </a:rPr>
                          </m:ctrlPr>
                        </m:naryPr>
                        <m:sub/>
                        <m:sup/>
                        <m:e/>
                      </m:nary>
                    </m:oMath>
                  </m:oMathPara>
                </a14:m>
                <a:endParaRPr lang="ru-RU" dirty="0"/>
              </a:p>
            </p:txBody>
          </p:sp>
        </mc:Choice>
        <mc:Fallback xmlns="">
          <p:sp>
            <p:nvSpPr>
              <p:cNvPr id="3" name="TextBox 2">
                <a:extLst>
                  <a:ext uri="{FF2B5EF4-FFF2-40B4-BE49-F238E27FC236}">
                    <a16:creationId xmlns:a16="http://schemas.microsoft.com/office/drawing/2014/main" id="{60AF2955-F764-46CF-8418-936A5D2CD8B0}"/>
                  </a:ext>
                </a:extLst>
              </p:cNvPr>
              <p:cNvSpPr txBox="1">
                <a:spLocks noRot="1" noChangeAspect="1" noMove="1" noResize="1" noEditPoints="1" noAdjustHandles="1" noChangeArrowheads="1" noChangeShapeType="1" noTextEdit="1"/>
              </p:cNvSpPr>
              <p:nvPr/>
            </p:nvSpPr>
            <p:spPr>
              <a:xfrm>
                <a:off x="3907773" y="3891713"/>
                <a:ext cx="608949" cy="670761"/>
              </a:xfrm>
              <a:prstGeom prst="rect">
                <a:avLst/>
              </a:prstGeom>
              <a:blipFill>
                <a:blip r:embed="rId11"/>
                <a:stretch>
                  <a:fillRect/>
                </a:stretch>
              </a:blipFill>
            </p:spPr>
            <p:txBody>
              <a:bodyPr/>
              <a:lstStyle/>
              <a:p>
                <a:r>
                  <a:rPr lang="ru-RU">
                    <a:noFill/>
                  </a:rPr>
                  <a:t> </a:t>
                </a:r>
              </a:p>
            </p:txBody>
          </p:sp>
        </mc:Fallback>
      </mc:AlternateContent>
      <p:sp>
        <p:nvSpPr>
          <p:cNvPr id="27" name="Заголовок 3">
            <a:extLst>
              <a:ext uri="{FF2B5EF4-FFF2-40B4-BE49-F238E27FC236}">
                <a16:creationId xmlns:a16="http://schemas.microsoft.com/office/drawing/2014/main" id="{C95B6FC9-8F34-4629-B90A-FAC7A205846B}"/>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Nonlinear hypothesis</a:t>
            </a:r>
            <a:r>
              <a:rPr lang="ru-RU" sz="3200" dirty="0"/>
              <a:t>.</a:t>
            </a:r>
            <a:r>
              <a:rPr lang="en-US" sz="3200" dirty="0"/>
              <a:t> Logistic neuron</a:t>
            </a:r>
            <a:r>
              <a:rPr lang="ru-RU" sz="3200" dirty="0"/>
              <a:t> </a:t>
            </a:r>
          </a:p>
        </p:txBody>
      </p:sp>
    </p:spTree>
    <p:extLst>
      <p:ext uri="{BB962C8B-B14F-4D97-AF65-F5344CB8AC3E}">
        <p14:creationId xmlns:p14="http://schemas.microsoft.com/office/powerpoint/2010/main" val="63061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2" grpId="0" animBg="1"/>
      <p:bldP spid="31" grpId="0" animBg="1"/>
      <p:bldP spid="23" grpId="0"/>
      <p:bldP spid="25" grpId="0" animBg="1"/>
      <p:bldP spid="28" grpId="0"/>
      <p:bldP spid="29"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Овал 3"/>
              <p:cNvSpPr/>
              <p:nvPr/>
            </p:nvSpPr>
            <p:spPr>
              <a:xfrm>
                <a:off x="3461655" y="3518023"/>
                <a:ext cx="714378" cy="691755"/>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2</m:t>
                          </m:r>
                        </m:sub>
                      </m:sSub>
                    </m:oMath>
                  </m:oMathPara>
                </a14:m>
                <a:endParaRPr lang="ru-RU">
                  <a:solidFill>
                    <a:schemeClr val="tx1"/>
                  </a:solidFill>
                </a:endParaRPr>
              </a:p>
            </p:txBody>
          </p:sp>
        </mc:Choice>
        <mc:Fallback xmlns="">
          <p:sp>
            <p:nvSpPr>
              <p:cNvPr id="4" name="Овал 3"/>
              <p:cNvSpPr>
                <a:spLocks noRot="1" noChangeAspect="1" noMove="1" noResize="1" noEditPoints="1" noAdjustHandles="1" noChangeArrowheads="1" noChangeShapeType="1" noTextEdit="1"/>
              </p:cNvSpPr>
              <p:nvPr/>
            </p:nvSpPr>
            <p:spPr>
              <a:xfrm>
                <a:off x="3461655" y="3518023"/>
                <a:ext cx="714378" cy="691755"/>
              </a:xfrm>
              <a:prstGeom prst="ellipse">
                <a:avLst/>
              </a:prstGeom>
              <a:blipFill>
                <a:blip r:embed="rId2"/>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Овал 4"/>
              <p:cNvSpPr/>
              <p:nvPr/>
            </p:nvSpPr>
            <p:spPr>
              <a:xfrm>
                <a:off x="3461655" y="4536605"/>
                <a:ext cx="714378" cy="691755"/>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3</m:t>
                          </m:r>
                        </m:sub>
                      </m:sSub>
                    </m:oMath>
                  </m:oMathPara>
                </a14:m>
                <a:endParaRPr lang="ru-RU">
                  <a:solidFill>
                    <a:schemeClr val="tx1"/>
                  </a:solidFill>
                </a:endParaRPr>
              </a:p>
            </p:txBody>
          </p:sp>
        </mc:Choice>
        <mc:Fallback xmlns="">
          <p:sp>
            <p:nvSpPr>
              <p:cNvPr id="5" name="Овал 4"/>
              <p:cNvSpPr>
                <a:spLocks noRot="1" noChangeAspect="1" noMove="1" noResize="1" noEditPoints="1" noAdjustHandles="1" noChangeArrowheads="1" noChangeShapeType="1" noTextEdit="1"/>
              </p:cNvSpPr>
              <p:nvPr/>
            </p:nvSpPr>
            <p:spPr>
              <a:xfrm>
                <a:off x="3461655" y="4536605"/>
                <a:ext cx="714378" cy="691755"/>
              </a:xfrm>
              <a:prstGeom prst="ellipse">
                <a:avLst/>
              </a:prstGeom>
              <a:blipFill>
                <a:blip r:embed="rId3"/>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Овал 5"/>
              <p:cNvSpPr/>
              <p:nvPr/>
            </p:nvSpPr>
            <p:spPr>
              <a:xfrm>
                <a:off x="3461655" y="2499441"/>
                <a:ext cx="714378" cy="691755"/>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𝑥</m:t>
                          </m:r>
                        </m:e>
                        <m:sub>
                          <m:r>
                            <a:rPr lang="en-US" sz="2800" b="0" i="1" smtClean="0">
                              <a:solidFill>
                                <a:schemeClr val="tx1"/>
                              </a:solidFill>
                              <a:latin typeface="Cambria Math" panose="02040503050406030204" pitchFamily="18" charset="0"/>
                            </a:rPr>
                            <m:t>1</m:t>
                          </m:r>
                        </m:sub>
                      </m:sSub>
                    </m:oMath>
                  </m:oMathPara>
                </a14:m>
                <a:endParaRPr lang="ru-RU">
                  <a:solidFill>
                    <a:schemeClr val="tx1"/>
                  </a:solidFill>
                </a:endParaRPr>
              </a:p>
            </p:txBody>
          </p:sp>
        </mc:Choice>
        <mc:Fallback xmlns="">
          <p:sp>
            <p:nvSpPr>
              <p:cNvPr id="6" name="Овал 5"/>
              <p:cNvSpPr>
                <a:spLocks noRot="1" noChangeAspect="1" noMove="1" noResize="1" noEditPoints="1" noAdjustHandles="1" noChangeArrowheads="1" noChangeShapeType="1" noTextEdit="1"/>
              </p:cNvSpPr>
              <p:nvPr/>
            </p:nvSpPr>
            <p:spPr>
              <a:xfrm>
                <a:off x="3461655" y="2499441"/>
                <a:ext cx="714378" cy="691755"/>
              </a:xfrm>
              <a:prstGeom prst="ellipse">
                <a:avLst/>
              </a:prstGeom>
              <a:blipFill>
                <a:blip r:embed="rId4"/>
                <a:stretch>
                  <a:fillRect/>
                </a:stretch>
              </a:blipFill>
              <a:ln w="38100">
                <a:solidFill>
                  <a:schemeClr val="tx2">
                    <a:lumMod val="60000"/>
                    <a:lumOff val="40000"/>
                  </a:schemeClr>
                </a:solidFill>
              </a:ln>
            </p:spPr>
            <p:txBody>
              <a:bodyPr/>
              <a:lstStyle/>
              <a:p>
                <a:r>
                  <a:rPr lang="ru-RU">
                    <a:noFill/>
                  </a:rPr>
                  <a:t> </a:t>
                </a:r>
              </a:p>
            </p:txBody>
          </p:sp>
        </mc:Fallback>
      </mc:AlternateContent>
      <p:cxnSp>
        <p:nvCxnSpPr>
          <p:cNvPr id="7" name="Прямая со стрелкой 6"/>
          <p:cNvCxnSpPr>
            <a:stCxn id="6" idx="6"/>
            <a:endCxn id="10" idx="2"/>
          </p:cNvCxnSpPr>
          <p:nvPr/>
        </p:nvCxnSpPr>
        <p:spPr>
          <a:xfrm>
            <a:off x="4176033" y="2845319"/>
            <a:ext cx="1628772" cy="10185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Прямая со стрелкой 7"/>
          <p:cNvCxnSpPr>
            <a:stCxn id="4" idx="6"/>
            <a:endCxn id="10" idx="2"/>
          </p:cNvCxnSpPr>
          <p:nvPr/>
        </p:nvCxnSpPr>
        <p:spPr>
          <a:xfrm flipV="1">
            <a:off x="4176033" y="3863900"/>
            <a:ext cx="1628772"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Прямая со стрелкой 8"/>
          <p:cNvCxnSpPr>
            <a:stCxn id="5" idx="6"/>
            <a:endCxn id="10" idx="2"/>
          </p:cNvCxnSpPr>
          <p:nvPr/>
        </p:nvCxnSpPr>
        <p:spPr>
          <a:xfrm flipV="1">
            <a:off x="4176033" y="3863900"/>
            <a:ext cx="1628772" cy="1018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 name="Овал 9"/>
              <p:cNvSpPr/>
              <p:nvPr/>
            </p:nvSpPr>
            <p:spPr>
              <a:xfrm>
                <a:off x="5804805" y="3518022"/>
                <a:ext cx="714378" cy="691755"/>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800"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𝑎</m:t>
                          </m:r>
                        </m:e>
                        <m:sub>
                          <m:r>
                            <a:rPr lang="en-US" sz="2800" b="0" i="1" smtClean="0">
                              <a:solidFill>
                                <a:schemeClr val="tx1"/>
                              </a:solidFill>
                              <a:latin typeface="Cambria Math" panose="02040503050406030204" pitchFamily="18" charset="0"/>
                            </a:rPr>
                            <m:t>2</m:t>
                          </m:r>
                        </m:sub>
                        <m:sup>
                          <m:r>
                            <a:rPr lang="en-US" sz="2800" i="1">
                              <a:solidFill>
                                <a:schemeClr val="tx1"/>
                              </a:solidFill>
                              <a:latin typeface="Cambria Math" panose="02040503050406030204" pitchFamily="18" charset="0"/>
                            </a:rPr>
                            <m:t>(2)</m:t>
                          </m:r>
                        </m:sup>
                      </m:sSubSup>
                    </m:oMath>
                  </m:oMathPara>
                </a14:m>
                <a:endParaRPr lang="ru-RU" sz="2800">
                  <a:solidFill>
                    <a:schemeClr val="tx1"/>
                  </a:solidFill>
                </a:endParaRPr>
              </a:p>
            </p:txBody>
          </p:sp>
        </mc:Choice>
        <mc:Fallback xmlns="">
          <p:sp>
            <p:nvSpPr>
              <p:cNvPr id="10" name="Овал 9"/>
              <p:cNvSpPr>
                <a:spLocks noRot="1" noChangeAspect="1" noMove="1" noResize="1" noEditPoints="1" noAdjustHandles="1" noChangeArrowheads="1" noChangeShapeType="1" noTextEdit="1"/>
              </p:cNvSpPr>
              <p:nvPr/>
            </p:nvSpPr>
            <p:spPr>
              <a:xfrm>
                <a:off x="5804805" y="3518022"/>
                <a:ext cx="714378" cy="691755"/>
              </a:xfrm>
              <a:prstGeom prst="ellipse">
                <a:avLst/>
              </a:prstGeom>
              <a:blipFill>
                <a:blip r:embed="rId5"/>
                <a:stretch>
                  <a:fillRect/>
                </a:stretch>
              </a:blipFill>
              <a:ln w="38100">
                <a:solidFill>
                  <a:schemeClr val="accent5"/>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Овал 10"/>
              <p:cNvSpPr/>
              <p:nvPr/>
            </p:nvSpPr>
            <p:spPr>
              <a:xfrm>
                <a:off x="5804805" y="2499439"/>
                <a:ext cx="714378" cy="691755"/>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800" b="0"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𝑎</m:t>
                          </m:r>
                        </m:e>
                        <m:sub>
                          <m:r>
                            <a:rPr lang="en-US" sz="2800" i="1">
                              <a:solidFill>
                                <a:schemeClr val="tx1"/>
                              </a:solidFill>
                              <a:latin typeface="Cambria Math" panose="02040503050406030204" pitchFamily="18" charset="0"/>
                            </a:rPr>
                            <m:t>1</m:t>
                          </m:r>
                        </m:sub>
                        <m:sup>
                          <m:r>
                            <a:rPr lang="en-US" sz="2800" b="0" i="1" smtClean="0">
                              <a:solidFill>
                                <a:schemeClr val="tx1"/>
                              </a:solidFill>
                              <a:latin typeface="Cambria Math" panose="02040503050406030204" pitchFamily="18" charset="0"/>
                            </a:rPr>
                            <m:t>(2)</m:t>
                          </m:r>
                        </m:sup>
                      </m:sSubSup>
                    </m:oMath>
                  </m:oMathPara>
                </a14:m>
                <a:endParaRPr lang="ru-RU">
                  <a:solidFill>
                    <a:schemeClr val="tx1"/>
                  </a:solidFill>
                </a:endParaRPr>
              </a:p>
            </p:txBody>
          </p:sp>
        </mc:Choice>
        <mc:Fallback xmlns="">
          <p:sp>
            <p:nvSpPr>
              <p:cNvPr id="11" name="Овал 10"/>
              <p:cNvSpPr>
                <a:spLocks noRot="1" noChangeAspect="1" noMove="1" noResize="1" noEditPoints="1" noAdjustHandles="1" noChangeArrowheads="1" noChangeShapeType="1" noTextEdit="1"/>
              </p:cNvSpPr>
              <p:nvPr/>
            </p:nvSpPr>
            <p:spPr>
              <a:xfrm>
                <a:off x="5804805" y="2499439"/>
                <a:ext cx="714378" cy="691755"/>
              </a:xfrm>
              <a:prstGeom prst="ellipse">
                <a:avLst/>
              </a:prstGeom>
              <a:blipFill>
                <a:blip r:embed="rId6"/>
                <a:stretch>
                  <a:fillRect/>
                </a:stretch>
              </a:blipFill>
              <a:ln w="38100">
                <a:solidFill>
                  <a:schemeClr val="accent5"/>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Овал 11"/>
              <p:cNvSpPr/>
              <p:nvPr/>
            </p:nvSpPr>
            <p:spPr>
              <a:xfrm>
                <a:off x="5804805" y="4536602"/>
                <a:ext cx="714378" cy="691755"/>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800"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 </m:t>
                          </m:r>
                          <m:r>
                            <a:rPr lang="en-US" sz="2800" i="1">
                              <a:solidFill>
                                <a:schemeClr val="tx1"/>
                              </a:solidFill>
                              <a:latin typeface="Cambria Math" panose="02040503050406030204" pitchFamily="18" charset="0"/>
                            </a:rPr>
                            <m:t>𝑎</m:t>
                          </m:r>
                        </m:e>
                        <m:sub>
                          <m:r>
                            <a:rPr lang="en-US" sz="2800" b="0" i="1" smtClean="0">
                              <a:solidFill>
                                <a:schemeClr val="tx1"/>
                              </a:solidFill>
                              <a:latin typeface="Cambria Math" panose="02040503050406030204" pitchFamily="18" charset="0"/>
                            </a:rPr>
                            <m:t>3</m:t>
                          </m:r>
                        </m:sub>
                        <m:sup>
                          <m:r>
                            <a:rPr lang="en-US" sz="2800" i="1">
                              <a:solidFill>
                                <a:schemeClr val="tx1"/>
                              </a:solidFill>
                              <a:latin typeface="Cambria Math" panose="02040503050406030204" pitchFamily="18" charset="0"/>
                            </a:rPr>
                            <m:t>(2)</m:t>
                          </m:r>
                        </m:sup>
                      </m:sSubSup>
                    </m:oMath>
                  </m:oMathPara>
                </a14:m>
                <a:endParaRPr lang="ru-RU" sz="2800">
                  <a:solidFill>
                    <a:schemeClr val="tx1"/>
                  </a:solidFill>
                </a:endParaRPr>
              </a:p>
            </p:txBody>
          </p:sp>
        </mc:Choice>
        <mc:Fallback xmlns="">
          <p:sp>
            <p:nvSpPr>
              <p:cNvPr id="12" name="Овал 11"/>
              <p:cNvSpPr>
                <a:spLocks noRot="1" noChangeAspect="1" noMove="1" noResize="1" noEditPoints="1" noAdjustHandles="1" noChangeArrowheads="1" noChangeShapeType="1" noTextEdit="1"/>
              </p:cNvSpPr>
              <p:nvPr/>
            </p:nvSpPr>
            <p:spPr>
              <a:xfrm>
                <a:off x="5804805" y="4536602"/>
                <a:ext cx="714378" cy="691755"/>
              </a:xfrm>
              <a:prstGeom prst="ellipse">
                <a:avLst/>
              </a:prstGeom>
              <a:blipFill>
                <a:blip r:embed="rId7"/>
                <a:stretch>
                  <a:fillRect/>
                </a:stretch>
              </a:blipFill>
              <a:ln w="38100">
                <a:solidFill>
                  <a:schemeClr val="accent5"/>
                </a:solidFill>
              </a:ln>
            </p:spPr>
            <p:txBody>
              <a:bodyPr/>
              <a:lstStyle/>
              <a:p>
                <a:r>
                  <a:rPr lang="ru-RU">
                    <a:noFill/>
                  </a:rPr>
                  <a:t> </a:t>
                </a:r>
              </a:p>
            </p:txBody>
          </p:sp>
        </mc:Fallback>
      </mc:AlternateContent>
      <p:cxnSp>
        <p:nvCxnSpPr>
          <p:cNvPr id="13" name="Прямая со стрелкой 12"/>
          <p:cNvCxnSpPr>
            <a:stCxn id="6" idx="6"/>
            <a:endCxn id="11" idx="2"/>
          </p:cNvCxnSpPr>
          <p:nvPr/>
        </p:nvCxnSpPr>
        <p:spPr>
          <a:xfrm flipV="1">
            <a:off x="4176033" y="2845317"/>
            <a:ext cx="1628772"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Прямая со стрелкой 14"/>
          <p:cNvCxnSpPr>
            <a:stCxn id="6" idx="6"/>
            <a:endCxn id="12" idx="2"/>
          </p:cNvCxnSpPr>
          <p:nvPr/>
        </p:nvCxnSpPr>
        <p:spPr>
          <a:xfrm>
            <a:off x="4176033" y="2845319"/>
            <a:ext cx="1628772" cy="20371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Прямая со стрелкой 19"/>
          <p:cNvCxnSpPr>
            <a:stCxn id="4" idx="6"/>
            <a:endCxn id="12" idx="2"/>
          </p:cNvCxnSpPr>
          <p:nvPr/>
        </p:nvCxnSpPr>
        <p:spPr>
          <a:xfrm>
            <a:off x="4176033" y="3863901"/>
            <a:ext cx="1628772" cy="1018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Прямая со стрелкой 20"/>
          <p:cNvCxnSpPr>
            <a:stCxn id="4" idx="6"/>
            <a:endCxn id="11" idx="2"/>
          </p:cNvCxnSpPr>
          <p:nvPr/>
        </p:nvCxnSpPr>
        <p:spPr>
          <a:xfrm flipV="1">
            <a:off x="4176033" y="2845317"/>
            <a:ext cx="1628772" cy="1018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Прямая со стрелкой 23"/>
          <p:cNvCxnSpPr>
            <a:stCxn id="5" idx="6"/>
            <a:endCxn id="11" idx="2"/>
          </p:cNvCxnSpPr>
          <p:nvPr/>
        </p:nvCxnSpPr>
        <p:spPr>
          <a:xfrm flipV="1">
            <a:off x="4176033" y="2845317"/>
            <a:ext cx="1628772" cy="20371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Прямая со стрелкой 25"/>
          <p:cNvCxnSpPr>
            <a:stCxn id="5" idx="6"/>
            <a:endCxn id="12" idx="2"/>
          </p:cNvCxnSpPr>
          <p:nvPr/>
        </p:nvCxnSpPr>
        <p:spPr>
          <a:xfrm flipV="1">
            <a:off x="4176033" y="4882480"/>
            <a:ext cx="1628772" cy="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Овал 26"/>
          <p:cNvSpPr/>
          <p:nvPr/>
        </p:nvSpPr>
        <p:spPr>
          <a:xfrm>
            <a:off x="8145096" y="3530820"/>
            <a:ext cx="714378" cy="691755"/>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800">
              <a:solidFill>
                <a:schemeClr val="tx1"/>
              </a:solidFill>
            </a:endParaRPr>
          </a:p>
        </p:txBody>
      </p:sp>
      <p:cxnSp>
        <p:nvCxnSpPr>
          <p:cNvPr id="28" name="Прямая со стрелкой 27"/>
          <p:cNvCxnSpPr>
            <a:stCxn id="12" idx="6"/>
            <a:endCxn id="27" idx="2"/>
          </p:cNvCxnSpPr>
          <p:nvPr/>
        </p:nvCxnSpPr>
        <p:spPr>
          <a:xfrm flipV="1">
            <a:off x="6519183" y="3876698"/>
            <a:ext cx="1625913" cy="10057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Прямая со стрелкой 29"/>
          <p:cNvCxnSpPr>
            <a:stCxn id="10" idx="6"/>
            <a:endCxn id="27" idx="2"/>
          </p:cNvCxnSpPr>
          <p:nvPr/>
        </p:nvCxnSpPr>
        <p:spPr>
          <a:xfrm>
            <a:off x="6519183" y="3863900"/>
            <a:ext cx="1625913" cy="127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Прямая со стрелкой 31"/>
          <p:cNvCxnSpPr>
            <a:stCxn id="11" idx="6"/>
            <a:endCxn id="27" idx="2"/>
          </p:cNvCxnSpPr>
          <p:nvPr/>
        </p:nvCxnSpPr>
        <p:spPr>
          <a:xfrm>
            <a:off x="6519183" y="2845317"/>
            <a:ext cx="1625913" cy="10313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Прямая со стрелкой 33"/>
          <p:cNvCxnSpPr>
            <a:stCxn id="27" idx="6"/>
          </p:cNvCxnSpPr>
          <p:nvPr/>
        </p:nvCxnSpPr>
        <p:spPr>
          <a:xfrm flipV="1">
            <a:off x="8859474" y="3876697"/>
            <a:ext cx="78390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5" name="Прямоугольник 34"/>
              <p:cNvSpPr/>
              <p:nvPr/>
            </p:nvSpPr>
            <p:spPr>
              <a:xfrm>
                <a:off x="8856615" y="3216792"/>
                <a:ext cx="10739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h</m:t>
                          </m:r>
                        </m:e>
                        <m:sub>
                          <m:r>
                            <m:rPr>
                              <m:sty m:val="p"/>
                            </m:rPr>
                            <a:rPr lang="en-US" sz="2400" b="0" i="0" smtClean="0">
                              <a:latin typeface="Cambria Math" panose="02040503050406030204" pitchFamily="18" charset="0"/>
                            </a:rPr>
                            <m:t>w</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m:oMathPara>
                </a14:m>
                <a:endParaRPr lang="ru-RU" sz="2400" i="1" dirty="0"/>
              </a:p>
            </p:txBody>
          </p:sp>
        </mc:Choice>
        <mc:Fallback xmlns="">
          <p:sp>
            <p:nvSpPr>
              <p:cNvPr id="35" name="Прямоугольник 34"/>
              <p:cNvSpPr>
                <a:spLocks noRot="1" noChangeAspect="1" noMove="1" noResize="1" noEditPoints="1" noAdjustHandles="1" noChangeArrowheads="1" noChangeShapeType="1" noTextEdit="1"/>
              </p:cNvSpPr>
              <p:nvPr/>
            </p:nvSpPr>
            <p:spPr>
              <a:xfrm>
                <a:off x="8856615" y="3216792"/>
                <a:ext cx="1073948" cy="461665"/>
              </a:xfrm>
              <a:prstGeom prst="rect">
                <a:avLst/>
              </a:prstGeom>
              <a:blipFill>
                <a:blip r:embed="rId8"/>
                <a:stretch>
                  <a:fillRect r="-568" b="-18667"/>
                </a:stretch>
              </a:blipFill>
            </p:spPr>
            <p:txBody>
              <a:bodyPr/>
              <a:lstStyle/>
              <a:p>
                <a:r>
                  <a:rPr lang="ru-RU">
                    <a:noFill/>
                  </a:rPr>
                  <a:t> </a:t>
                </a:r>
              </a:p>
            </p:txBody>
          </p:sp>
        </mc:Fallback>
      </mc:AlternateContent>
      <p:sp>
        <p:nvSpPr>
          <p:cNvPr id="36" name="TextBox 35"/>
          <p:cNvSpPr txBox="1"/>
          <p:nvPr/>
        </p:nvSpPr>
        <p:spPr>
          <a:xfrm>
            <a:off x="2957493" y="5355947"/>
            <a:ext cx="1528111" cy="461665"/>
          </a:xfrm>
          <a:prstGeom prst="rect">
            <a:avLst/>
          </a:prstGeom>
          <a:noFill/>
        </p:spPr>
        <p:txBody>
          <a:bodyPr wrap="none" rtlCol="0">
            <a:spAutoFit/>
          </a:bodyPr>
          <a:lstStyle/>
          <a:p>
            <a:pPr algn="ctr"/>
            <a:r>
              <a:rPr lang="en-US" sz="2400" dirty="0"/>
              <a:t>Input layer</a:t>
            </a:r>
            <a:endParaRPr lang="ru-RU" sz="2400" dirty="0"/>
          </a:p>
        </p:txBody>
      </p:sp>
      <p:sp>
        <p:nvSpPr>
          <p:cNvPr id="37" name="TextBox 36"/>
          <p:cNvSpPr txBox="1"/>
          <p:nvPr/>
        </p:nvSpPr>
        <p:spPr>
          <a:xfrm>
            <a:off x="5246455" y="5355946"/>
            <a:ext cx="1989776" cy="461665"/>
          </a:xfrm>
          <a:prstGeom prst="rect">
            <a:avLst/>
          </a:prstGeom>
          <a:noFill/>
        </p:spPr>
        <p:txBody>
          <a:bodyPr wrap="none" rtlCol="0">
            <a:spAutoFit/>
          </a:bodyPr>
          <a:lstStyle/>
          <a:p>
            <a:pPr algn="ctr"/>
            <a:r>
              <a:rPr lang="en-US" sz="2400" dirty="0"/>
              <a:t>Hidden layer 1</a:t>
            </a:r>
            <a:endParaRPr lang="ru-RU" sz="2400" dirty="0"/>
          </a:p>
        </p:txBody>
      </p:sp>
      <p:sp>
        <p:nvSpPr>
          <p:cNvPr id="38" name="TextBox 37"/>
          <p:cNvSpPr txBox="1"/>
          <p:nvPr/>
        </p:nvSpPr>
        <p:spPr>
          <a:xfrm>
            <a:off x="7650385" y="5314310"/>
            <a:ext cx="1757341" cy="461665"/>
          </a:xfrm>
          <a:prstGeom prst="rect">
            <a:avLst/>
          </a:prstGeom>
          <a:noFill/>
        </p:spPr>
        <p:txBody>
          <a:bodyPr wrap="none" rtlCol="0">
            <a:spAutoFit/>
          </a:bodyPr>
          <a:lstStyle/>
          <a:p>
            <a:pPr algn="ctr"/>
            <a:r>
              <a:rPr lang="en-US" sz="2400" dirty="0"/>
              <a:t>Output layer</a:t>
            </a:r>
            <a:endParaRPr lang="ru-RU" sz="2400" dirty="0"/>
          </a:p>
        </p:txBody>
      </p:sp>
      <mc:AlternateContent xmlns:mc="http://schemas.openxmlformats.org/markup-compatibility/2006" xmlns:a14="http://schemas.microsoft.com/office/drawing/2010/main">
        <mc:Choice Requires="a14">
          <p:sp>
            <p:nvSpPr>
              <p:cNvPr id="40" name="Овал 39"/>
              <p:cNvSpPr/>
              <p:nvPr/>
            </p:nvSpPr>
            <p:spPr>
              <a:xfrm>
                <a:off x="3461655" y="1588018"/>
                <a:ext cx="714378" cy="691755"/>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 </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𝑥</m:t>
                          </m:r>
                        </m:e>
                        <m:sub>
                          <m:r>
                            <a:rPr lang="ru-RU" sz="2800" b="0" i="1" smtClean="0">
                              <a:solidFill>
                                <a:schemeClr val="tx1"/>
                              </a:solidFill>
                              <a:latin typeface="Cambria Math" panose="02040503050406030204" pitchFamily="18" charset="0"/>
                            </a:rPr>
                            <m:t>0</m:t>
                          </m:r>
                        </m:sub>
                      </m:sSub>
                    </m:oMath>
                  </m:oMathPara>
                </a14:m>
                <a:endParaRPr lang="ru-RU">
                  <a:solidFill>
                    <a:schemeClr val="tx1"/>
                  </a:solidFill>
                </a:endParaRPr>
              </a:p>
            </p:txBody>
          </p:sp>
        </mc:Choice>
        <mc:Fallback xmlns="">
          <p:sp>
            <p:nvSpPr>
              <p:cNvPr id="40" name="Овал 39"/>
              <p:cNvSpPr>
                <a:spLocks noRot="1" noChangeAspect="1" noMove="1" noResize="1" noEditPoints="1" noAdjustHandles="1" noChangeArrowheads="1" noChangeShapeType="1" noTextEdit="1"/>
              </p:cNvSpPr>
              <p:nvPr/>
            </p:nvSpPr>
            <p:spPr>
              <a:xfrm>
                <a:off x="3461655" y="1588018"/>
                <a:ext cx="714378" cy="691755"/>
              </a:xfrm>
              <a:prstGeom prst="ellipse">
                <a:avLst/>
              </a:prstGeom>
              <a:blipFill>
                <a:blip r:embed="rId9"/>
                <a:stretch>
                  <a:fillRect/>
                </a:stretch>
              </a:blipFill>
              <a:ln w="38100">
                <a:solidFill>
                  <a:schemeClr val="tx2">
                    <a:lumMod val="60000"/>
                    <a:lumOff val="40000"/>
                  </a:schemeClr>
                </a:solidFill>
              </a:ln>
            </p:spPr>
            <p:txBody>
              <a:bodyPr/>
              <a:lstStyle/>
              <a:p>
                <a:r>
                  <a:rPr lang="ru-RU">
                    <a:noFill/>
                  </a:rPr>
                  <a:t> </a:t>
                </a:r>
              </a:p>
            </p:txBody>
          </p:sp>
        </mc:Fallback>
      </mc:AlternateContent>
      <p:cxnSp>
        <p:nvCxnSpPr>
          <p:cNvPr id="41" name="Прямая со стрелкой 40"/>
          <p:cNvCxnSpPr>
            <a:stCxn id="40" idx="6"/>
            <a:endCxn id="11" idx="2"/>
          </p:cNvCxnSpPr>
          <p:nvPr/>
        </p:nvCxnSpPr>
        <p:spPr>
          <a:xfrm>
            <a:off x="4176033" y="1933896"/>
            <a:ext cx="1628772" cy="9114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Прямая со стрелкой 43"/>
          <p:cNvCxnSpPr>
            <a:stCxn id="40" idx="6"/>
            <a:endCxn id="10" idx="2"/>
          </p:cNvCxnSpPr>
          <p:nvPr/>
        </p:nvCxnSpPr>
        <p:spPr>
          <a:xfrm>
            <a:off x="4176033" y="1933896"/>
            <a:ext cx="1628772" cy="1930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Прямая со стрелкой 46"/>
          <p:cNvCxnSpPr>
            <a:stCxn id="40" idx="6"/>
            <a:endCxn id="12" idx="2"/>
          </p:cNvCxnSpPr>
          <p:nvPr/>
        </p:nvCxnSpPr>
        <p:spPr>
          <a:xfrm>
            <a:off x="4176033" y="1933896"/>
            <a:ext cx="1628772" cy="2948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0" name="Овал 49"/>
              <p:cNvSpPr/>
              <p:nvPr/>
            </p:nvSpPr>
            <p:spPr>
              <a:xfrm>
                <a:off x="5804805" y="1588016"/>
                <a:ext cx="714378" cy="691755"/>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800" b="0" i="1" smtClean="0">
                              <a:solidFill>
                                <a:schemeClr val="tx1"/>
                              </a:solidFill>
                              <a:latin typeface="Cambria Math" panose="02040503050406030204" pitchFamily="18" charset="0"/>
                            </a:rPr>
                          </m:ctrlPr>
                        </m:sSubSupPr>
                        <m:e>
                          <m:r>
                            <a:rPr lang="en-US" sz="2800" i="1">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𝑎</m:t>
                          </m:r>
                        </m:e>
                        <m:sub>
                          <m:r>
                            <a:rPr lang="ru-RU" sz="2800" b="0" i="1" smtClean="0">
                              <a:solidFill>
                                <a:schemeClr val="tx1"/>
                              </a:solidFill>
                              <a:latin typeface="Cambria Math" panose="02040503050406030204" pitchFamily="18" charset="0"/>
                            </a:rPr>
                            <m:t>0</m:t>
                          </m:r>
                        </m:sub>
                        <m:sup>
                          <m:r>
                            <a:rPr lang="en-US" sz="2800" b="0" i="1" smtClean="0">
                              <a:solidFill>
                                <a:schemeClr val="tx1"/>
                              </a:solidFill>
                              <a:latin typeface="Cambria Math" panose="02040503050406030204" pitchFamily="18" charset="0"/>
                            </a:rPr>
                            <m:t>(2)</m:t>
                          </m:r>
                        </m:sup>
                      </m:sSubSup>
                    </m:oMath>
                  </m:oMathPara>
                </a14:m>
                <a:endParaRPr lang="ru-RU">
                  <a:solidFill>
                    <a:schemeClr val="tx1"/>
                  </a:solidFill>
                </a:endParaRPr>
              </a:p>
            </p:txBody>
          </p:sp>
        </mc:Choice>
        <mc:Fallback xmlns="">
          <p:sp>
            <p:nvSpPr>
              <p:cNvPr id="50" name="Овал 49"/>
              <p:cNvSpPr>
                <a:spLocks noRot="1" noChangeAspect="1" noMove="1" noResize="1" noEditPoints="1" noAdjustHandles="1" noChangeArrowheads="1" noChangeShapeType="1" noTextEdit="1"/>
              </p:cNvSpPr>
              <p:nvPr/>
            </p:nvSpPr>
            <p:spPr>
              <a:xfrm>
                <a:off x="5804805" y="1588016"/>
                <a:ext cx="714378" cy="691755"/>
              </a:xfrm>
              <a:prstGeom prst="ellipse">
                <a:avLst/>
              </a:prstGeom>
              <a:blipFill>
                <a:blip r:embed="rId10"/>
                <a:stretch>
                  <a:fillRect/>
                </a:stretch>
              </a:blipFill>
              <a:ln w="38100">
                <a:solidFill>
                  <a:schemeClr val="accent5"/>
                </a:solidFill>
              </a:ln>
            </p:spPr>
            <p:txBody>
              <a:bodyPr/>
              <a:lstStyle/>
              <a:p>
                <a:r>
                  <a:rPr lang="ru-RU">
                    <a:noFill/>
                  </a:rPr>
                  <a:t> </a:t>
                </a:r>
              </a:p>
            </p:txBody>
          </p:sp>
        </mc:Fallback>
      </mc:AlternateContent>
      <p:cxnSp>
        <p:nvCxnSpPr>
          <p:cNvPr id="51" name="Прямая со стрелкой 50"/>
          <p:cNvCxnSpPr>
            <a:stCxn id="50" idx="6"/>
            <a:endCxn id="27" idx="2"/>
          </p:cNvCxnSpPr>
          <p:nvPr/>
        </p:nvCxnSpPr>
        <p:spPr>
          <a:xfrm>
            <a:off x="6519183" y="1933894"/>
            <a:ext cx="1625913" cy="19428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Заголовок 3">
            <a:extLst>
              <a:ext uri="{FF2B5EF4-FFF2-40B4-BE49-F238E27FC236}">
                <a16:creationId xmlns:a16="http://schemas.microsoft.com/office/drawing/2014/main" id="{72BF9AC3-3F07-42C2-98CA-66D2A7FDB4AF}"/>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Structure</a:t>
            </a:r>
            <a:endParaRPr lang="ru-RU" sz="3200" dirty="0"/>
          </a:p>
        </p:txBody>
      </p:sp>
    </p:spTree>
    <p:extLst>
      <p:ext uri="{BB962C8B-B14F-4D97-AF65-F5344CB8AC3E}">
        <p14:creationId xmlns:p14="http://schemas.microsoft.com/office/powerpoint/2010/main" val="258065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TextBox 25"/>
              <p:cNvSpPr txBox="1"/>
              <p:nvPr/>
            </p:nvSpPr>
            <p:spPr>
              <a:xfrm>
                <a:off x="5738329" y="1403493"/>
                <a:ext cx="6272423" cy="2513701"/>
              </a:xfrm>
              <a:prstGeom prst="rect">
                <a:avLst/>
              </a:prstGeom>
              <a:noFill/>
            </p:spPr>
            <p:txBody>
              <a:bodyPr wrap="none" rtlCol="0">
                <a:spAutoFit/>
              </a:bodyPr>
              <a:lstStyle/>
              <a:p>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sup>
                    </m:sSubSup>
                    <m:r>
                      <a:rPr lang="en-US" sz="2400" b="0" i="1" smtClean="0">
                        <a:latin typeface="Cambria Math" panose="02040503050406030204" pitchFamily="18" charset="0"/>
                      </a:rPr>
                      <m:t>−</m:t>
                    </m:r>
                  </m:oMath>
                </a14:m>
                <a:r>
                  <a:rPr lang="ru-RU" sz="2400" dirty="0"/>
                  <a:t> </a:t>
                </a:r>
                <a:r>
                  <a:rPr lang="en-US" sz="2400" dirty="0"/>
                  <a:t>activation neuron 𝑖 in layer 𝑗</a:t>
                </a:r>
                <a:endParaRPr lang="en-US" sz="2400" b="0" i="1" dirty="0">
                  <a:latin typeface="Cambria Math" panose="02040503050406030204" pitchFamily="18" charset="0"/>
                </a:endParaRPr>
              </a:p>
              <a:p>
                <a14:m>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w</m:t>
                        </m:r>
                      </m:e>
                      <m:sup>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sup>
                    </m:sSup>
                    <m:r>
                      <a:rPr lang="en-US" sz="2400" b="0" i="1" smtClean="0">
                        <a:latin typeface="Cambria Math" panose="02040503050406030204" pitchFamily="18" charset="0"/>
                      </a:rPr>
                      <m:t>−</m:t>
                    </m:r>
                  </m:oMath>
                </a14:m>
                <a:r>
                  <a:rPr lang="en-US" sz="2400" dirty="0"/>
                  <a:t> weights matrix</a:t>
                </a:r>
                <a:br>
                  <a:rPr lang="en-US" sz="2400" dirty="0"/>
                </a:br>
                <a:r>
                  <a:rPr lang="en-US" sz="2400" dirty="0"/>
                  <a:t>It controls the mapping of the 𝑗− </a:t>
                </a:r>
                <a:r>
                  <a:rPr lang="en-US" sz="2400" dirty="0" err="1"/>
                  <a:t>th</a:t>
                </a:r>
                <a:r>
                  <a:rPr lang="en-US" sz="2400" dirty="0"/>
                  <a:t> layer to 𝑗 + 1 </a:t>
                </a:r>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m:rPr>
                              <m:sty m:val="p"/>
                            </m:rPr>
                            <a:rPr lang="en-US" sz="2400" b="0" i="0" smtClean="0">
                              <a:latin typeface="Cambria Math" panose="02040503050406030204" pitchFamily="18" charset="0"/>
                            </a:rPr>
                            <m:t>w</m:t>
                          </m:r>
                        </m:e>
                        <m:sup>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sup>
                      </m:sSup>
                      <m:r>
                        <a:rPr lang="en-US" sz="2400" b="0" i="1" smtClean="0">
                          <a:latin typeface="Cambria Math" panose="02040503050406030204" pitchFamily="18" charset="0"/>
                        </a:rPr>
                        <m:t>=[3×4]</m:t>
                      </m:r>
                    </m:oMath>
                  </m:oMathPara>
                </a14:m>
                <a:endParaRPr lang="en-US" sz="2400" dirty="0"/>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m:rPr>
                              <m:sty m:val="p"/>
                            </m:rPr>
                            <a:rPr lang="en-US" sz="2400" b="0" i="0" smtClean="0">
                              <a:latin typeface="Cambria Math" panose="02040503050406030204" pitchFamily="18" charset="0"/>
                            </a:rPr>
                            <m:t>w</m:t>
                          </m:r>
                        </m:e>
                        <m:sup>
                          <m:r>
                            <a:rPr lang="en-US" sz="2400" i="1">
                              <a:latin typeface="Cambria Math" panose="02040503050406030204" pitchFamily="18" charset="0"/>
                            </a:rPr>
                            <m:t>(</m:t>
                          </m:r>
                          <m:r>
                            <a:rPr lang="en-US" sz="2400" b="0" i="1" smtClean="0">
                              <a:latin typeface="Cambria Math" panose="02040503050406030204" pitchFamily="18" charset="0"/>
                            </a:rPr>
                            <m:t>2</m:t>
                          </m:r>
                          <m:r>
                            <a:rPr lang="en-US" sz="2400" i="1">
                              <a:latin typeface="Cambria Math" panose="02040503050406030204" pitchFamily="18" charset="0"/>
                            </a:rPr>
                            <m:t>)</m:t>
                          </m:r>
                        </m:sup>
                      </m:sSup>
                      <m:r>
                        <a:rPr lang="en-US" sz="2400" i="1">
                          <a:latin typeface="Cambria Math" panose="02040503050406030204" pitchFamily="18" charset="0"/>
                        </a:rPr>
                        <m:t>=[</m:t>
                      </m:r>
                      <m:r>
                        <a:rPr lang="en-US" sz="2400" b="0" i="1" smtClean="0">
                          <a:latin typeface="Cambria Math" panose="02040503050406030204" pitchFamily="18" charset="0"/>
                        </a:rPr>
                        <m:t>4</m:t>
                      </m:r>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oMath>
                  </m:oMathPara>
                </a14:m>
                <a:endParaRPr lang="ru-RU" sz="2400" dirty="0"/>
              </a:p>
              <a:p>
                <a:endParaRPr lang="ru-RU"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5738329" y="1403493"/>
                <a:ext cx="6272423" cy="2513701"/>
              </a:xfrm>
              <a:prstGeom prst="rect">
                <a:avLst/>
              </a:prstGeom>
              <a:blipFill>
                <a:blip r:embed="rId2"/>
                <a:stretch>
                  <a:fillRect l="-14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2095726" y="4096854"/>
                <a:ext cx="8341065" cy="23031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(2)</m:t>
                          </m:r>
                        </m:sup>
                      </m:sSubSup>
                      <m:r>
                        <a:rPr lang="en-US" sz="2400" b="0" i="1" smtClean="0">
                          <a:latin typeface="Cambria Math" panose="02040503050406030204" pitchFamily="18" charset="0"/>
                        </a:rPr>
                        <m:t>=</m:t>
                      </m:r>
                      <m:r>
                        <a:rPr lang="en-US" sz="2400" b="0" i="1" smtClean="0">
                          <a:latin typeface="Cambria Math" panose="02040503050406030204" pitchFamily="18" charset="0"/>
                        </a:rPr>
                        <m:t>𝜎</m:t>
                      </m:r>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𝑤</m:t>
                              </m:r>
                            </m:e>
                            <m:sub>
                              <m:r>
                                <a:rPr lang="en-US" sz="2400" b="0" i="1" smtClean="0">
                                  <a:latin typeface="Cambria Math" panose="02040503050406030204" pitchFamily="18" charset="0"/>
                                </a:rPr>
                                <m:t>10</m:t>
                              </m:r>
                            </m:sub>
                            <m: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sup>
                          </m:sSub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𝑤</m:t>
                              </m:r>
                            </m:e>
                            <m:sub>
                              <m:r>
                                <a:rPr lang="en-US" sz="2400" i="1">
                                  <a:latin typeface="Cambria Math" panose="02040503050406030204" pitchFamily="18" charset="0"/>
                                </a:rPr>
                                <m:t>1</m:t>
                              </m:r>
                              <m:r>
                                <a:rPr lang="en-US" sz="2400" b="0" i="1" smtClean="0">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1</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𝑤</m:t>
                              </m:r>
                            </m:e>
                            <m:sub>
                              <m:r>
                                <a:rPr lang="en-US" sz="2400" i="1">
                                  <a:latin typeface="Cambria Math" panose="02040503050406030204" pitchFamily="18" charset="0"/>
                                </a:rPr>
                                <m:t>1</m:t>
                              </m:r>
                              <m:r>
                                <a:rPr lang="en-US" sz="2400" b="0" i="1" smtClean="0">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𝑤</m:t>
                              </m:r>
                            </m:e>
                            <m:sub>
                              <m:r>
                                <a:rPr lang="en-US" sz="2400" i="1">
                                  <a:latin typeface="Cambria Math" panose="02040503050406030204" pitchFamily="18" charset="0"/>
                                </a:rPr>
                                <m:t>1</m:t>
                              </m:r>
                              <m:r>
                                <a:rPr lang="en-US" sz="2400" b="0" i="1" smtClean="0">
                                  <a:latin typeface="Cambria Math" panose="02040503050406030204" pitchFamily="18" charset="0"/>
                                </a:rPr>
                                <m:t>3</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3</m:t>
                              </m:r>
                            </m:sub>
                          </m:sSub>
                        </m:e>
                      </m:d>
                    </m:oMath>
                  </m:oMathPara>
                </a14:m>
                <a:endParaRPr lang="en-US" sz="2400" b="0" dirty="0"/>
              </a:p>
              <a:p>
                <a:pPr/>
                <a14:m>
                  <m:oMathPara xmlns:m="http://schemas.openxmlformats.org/officeDocument/2006/math">
                    <m:oMathParaPr>
                      <m:jc m:val="centerGroup"/>
                    </m:oMathParaPr>
                    <m:oMath xmlns:m="http://schemas.openxmlformats.org/officeDocument/2006/math">
                      <m:sSubSup>
                        <m:sSubSupPr>
                          <m:ctrlPr>
                            <a:rPr lang="en-US" sz="2400" i="1">
                              <a:solidFill>
                                <a:prstClr val="black"/>
                              </a:solidFill>
                              <a:latin typeface="Cambria Math" panose="02040503050406030204" pitchFamily="18" charset="0"/>
                            </a:rPr>
                          </m:ctrlPr>
                        </m:sSubSupPr>
                        <m:e>
                          <m:r>
                            <a:rPr lang="en-US" sz="2400" i="1">
                              <a:solidFill>
                                <a:prstClr val="black"/>
                              </a:solidFill>
                              <a:latin typeface="Cambria Math" panose="02040503050406030204" pitchFamily="18" charset="0"/>
                            </a:rPr>
                            <m:t>𝑎</m:t>
                          </m:r>
                        </m:e>
                        <m:sub>
                          <m:r>
                            <a:rPr lang="en-US" sz="2400" b="0" i="1" smtClean="0">
                              <a:solidFill>
                                <a:prstClr val="black"/>
                              </a:solidFill>
                              <a:latin typeface="Cambria Math" panose="02040503050406030204" pitchFamily="18" charset="0"/>
                            </a:rPr>
                            <m:t>2</m:t>
                          </m:r>
                        </m:sub>
                        <m:sup>
                          <m:r>
                            <a:rPr lang="en-US" sz="2400" i="1">
                              <a:solidFill>
                                <a:prstClr val="black"/>
                              </a:solidFill>
                              <a:latin typeface="Cambria Math" panose="02040503050406030204" pitchFamily="18" charset="0"/>
                            </a:rPr>
                            <m:t>(2)</m:t>
                          </m:r>
                        </m:sup>
                      </m:sSubSup>
                      <m:r>
                        <a:rPr lang="en-US" sz="2400" i="1">
                          <a:solidFill>
                            <a:prstClr val="black"/>
                          </a:solidFill>
                          <a:latin typeface="Cambria Math" panose="02040503050406030204" pitchFamily="18" charset="0"/>
                        </a:rPr>
                        <m:t>=</m:t>
                      </m:r>
                      <m:r>
                        <a:rPr lang="en-US" sz="2400" b="0" i="1" smtClean="0">
                          <a:latin typeface="Cambria Math" panose="02040503050406030204" pitchFamily="18" charset="0"/>
                        </a:rPr>
                        <m:t>𝜎</m:t>
                      </m:r>
                      <m:d>
                        <m:dPr>
                          <m:ctrlPr>
                            <a:rPr lang="en-US" sz="2400" i="1">
                              <a:solidFill>
                                <a:prstClr val="black"/>
                              </a:solidFill>
                              <a:latin typeface="Cambria Math" panose="02040503050406030204" pitchFamily="18" charset="0"/>
                            </a:rPr>
                          </m:ctrlPr>
                        </m:dPr>
                        <m:e>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i="1">
                                  <a:solidFill>
                                    <a:prstClr val="black"/>
                                  </a:solidFill>
                                  <a:latin typeface="Cambria Math" panose="02040503050406030204" pitchFamily="18" charset="0"/>
                                </a:rPr>
                                <m:t>10</m:t>
                              </m:r>
                            </m:sub>
                            <m:sup>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1</m:t>
                                  </m:r>
                                </m:e>
                              </m:d>
                            </m:sup>
                          </m:sSubSup>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0</m:t>
                              </m:r>
                            </m:sub>
                          </m:sSub>
                          <m:r>
                            <a:rPr lang="en-US" sz="2400" i="1">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b="0" i="1" smtClean="0">
                                  <a:solidFill>
                                    <a:prstClr val="black"/>
                                  </a:solidFill>
                                  <a:latin typeface="Cambria Math" panose="02040503050406030204" pitchFamily="18" charset="0"/>
                                </a:rPr>
                                <m:t>2</m:t>
                              </m:r>
                              <m:r>
                                <a:rPr lang="en-US" sz="2400" i="1">
                                  <a:solidFill>
                                    <a:prstClr val="black"/>
                                  </a:solidFill>
                                  <a:latin typeface="Cambria Math" panose="02040503050406030204" pitchFamily="18" charset="0"/>
                                </a:rPr>
                                <m:t>1</m:t>
                              </m:r>
                            </m:sub>
                            <m:sup>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1</m:t>
                                  </m:r>
                                </m:e>
                              </m:d>
                            </m:sup>
                          </m:sSubSup>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1</m:t>
                              </m:r>
                            </m:sub>
                          </m:sSub>
                          <m:r>
                            <a:rPr lang="en-US" sz="2400" i="1">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b="0" i="1" smtClean="0">
                                  <a:solidFill>
                                    <a:prstClr val="black"/>
                                  </a:solidFill>
                                  <a:latin typeface="Cambria Math" panose="02040503050406030204" pitchFamily="18" charset="0"/>
                                </a:rPr>
                                <m:t>2</m:t>
                              </m:r>
                              <m:r>
                                <a:rPr lang="en-US" sz="2400" i="1">
                                  <a:solidFill>
                                    <a:prstClr val="black"/>
                                  </a:solidFill>
                                  <a:latin typeface="Cambria Math" panose="02040503050406030204" pitchFamily="18" charset="0"/>
                                </a:rPr>
                                <m:t>2</m:t>
                              </m:r>
                            </m:sub>
                            <m:sup>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1</m:t>
                                  </m:r>
                                </m:e>
                              </m:d>
                            </m:sup>
                          </m:sSubSup>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2</m:t>
                              </m:r>
                            </m:sub>
                          </m:sSub>
                          <m:r>
                            <a:rPr lang="en-US" sz="2400" i="1">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b="0" i="1" smtClean="0">
                                  <a:solidFill>
                                    <a:prstClr val="black"/>
                                  </a:solidFill>
                                  <a:latin typeface="Cambria Math" panose="02040503050406030204" pitchFamily="18" charset="0"/>
                                </a:rPr>
                                <m:t>2</m:t>
                              </m:r>
                              <m:r>
                                <a:rPr lang="en-US" sz="2400" i="1">
                                  <a:solidFill>
                                    <a:prstClr val="black"/>
                                  </a:solidFill>
                                  <a:latin typeface="Cambria Math" panose="02040503050406030204" pitchFamily="18" charset="0"/>
                                </a:rPr>
                                <m:t>3</m:t>
                              </m:r>
                            </m:sub>
                            <m:sup>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1</m:t>
                                  </m:r>
                                </m:e>
                              </m:d>
                            </m:sup>
                          </m:sSubSup>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3</m:t>
                              </m:r>
                            </m:sub>
                          </m:sSub>
                        </m:e>
                      </m:d>
                    </m:oMath>
                  </m:oMathPara>
                </a14:m>
                <a:endParaRPr lang="en-US" sz="2400" b="0" dirty="0"/>
              </a:p>
              <a:p>
                <a:pPr/>
                <a14:m>
                  <m:oMathPara xmlns:m="http://schemas.openxmlformats.org/officeDocument/2006/math">
                    <m:oMathParaPr>
                      <m:jc m:val="centerGroup"/>
                    </m:oMathParaPr>
                    <m:oMath xmlns:m="http://schemas.openxmlformats.org/officeDocument/2006/math">
                      <m:sSubSup>
                        <m:sSubSupPr>
                          <m:ctrlPr>
                            <a:rPr lang="en-US" sz="2400" i="1">
                              <a:solidFill>
                                <a:prstClr val="black"/>
                              </a:solidFill>
                              <a:latin typeface="Cambria Math" panose="02040503050406030204" pitchFamily="18" charset="0"/>
                            </a:rPr>
                          </m:ctrlPr>
                        </m:sSubSupPr>
                        <m:e>
                          <m:r>
                            <a:rPr lang="en-US" sz="2400" i="1">
                              <a:solidFill>
                                <a:prstClr val="black"/>
                              </a:solidFill>
                              <a:latin typeface="Cambria Math" panose="02040503050406030204" pitchFamily="18" charset="0"/>
                            </a:rPr>
                            <m:t>𝑎</m:t>
                          </m:r>
                        </m:e>
                        <m:sub>
                          <m:r>
                            <a:rPr lang="en-US" sz="2400" b="0" i="1" smtClean="0">
                              <a:solidFill>
                                <a:prstClr val="black"/>
                              </a:solidFill>
                              <a:latin typeface="Cambria Math" panose="02040503050406030204" pitchFamily="18" charset="0"/>
                            </a:rPr>
                            <m:t>3</m:t>
                          </m:r>
                        </m:sub>
                        <m:sup>
                          <m:r>
                            <a:rPr lang="en-US" sz="2400" i="1">
                              <a:solidFill>
                                <a:prstClr val="black"/>
                              </a:solidFill>
                              <a:latin typeface="Cambria Math" panose="02040503050406030204" pitchFamily="18" charset="0"/>
                            </a:rPr>
                            <m:t>(2)</m:t>
                          </m:r>
                        </m:sup>
                      </m:sSubSup>
                      <m:r>
                        <a:rPr lang="en-US" sz="2400" i="1">
                          <a:solidFill>
                            <a:prstClr val="black"/>
                          </a:solidFill>
                          <a:latin typeface="Cambria Math" panose="02040503050406030204" pitchFamily="18" charset="0"/>
                        </a:rPr>
                        <m:t>=</m:t>
                      </m:r>
                      <m:r>
                        <a:rPr lang="en-US" sz="2400" b="0" i="1" smtClean="0">
                          <a:latin typeface="Cambria Math" panose="02040503050406030204" pitchFamily="18" charset="0"/>
                        </a:rPr>
                        <m:t>𝜎</m:t>
                      </m:r>
                      <m:d>
                        <m:dPr>
                          <m:ctrlPr>
                            <a:rPr lang="en-US" sz="2400" i="1">
                              <a:solidFill>
                                <a:prstClr val="black"/>
                              </a:solidFill>
                              <a:latin typeface="Cambria Math" panose="02040503050406030204" pitchFamily="18" charset="0"/>
                            </a:rPr>
                          </m:ctrlPr>
                        </m:dPr>
                        <m:e>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b="0" i="1" smtClean="0">
                                  <a:solidFill>
                                    <a:prstClr val="black"/>
                                  </a:solidFill>
                                  <a:latin typeface="Cambria Math" panose="02040503050406030204" pitchFamily="18" charset="0"/>
                                </a:rPr>
                                <m:t>3</m:t>
                              </m:r>
                              <m:r>
                                <a:rPr lang="en-US" sz="2400" i="1">
                                  <a:solidFill>
                                    <a:prstClr val="black"/>
                                  </a:solidFill>
                                  <a:latin typeface="Cambria Math" panose="02040503050406030204" pitchFamily="18" charset="0"/>
                                </a:rPr>
                                <m:t>0</m:t>
                              </m:r>
                            </m:sub>
                            <m:sup>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1</m:t>
                                  </m:r>
                                </m:e>
                              </m:d>
                            </m:sup>
                          </m:sSubSup>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0</m:t>
                              </m:r>
                            </m:sub>
                          </m:sSub>
                          <m:r>
                            <a:rPr lang="en-US" sz="2400" i="1">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b="0" i="1" smtClean="0">
                                  <a:solidFill>
                                    <a:prstClr val="black"/>
                                  </a:solidFill>
                                  <a:latin typeface="Cambria Math" panose="02040503050406030204" pitchFamily="18" charset="0"/>
                                </a:rPr>
                                <m:t>3</m:t>
                              </m:r>
                              <m:r>
                                <a:rPr lang="en-US" sz="2400" i="1">
                                  <a:solidFill>
                                    <a:prstClr val="black"/>
                                  </a:solidFill>
                                  <a:latin typeface="Cambria Math" panose="02040503050406030204" pitchFamily="18" charset="0"/>
                                </a:rPr>
                                <m:t>1</m:t>
                              </m:r>
                            </m:sub>
                            <m:sup>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1</m:t>
                                  </m:r>
                                </m:e>
                              </m:d>
                            </m:sup>
                          </m:sSubSup>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1</m:t>
                              </m:r>
                            </m:sub>
                          </m:sSub>
                          <m:r>
                            <a:rPr lang="en-US" sz="2400" i="1">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b="0" i="1" smtClean="0">
                                  <a:solidFill>
                                    <a:prstClr val="black"/>
                                  </a:solidFill>
                                  <a:latin typeface="Cambria Math" panose="02040503050406030204" pitchFamily="18" charset="0"/>
                                </a:rPr>
                                <m:t>3</m:t>
                              </m:r>
                              <m:r>
                                <a:rPr lang="en-US" sz="2400" i="1">
                                  <a:solidFill>
                                    <a:prstClr val="black"/>
                                  </a:solidFill>
                                  <a:latin typeface="Cambria Math" panose="02040503050406030204" pitchFamily="18" charset="0"/>
                                </a:rPr>
                                <m:t>2</m:t>
                              </m:r>
                            </m:sub>
                            <m:sup>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1</m:t>
                                  </m:r>
                                </m:e>
                              </m:d>
                            </m:sup>
                          </m:sSubSup>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2</m:t>
                              </m:r>
                            </m:sub>
                          </m:sSub>
                          <m:r>
                            <a:rPr lang="en-US" sz="2400" i="1">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b="0" i="1" smtClean="0">
                                  <a:solidFill>
                                    <a:prstClr val="black"/>
                                  </a:solidFill>
                                  <a:latin typeface="Cambria Math" panose="02040503050406030204" pitchFamily="18" charset="0"/>
                                </a:rPr>
                                <m:t>3</m:t>
                              </m:r>
                              <m:r>
                                <a:rPr lang="en-US" sz="2400" i="1">
                                  <a:solidFill>
                                    <a:prstClr val="black"/>
                                  </a:solidFill>
                                  <a:latin typeface="Cambria Math" panose="02040503050406030204" pitchFamily="18" charset="0"/>
                                </a:rPr>
                                <m:t>3</m:t>
                              </m:r>
                            </m:sub>
                            <m:sup>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1</m:t>
                                  </m:r>
                                </m:e>
                              </m:d>
                            </m:sup>
                          </m:sSubSup>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3</m:t>
                              </m:r>
                            </m:sub>
                          </m:sSub>
                        </m:e>
                      </m:d>
                    </m:oMath>
                  </m:oMathPara>
                </a14:m>
                <a:endParaRPr lang="en-US" sz="2400" b="0" dirty="0"/>
              </a:p>
              <a:p>
                <a:pPr/>
                <a14:m>
                  <m:oMathPara xmlns:m="http://schemas.openxmlformats.org/officeDocument/2006/math">
                    <m:oMathParaPr>
                      <m:jc m:val="centerGroup"/>
                    </m:oMathParaPr>
                    <m:oMath xmlns:m="http://schemas.openxmlformats.org/officeDocument/2006/math">
                      <m:sSubSup>
                        <m:sSubSupPr>
                          <m:ctrlPr>
                            <a:rPr lang="en-US" sz="2400" i="1">
                              <a:solidFill>
                                <a:prstClr val="black"/>
                              </a:solidFill>
                              <a:latin typeface="Cambria Math" panose="02040503050406030204" pitchFamily="18" charset="0"/>
                            </a:rPr>
                          </m:ctrlPr>
                        </m:sSubSupPr>
                        <m:e>
                          <m:sSub>
                            <m:sSubPr>
                              <m:ctrlPr>
                                <a:rPr lang="en-US" sz="2400" b="0" i="1" smtClean="0">
                                  <a:solidFill>
                                    <a:prstClr val="black"/>
                                  </a:solidFill>
                                  <a:latin typeface="Cambria Math" panose="02040503050406030204" pitchFamily="18" charset="0"/>
                                </a:rPr>
                              </m:ctrlPr>
                            </m:sSubPr>
                            <m:e>
                              <m:r>
                                <a:rPr lang="en-US" sz="2400" b="0" i="1" smtClean="0">
                                  <a:solidFill>
                                    <a:prstClr val="black"/>
                                  </a:solidFill>
                                  <a:latin typeface="Cambria Math" panose="02040503050406030204" pitchFamily="18" charset="0"/>
                                </a:rPr>
                                <m:t>h</m:t>
                              </m:r>
                            </m:e>
                            <m:sub>
                              <m:r>
                                <m:rPr>
                                  <m:sty m:val="p"/>
                                </m:rPr>
                                <a:rPr lang="en-US" sz="2400" b="0" i="0" smtClean="0">
                                  <a:solidFill>
                                    <a:prstClr val="black"/>
                                  </a:solidFill>
                                  <a:latin typeface="Cambria Math" panose="02040503050406030204" pitchFamily="18" charset="0"/>
                                </a:rPr>
                                <m:t>w</m:t>
                              </m:r>
                            </m:sub>
                          </m:sSub>
                          <m:d>
                            <m:dPr>
                              <m:ctrlPr>
                                <a:rPr lang="en-US" sz="2400" b="0" i="1" smtClean="0">
                                  <a:solidFill>
                                    <a:prstClr val="black"/>
                                  </a:solidFill>
                                  <a:latin typeface="Cambria Math" panose="02040503050406030204" pitchFamily="18" charset="0"/>
                                </a:rPr>
                              </m:ctrlPr>
                            </m:dPr>
                            <m:e>
                              <m:r>
                                <a:rPr lang="en-US" sz="2400" b="0" i="1" smtClean="0">
                                  <a:solidFill>
                                    <a:prstClr val="black"/>
                                  </a:solidFill>
                                  <a:latin typeface="Cambria Math" panose="02040503050406030204" pitchFamily="18" charset="0"/>
                                </a:rPr>
                                <m:t>𝑥</m:t>
                              </m:r>
                            </m:e>
                          </m:d>
                          <m:r>
                            <a:rPr lang="en-US" sz="2400" b="0" i="1" smtClean="0">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1</m:t>
                          </m:r>
                        </m:sub>
                        <m:sup>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3</m:t>
                          </m:r>
                          <m:r>
                            <a:rPr lang="en-US" sz="2400" i="1">
                              <a:solidFill>
                                <a:prstClr val="black"/>
                              </a:solidFill>
                              <a:latin typeface="Cambria Math" panose="02040503050406030204" pitchFamily="18" charset="0"/>
                            </a:rPr>
                            <m:t>)</m:t>
                          </m:r>
                        </m:sup>
                      </m:sSubSup>
                      <m:r>
                        <a:rPr lang="en-US" sz="2400" i="1">
                          <a:solidFill>
                            <a:prstClr val="black"/>
                          </a:solidFill>
                          <a:latin typeface="Cambria Math" panose="02040503050406030204" pitchFamily="18" charset="0"/>
                        </a:rPr>
                        <m:t>=</m:t>
                      </m:r>
                      <m:r>
                        <a:rPr lang="en-US" sz="2400" b="0" i="1" smtClean="0">
                          <a:latin typeface="Cambria Math" panose="02040503050406030204" pitchFamily="18" charset="0"/>
                        </a:rPr>
                        <m:t>𝜎</m:t>
                      </m:r>
                      <m:d>
                        <m:dPr>
                          <m:ctrlPr>
                            <a:rPr lang="en-US" sz="2400" i="1">
                              <a:solidFill>
                                <a:prstClr val="black"/>
                              </a:solidFill>
                              <a:latin typeface="Cambria Math" panose="02040503050406030204" pitchFamily="18" charset="0"/>
                            </a:rPr>
                          </m:ctrlPr>
                        </m:dPr>
                        <m:e>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i="1">
                                  <a:solidFill>
                                    <a:prstClr val="black"/>
                                  </a:solidFill>
                                  <a:latin typeface="Cambria Math" panose="02040503050406030204" pitchFamily="18" charset="0"/>
                                </a:rPr>
                                <m:t>10</m:t>
                              </m:r>
                            </m:sub>
                            <m:sup>
                              <m:d>
                                <m:dPr>
                                  <m:ctrlPr>
                                    <a:rPr lang="en-US" sz="2400" i="1">
                                      <a:solidFill>
                                        <a:prstClr val="black"/>
                                      </a:solidFill>
                                      <a:latin typeface="Cambria Math" panose="02040503050406030204" pitchFamily="18" charset="0"/>
                                    </a:rPr>
                                  </m:ctrlPr>
                                </m:dPr>
                                <m:e>
                                  <m:r>
                                    <a:rPr lang="en-US" sz="2400" b="0" i="1" smtClean="0">
                                      <a:solidFill>
                                        <a:prstClr val="black"/>
                                      </a:solidFill>
                                      <a:latin typeface="Cambria Math" panose="02040503050406030204" pitchFamily="18" charset="0"/>
                                    </a:rPr>
                                    <m:t>2</m:t>
                                  </m:r>
                                </m:e>
                              </m:d>
                            </m:sup>
                          </m:sSubSup>
                          <m:sSubSup>
                            <m:sSubSupPr>
                              <m:ctrlPr>
                                <a:rPr lang="en-US" sz="2400" b="0" i="1" smtClean="0">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0</m:t>
                              </m:r>
                            </m:sub>
                            <m:sup>
                              <m:r>
                                <a:rPr lang="en-US" sz="2400" b="0" i="1" smtClean="0">
                                  <a:solidFill>
                                    <a:prstClr val="black"/>
                                  </a:solidFill>
                                  <a:latin typeface="Cambria Math" panose="02040503050406030204" pitchFamily="18" charset="0"/>
                                </a:rPr>
                                <m:t>(2)</m:t>
                              </m:r>
                            </m:sup>
                          </m:sSubSup>
                          <m:r>
                            <a:rPr lang="en-US" sz="2400" i="1">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i="1">
                                  <a:solidFill>
                                    <a:prstClr val="black"/>
                                  </a:solidFill>
                                  <a:latin typeface="Cambria Math" panose="02040503050406030204" pitchFamily="18" charset="0"/>
                                </a:rPr>
                                <m:t>11</m:t>
                              </m:r>
                            </m:sub>
                            <m:sup>
                              <m:d>
                                <m:dPr>
                                  <m:ctrlPr>
                                    <a:rPr lang="en-US" sz="2400" i="1">
                                      <a:solidFill>
                                        <a:prstClr val="black"/>
                                      </a:solidFill>
                                      <a:latin typeface="Cambria Math" panose="02040503050406030204" pitchFamily="18" charset="0"/>
                                    </a:rPr>
                                  </m:ctrlPr>
                                </m:dPr>
                                <m:e>
                                  <m:r>
                                    <a:rPr lang="en-US" sz="2400" b="0" i="1" smtClean="0">
                                      <a:solidFill>
                                        <a:prstClr val="black"/>
                                      </a:solidFill>
                                      <a:latin typeface="Cambria Math" panose="02040503050406030204" pitchFamily="18" charset="0"/>
                                    </a:rPr>
                                    <m:t>2</m:t>
                                  </m:r>
                                </m:e>
                              </m:d>
                            </m:sup>
                          </m:sSubSup>
                          <m:sSubSup>
                            <m:sSubSupPr>
                              <m:ctrlPr>
                                <a:rPr lang="en-US" sz="2400" i="1">
                                  <a:solidFill>
                                    <a:prstClr val="black"/>
                                  </a:solidFill>
                                  <a:latin typeface="Cambria Math" panose="02040503050406030204" pitchFamily="18" charset="0"/>
                                </a:rPr>
                              </m:ctrlPr>
                            </m:sSubSup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1</m:t>
                              </m:r>
                            </m:sub>
                            <m:sup>
                              <m:r>
                                <a:rPr lang="en-US" sz="2400" i="1">
                                  <a:solidFill>
                                    <a:prstClr val="black"/>
                                  </a:solidFill>
                                  <a:latin typeface="Cambria Math" panose="02040503050406030204" pitchFamily="18" charset="0"/>
                                </a:rPr>
                                <m:t>(2)</m:t>
                              </m:r>
                            </m:sup>
                          </m:sSubSup>
                          <m:r>
                            <a:rPr lang="en-US" sz="2400" i="1">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i="1">
                                  <a:solidFill>
                                    <a:prstClr val="black"/>
                                  </a:solidFill>
                                  <a:latin typeface="Cambria Math" panose="02040503050406030204" pitchFamily="18" charset="0"/>
                                </a:rPr>
                                <m:t>12</m:t>
                              </m:r>
                            </m:sub>
                            <m:sup>
                              <m:d>
                                <m:dPr>
                                  <m:ctrlPr>
                                    <a:rPr lang="en-US" sz="2400" i="1">
                                      <a:solidFill>
                                        <a:prstClr val="black"/>
                                      </a:solidFill>
                                      <a:latin typeface="Cambria Math" panose="02040503050406030204" pitchFamily="18" charset="0"/>
                                    </a:rPr>
                                  </m:ctrlPr>
                                </m:dPr>
                                <m:e>
                                  <m:r>
                                    <a:rPr lang="en-US" sz="2400" b="0" i="1" smtClean="0">
                                      <a:solidFill>
                                        <a:prstClr val="black"/>
                                      </a:solidFill>
                                      <a:latin typeface="Cambria Math" panose="02040503050406030204" pitchFamily="18" charset="0"/>
                                    </a:rPr>
                                    <m:t>2</m:t>
                                  </m:r>
                                </m:e>
                              </m:d>
                            </m:sup>
                          </m:sSubSup>
                          <m:sSubSup>
                            <m:sSubSupPr>
                              <m:ctrlPr>
                                <a:rPr lang="en-US" sz="2400" i="1">
                                  <a:solidFill>
                                    <a:prstClr val="black"/>
                                  </a:solidFill>
                                  <a:latin typeface="Cambria Math" panose="02040503050406030204" pitchFamily="18" charset="0"/>
                                </a:rPr>
                              </m:ctrlPr>
                            </m:sSubSup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2</m:t>
                              </m:r>
                            </m:sub>
                            <m:sup>
                              <m:r>
                                <a:rPr lang="en-US" sz="2400" i="1">
                                  <a:solidFill>
                                    <a:prstClr val="black"/>
                                  </a:solidFill>
                                  <a:latin typeface="Cambria Math" panose="02040503050406030204" pitchFamily="18" charset="0"/>
                                </a:rPr>
                                <m:t>(2)</m:t>
                              </m:r>
                            </m:sup>
                          </m:sSubSup>
                          <m:r>
                            <a:rPr lang="en-US" sz="2400" i="1">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𝑤</m:t>
                              </m:r>
                            </m:e>
                            <m:sub>
                              <m:r>
                                <a:rPr lang="en-US" sz="2400" i="1">
                                  <a:solidFill>
                                    <a:prstClr val="black"/>
                                  </a:solidFill>
                                  <a:latin typeface="Cambria Math" panose="02040503050406030204" pitchFamily="18" charset="0"/>
                                </a:rPr>
                                <m:t>13</m:t>
                              </m:r>
                            </m:sub>
                            <m:sup>
                              <m:d>
                                <m:dPr>
                                  <m:ctrlPr>
                                    <a:rPr lang="en-US" sz="2400" i="1">
                                      <a:solidFill>
                                        <a:prstClr val="black"/>
                                      </a:solidFill>
                                      <a:latin typeface="Cambria Math" panose="02040503050406030204" pitchFamily="18" charset="0"/>
                                    </a:rPr>
                                  </m:ctrlPr>
                                </m:dPr>
                                <m:e>
                                  <m:r>
                                    <a:rPr lang="en-US" sz="2400" b="0" i="1" smtClean="0">
                                      <a:solidFill>
                                        <a:prstClr val="black"/>
                                      </a:solidFill>
                                      <a:latin typeface="Cambria Math" panose="02040503050406030204" pitchFamily="18" charset="0"/>
                                    </a:rPr>
                                    <m:t>2</m:t>
                                  </m:r>
                                </m:e>
                              </m:d>
                            </m:sup>
                          </m:sSubSup>
                          <m:sSubSup>
                            <m:sSubSupPr>
                              <m:ctrlPr>
                                <a:rPr lang="en-US" sz="2400" i="1">
                                  <a:solidFill>
                                    <a:prstClr val="black"/>
                                  </a:solidFill>
                                  <a:latin typeface="Cambria Math" panose="02040503050406030204" pitchFamily="18" charset="0"/>
                                </a:rPr>
                              </m:ctrlPr>
                            </m:sSubSup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3</m:t>
                              </m:r>
                            </m:sub>
                            <m:sup>
                              <m:r>
                                <a:rPr lang="en-US" sz="2400" i="1">
                                  <a:solidFill>
                                    <a:prstClr val="black"/>
                                  </a:solidFill>
                                  <a:latin typeface="Cambria Math" panose="02040503050406030204" pitchFamily="18" charset="0"/>
                                </a:rPr>
                                <m:t>(2)</m:t>
                              </m:r>
                            </m:sup>
                          </m:sSubSup>
                        </m:e>
                      </m:d>
                    </m:oMath>
                  </m:oMathPara>
                </a14:m>
                <a:endParaRPr lang="en-US" sz="2400"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2095726" y="4096854"/>
                <a:ext cx="8341065" cy="2303195"/>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p:cNvSpPr/>
              <p:nvPr/>
            </p:nvSpPr>
            <p:spPr>
              <a:xfrm>
                <a:off x="2680812" y="1940926"/>
                <a:ext cx="708207"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W</m:t>
                          </m:r>
                        </m:e>
                        <m:sup>
                          <m:r>
                            <a:rPr lang="en-US" i="1">
                              <a:latin typeface="Cambria Math" panose="02040503050406030204" pitchFamily="18" charset="0"/>
                            </a:rPr>
                            <m:t>(2)</m:t>
                          </m:r>
                        </m:sup>
                      </m:sSup>
                    </m:oMath>
                  </m:oMathPara>
                </a14:m>
                <a:endParaRPr lang="ru-RU" dirty="0"/>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2680812" y="1940926"/>
                <a:ext cx="708207" cy="380810"/>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Прямоугольник 6"/>
              <p:cNvSpPr/>
              <p:nvPr/>
            </p:nvSpPr>
            <p:spPr>
              <a:xfrm>
                <a:off x="1335884" y="1816709"/>
                <a:ext cx="708207"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W</m:t>
                          </m:r>
                        </m:e>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p>
                    </m:oMath>
                  </m:oMathPara>
                </a14:m>
                <a:endParaRPr lang="ru-RU" dirty="0"/>
              </a:p>
            </p:txBody>
          </p:sp>
        </mc:Choice>
        <mc:Fallback xmlns="">
          <p:sp>
            <p:nvSpPr>
              <p:cNvPr id="7" name="Прямоугольник 6"/>
              <p:cNvSpPr>
                <a:spLocks noRot="1" noChangeAspect="1" noMove="1" noResize="1" noEditPoints="1" noAdjustHandles="1" noChangeArrowheads="1" noChangeShapeType="1" noTextEdit="1"/>
              </p:cNvSpPr>
              <p:nvPr/>
            </p:nvSpPr>
            <p:spPr>
              <a:xfrm>
                <a:off x="1335884" y="1816709"/>
                <a:ext cx="708207" cy="38081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8" name="Овал 37"/>
              <p:cNvSpPr/>
              <p:nvPr/>
            </p:nvSpPr>
            <p:spPr>
              <a:xfrm>
                <a:off x="651717" y="3164185"/>
                <a:ext cx="438304" cy="424424"/>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oMath>
                  </m:oMathPara>
                </a14:m>
                <a:endParaRPr lang="ru-RU">
                  <a:solidFill>
                    <a:schemeClr val="tx1"/>
                  </a:solidFill>
                </a:endParaRPr>
              </a:p>
            </p:txBody>
          </p:sp>
        </mc:Choice>
        <mc:Fallback xmlns="">
          <p:sp>
            <p:nvSpPr>
              <p:cNvPr id="38" name="Овал 37"/>
              <p:cNvSpPr>
                <a:spLocks noRot="1" noChangeAspect="1" noMove="1" noResize="1" noEditPoints="1" noAdjustHandles="1" noChangeArrowheads="1" noChangeShapeType="1" noTextEdit="1"/>
              </p:cNvSpPr>
              <p:nvPr/>
            </p:nvSpPr>
            <p:spPr>
              <a:xfrm>
                <a:off x="651717" y="3164185"/>
                <a:ext cx="438304" cy="424424"/>
              </a:xfrm>
              <a:prstGeom prst="ellipse">
                <a:avLst/>
              </a:prstGeom>
              <a:blipFill>
                <a:blip r:embed="rId6"/>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Овал 38"/>
              <p:cNvSpPr/>
              <p:nvPr/>
            </p:nvSpPr>
            <p:spPr>
              <a:xfrm>
                <a:off x="651717" y="3865800"/>
                <a:ext cx="438304" cy="424424"/>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3</m:t>
                          </m:r>
                        </m:sub>
                      </m:sSub>
                    </m:oMath>
                  </m:oMathPara>
                </a14:m>
                <a:endParaRPr lang="ru-RU">
                  <a:solidFill>
                    <a:schemeClr val="tx1"/>
                  </a:solidFill>
                </a:endParaRPr>
              </a:p>
            </p:txBody>
          </p:sp>
        </mc:Choice>
        <mc:Fallback xmlns="">
          <p:sp>
            <p:nvSpPr>
              <p:cNvPr id="39" name="Овал 38"/>
              <p:cNvSpPr>
                <a:spLocks noRot="1" noChangeAspect="1" noMove="1" noResize="1" noEditPoints="1" noAdjustHandles="1" noChangeArrowheads="1" noChangeShapeType="1" noTextEdit="1"/>
              </p:cNvSpPr>
              <p:nvPr/>
            </p:nvSpPr>
            <p:spPr>
              <a:xfrm>
                <a:off x="651717" y="3865800"/>
                <a:ext cx="438304" cy="424424"/>
              </a:xfrm>
              <a:prstGeom prst="ellipse">
                <a:avLst/>
              </a:prstGeom>
              <a:blipFill>
                <a:blip r:embed="rId7"/>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Овал 39"/>
              <p:cNvSpPr/>
              <p:nvPr/>
            </p:nvSpPr>
            <p:spPr>
              <a:xfrm>
                <a:off x="651717" y="2460221"/>
                <a:ext cx="438304" cy="424424"/>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ru-RU">
                  <a:solidFill>
                    <a:schemeClr val="tx1"/>
                  </a:solidFill>
                </a:endParaRPr>
              </a:p>
            </p:txBody>
          </p:sp>
        </mc:Choice>
        <mc:Fallback xmlns="">
          <p:sp>
            <p:nvSpPr>
              <p:cNvPr id="40" name="Овал 39"/>
              <p:cNvSpPr>
                <a:spLocks noRot="1" noChangeAspect="1" noMove="1" noResize="1" noEditPoints="1" noAdjustHandles="1" noChangeArrowheads="1" noChangeShapeType="1" noTextEdit="1"/>
              </p:cNvSpPr>
              <p:nvPr/>
            </p:nvSpPr>
            <p:spPr>
              <a:xfrm>
                <a:off x="651717" y="2460221"/>
                <a:ext cx="438304" cy="424424"/>
              </a:xfrm>
              <a:prstGeom prst="ellipse">
                <a:avLst/>
              </a:prstGeom>
              <a:blipFill>
                <a:blip r:embed="rId8"/>
                <a:stretch>
                  <a:fillRect/>
                </a:stretch>
              </a:blipFill>
              <a:ln w="38100">
                <a:solidFill>
                  <a:schemeClr val="tx2">
                    <a:lumMod val="60000"/>
                    <a:lumOff val="40000"/>
                  </a:schemeClr>
                </a:solidFill>
              </a:ln>
            </p:spPr>
            <p:txBody>
              <a:bodyPr/>
              <a:lstStyle/>
              <a:p>
                <a:r>
                  <a:rPr lang="ru-RU">
                    <a:noFill/>
                  </a:rPr>
                  <a:t> </a:t>
                </a:r>
              </a:p>
            </p:txBody>
          </p:sp>
        </mc:Fallback>
      </mc:AlternateContent>
      <p:cxnSp>
        <p:nvCxnSpPr>
          <p:cNvPr id="41" name="Прямая со стрелкой 40"/>
          <p:cNvCxnSpPr>
            <a:stCxn id="40" idx="6"/>
            <a:endCxn id="44" idx="2"/>
          </p:cNvCxnSpPr>
          <p:nvPr/>
        </p:nvCxnSpPr>
        <p:spPr>
          <a:xfrm>
            <a:off x="1090021" y="2672433"/>
            <a:ext cx="1053747" cy="7689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Прямая со стрелкой 41"/>
          <p:cNvCxnSpPr>
            <a:stCxn id="38" idx="6"/>
            <a:endCxn id="44" idx="2"/>
          </p:cNvCxnSpPr>
          <p:nvPr/>
        </p:nvCxnSpPr>
        <p:spPr>
          <a:xfrm>
            <a:off x="1090021" y="3376397"/>
            <a:ext cx="1053747" cy="649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Прямая со стрелкой 42"/>
          <p:cNvCxnSpPr>
            <a:stCxn id="39" idx="6"/>
            <a:endCxn id="44" idx="2"/>
          </p:cNvCxnSpPr>
          <p:nvPr/>
        </p:nvCxnSpPr>
        <p:spPr>
          <a:xfrm flipV="1">
            <a:off x="1090021" y="3441376"/>
            <a:ext cx="1053747" cy="636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Овал 43"/>
              <p:cNvSpPr/>
              <p:nvPr/>
            </p:nvSpPr>
            <p:spPr>
              <a:xfrm>
                <a:off x="2143768" y="3229164"/>
                <a:ext cx="438304" cy="424424"/>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(2)</m:t>
                          </m:r>
                        </m:sup>
                      </m:sSubSup>
                    </m:oMath>
                  </m:oMathPara>
                </a14:m>
                <a:endParaRPr lang="ru-RU">
                  <a:solidFill>
                    <a:schemeClr val="tx1"/>
                  </a:solidFill>
                </a:endParaRPr>
              </a:p>
            </p:txBody>
          </p:sp>
        </mc:Choice>
        <mc:Fallback xmlns="">
          <p:sp>
            <p:nvSpPr>
              <p:cNvPr id="44" name="Овал 43"/>
              <p:cNvSpPr>
                <a:spLocks noRot="1" noChangeAspect="1" noMove="1" noResize="1" noEditPoints="1" noAdjustHandles="1" noChangeArrowheads="1" noChangeShapeType="1" noTextEdit="1"/>
              </p:cNvSpPr>
              <p:nvPr/>
            </p:nvSpPr>
            <p:spPr>
              <a:xfrm>
                <a:off x="2143768" y="3229164"/>
                <a:ext cx="438304" cy="424424"/>
              </a:xfrm>
              <a:prstGeom prst="ellipse">
                <a:avLst/>
              </a:prstGeom>
              <a:blipFill>
                <a:blip r:embed="rId9"/>
                <a:stretch>
                  <a:fillRect l="-3846" r="-6410" b="-1333"/>
                </a:stretch>
              </a:blipFill>
              <a:ln w="38100">
                <a:solidFill>
                  <a:schemeClr val="accent5"/>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Овал 44"/>
              <p:cNvSpPr/>
              <p:nvPr/>
            </p:nvSpPr>
            <p:spPr>
              <a:xfrm>
                <a:off x="2095726" y="2457132"/>
                <a:ext cx="438304" cy="424424"/>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oMath>
                  </m:oMathPara>
                </a14:m>
                <a:endParaRPr lang="ru-RU">
                  <a:solidFill>
                    <a:schemeClr val="tx1"/>
                  </a:solidFill>
                </a:endParaRPr>
              </a:p>
            </p:txBody>
          </p:sp>
        </mc:Choice>
        <mc:Fallback xmlns="">
          <p:sp>
            <p:nvSpPr>
              <p:cNvPr id="45" name="Овал 44"/>
              <p:cNvSpPr>
                <a:spLocks noRot="1" noChangeAspect="1" noMove="1" noResize="1" noEditPoints="1" noAdjustHandles="1" noChangeArrowheads="1" noChangeShapeType="1" noTextEdit="1"/>
              </p:cNvSpPr>
              <p:nvPr/>
            </p:nvSpPr>
            <p:spPr>
              <a:xfrm>
                <a:off x="2095726" y="2457132"/>
                <a:ext cx="438304" cy="424424"/>
              </a:xfrm>
              <a:prstGeom prst="ellipse">
                <a:avLst/>
              </a:prstGeom>
              <a:blipFill>
                <a:blip r:embed="rId10"/>
                <a:stretch>
                  <a:fillRect l="-3846" r="-6410"/>
                </a:stretch>
              </a:blipFill>
              <a:ln w="38100">
                <a:solidFill>
                  <a:schemeClr val="accent5"/>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Овал 45"/>
              <p:cNvSpPr/>
              <p:nvPr/>
            </p:nvSpPr>
            <p:spPr>
              <a:xfrm>
                <a:off x="2107628" y="3865800"/>
                <a:ext cx="438304" cy="424424"/>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up>
                          <m:r>
                            <a:rPr lang="en-US" i="1">
                              <a:solidFill>
                                <a:schemeClr val="tx1"/>
                              </a:solidFill>
                              <a:latin typeface="Cambria Math" panose="02040503050406030204" pitchFamily="18" charset="0"/>
                            </a:rPr>
                            <m:t>(2)</m:t>
                          </m:r>
                        </m:sup>
                      </m:sSubSup>
                    </m:oMath>
                  </m:oMathPara>
                </a14:m>
                <a:endParaRPr lang="ru-RU">
                  <a:solidFill>
                    <a:schemeClr val="tx1"/>
                  </a:solidFill>
                </a:endParaRPr>
              </a:p>
            </p:txBody>
          </p:sp>
        </mc:Choice>
        <mc:Fallback xmlns="">
          <p:sp>
            <p:nvSpPr>
              <p:cNvPr id="46" name="Овал 45"/>
              <p:cNvSpPr>
                <a:spLocks noRot="1" noChangeAspect="1" noMove="1" noResize="1" noEditPoints="1" noAdjustHandles="1" noChangeArrowheads="1" noChangeShapeType="1" noTextEdit="1"/>
              </p:cNvSpPr>
              <p:nvPr/>
            </p:nvSpPr>
            <p:spPr>
              <a:xfrm>
                <a:off x="2107628" y="3865800"/>
                <a:ext cx="438304" cy="424424"/>
              </a:xfrm>
              <a:prstGeom prst="ellipse">
                <a:avLst/>
              </a:prstGeom>
              <a:blipFill>
                <a:blip r:embed="rId11"/>
                <a:stretch>
                  <a:fillRect l="-3846" r="-6410"/>
                </a:stretch>
              </a:blipFill>
              <a:ln w="38100">
                <a:solidFill>
                  <a:schemeClr val="accent5"/>
                </a:solidFill>
              </a:ln>
            </p:spPr>
            <p:txBody>
              <a:bodyPr/>
              <a:lstStyle/>
              <a:p>
                <a:r>
                  <a:rPr lang="ru-RU">
                    <a:noFill/>
                  </a:rPr>
                  <a:t> </a:t>
                </a:r>
              </a:p>
            </p:txBody>
          </p:sp>
        </mc:Fallback>
      </mc:AlternateContent>
      <p:cxnSp>
        <p:nvCxnSpPr>
          <p:cNvPr id="47" name="Прямая со стрелкой 46"/>
          <p:cNvCxnSpPr>
            <a:stCxn id="40" idx="6"/>
            <a:endCxn id="45" idx="2"/>
          </p:cNvCxnSpPr>
          <p:nvPr/>
        </p:nvCxnSpPr>
        <p:spPr>
          <a:xfrm flipV="1">
            <a:off x="1090021" y="2669344"/>
            <a:ext cx="1005705" cy="30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Прямая со стрелкой 47"/>
          <p:cNvCxnSpPr>
            <a:stCxn id="40" idx="6"/>
            <a:endCxn id="46" idx="2"/>
          </p:cNvCxnSpPr>
          <p:nvPr/>
        </p:nvCxnSpPr>
        <p:spPr>
          <a:xfrm>
            <a:off x="1090021" y="2672433"/>
            <a:ext cx="1017607" cy="1405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Прямая со стрелкой 48"/>
          <p:cNvCxnSpPr>
            <a:stCxn id="38" idx="6"/>
            <a:endCxn id="46" idx="2"/>
          </p:cNvCxnSpPr>
          <p:nvPr/>
        </p:nvCxnSpPr>
        <p:spPr>
          <a:xfrm>
            <a:off x="1090021" y="3376397"/>
            <a:ext cx="1017607" cy="7016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Прямая со стрелкой 49"/>
          <p:cNvCxnSpPr>
            <a:stCxn id="38" idx="6"/>
            <a:endCxn id="45" idx="2"/>
          </p:cNvCxnSpPr>
          <p:nvPr/>
        </p:nvCxnSpPr>
        <p:spPr>
          <a:xfrm flipV="1">
            <a:off x="1090021" y="2669344"/>
            <a:ext cx="1005705" cy="7070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Прямая со стрелкой 50"/>
          <p:cNvCxnSpPr>
            <a:stCxn id="39" idx="6"/>
            <a:endCxn id="45" idx="2"/>
          </p:cNvCxnSpPr>
          <p:nvPr/>
        </p:nvCxnSpPr>
        <p:spPr>
          <a:xfrm flipV="1">
            <a:off x="1090021" y="2669344"/>
            <a:ext cx="1005705" cy="14086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Прямая со стрелкой 51"/>
          <p:cNvCxnSpPr>
            <a:stCxn id="39" idx="6"/>
            <a:endCxn id="46" idx="2"/>
          </p:cNvCxnSpPr>
          <p:nvPr/>
        </p:nvCxnSpPr>
        <p:spPr>
          <a:xfrm>
            <a:off x="1090021" y="4078012"/>
            <a:ext cx="10176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3" name="Овал 52"/>
          <p:cNvSpPr/>
          <p:nvPr/>
        </p:nvSpPr>
        <p:spPr>
          <a:xfrm>
            <a:off x="3149473" y="2881556"/>
            <a:ext cx="438304" cy="424424"/>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cxnSp>
        <p:nvCxnSpPr>
          <p:cNvPr id="54" name="Прямая со стрелкой 53"/>
          <p:cNvCxnSpPr>
            <a:stCxn id="46" idx="6"/>
            <a:endCxn id="53" idx="2"/>
          </p:cNvCxnSpPr>
          <p:nvPr/>
        </p:nvCxnSpPr>
        <p:spPr>
          <a:xfrm flipV="1">
            <a:off x="2545932" y="3093768"/>
            <a:ext cx="603541" cy="9842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Прямая со стрелкой 54"/>
          <p:cNvCxnSpPr>
            <a:stCxn id="44" idx="6"/>
            <a:endCxn id="53" idx="2"/>
          </p:cNvCxnSpPr>
          <p:nvPr/>
        </p:nvCxnSpPr>
        <p:spPr>
          <a:xfrm flipV="1">
            <a:off x="2582072" y="3093768"/>
            <a:ext cx="567401" cy="3476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Прямая со стрелкой 55"/>
          <p:cNvCxnSpPr>
            <a:stCxn id="45" idx="6"/>
            <a:endCxn id="53" idx="2"/>
          </p:cNvCxnSpPr>
          <p:nvPr/>
        </p:nvCxnSpPr>
        <p:spPr>
          <a:xfrm>
            <a:off x="2534030" y="2669344"/>
            <a:ext cx="615443" cy="4244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Прямая со стрелкой 56"/>
          <p:cNvCxnSpPr>
            <a:stCxn id="53" idx="6"/>
          </p:cNvCxnSpPr>
          <p:nvPr/>
        </p:nvCxnSpPr>
        <p:spPr>
          <a:xfrm>
            <a:off x="3587777" y="3093768"/>
            <a:ext cx="10082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8" name="Прямоугольник 57"/>
              <p:cNvSpPr/>
              <p:nvPr/>
            </p:nvSpPr>
            <p:spPr>
              <a:xfrm>
                <a:off x="3903142" y="2640049"/>
                <a:ext cx="50407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m:rPr>
                              <m:sty m:val="p"/>
                            </m:rPr>
                            <a:rPr lang="en-US" b="0" i="0" smtClean="0">
                              <a:latin typeface="Cambria Math" panose="02040503050406030204" pitchFamily="18" charset="0"/>
                            </a:rPr>
                            <m:t>W</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ru-RU" i="1" dirty="0"/>
              </a:p>
            </p:txBody>
          </p:sp>
        </mc:Choice>
        <mc:Fallback xmlns="">
          <p:sp>
            <p:nvSpPr>
              <p:cNvPr id="58" name="Прямоугольник 57"/>
              <p:cNvSpPr>
                <a:spLocks noRot="1" noChangeAspect="1" noMove="1" noResize="1" noEditPoints="1" noAdjustHandles="1" noChangeArrowheads="1" noChangeShapeType="1" noTextEdit="1"/>
              </p:cNvSpPr>
              <p:nvPr/>
            </p:nvSpPr>
            <p:spPr>
              <a:xfrm>
                <a:off x="3903142" y="2640049"/>
                <a:ext cx="504071" cy="369332"/>
              </a:xfrm>
              <a:prstGeom prst="rect">
                <a:avLst/>
              </a:prstGeom>
              <a:blipFill>
                <a:blip r:embed="rId12"/>
                <a:stretch>
                  <a:fillRect r="-63855"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Овал 58"/>
              <p:cNvSpPr/>
              <p:nvPr/>
            </p:nvSpPr>
            <p:spPr>
              <a:xfrm>
                <a:off x="651717" y="1833491"/>
                <a:ext cx="438304" cy="424424"/>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ru-RU" b="0" i="1" smtClean="0">
                              <a:solidFill>
                                <a:schemeClr val="tx1"/>
                              </a:solidFill>
                              <a:latin typeface="Cambria Math" panose="02040503050406030204" pitchFamily="18" charset="0"/>
                            </a:rPr>
                            <m:t>0</m:t>
                          </m:r>
                        </m:sub>
                      </m:sSub>
                    </m:oMath>
                  </m:oMathPara>
                </a14:m>
                <a:endParaRPr lang="ru-RU">
                  <a:solidFill>
                    <a:schemeClr val="tx1"/>
                  </a:solidFill>
                </a:endParaRPr>
              </a:p>
            </p:txBody>
          </p:sp>
        </mc:Choice>
        <mc:Fallback xmlns="">
          <p:sp>
            <p:nvSpPr>
              <p:cNvPr id="59" name="Овал 58"/>
              <p:cNvSpPr>
                <a:spLocks noRot="1" noChangeAspect="1" noMove="1" noResize="1" noEditPoints="1" noAdjustHandles="1" noChangeArrowheads="1" noChangeShapeType="1" noTextEdit="1"/>
              </p:cNvSpPr>
              <p:nvPr/>
            </p:nvSpPr>
            <p:spPr>
              <a:xfrm>
                <a:off x="651717" y="1833491"/>
                <a:ext cx="438304" cy="424424"/>
              </a:xfrm>
              <a:prstGeom prst="ellipse">
                <a:avLst/>
              </a:prstGeom>
              <a:blipFill>
                <a:blip r:embed="rId13"/>
                <a:stretch>
                  <a:fillRect/>
                </a:stretch>
              </a:blipFill>
              <a:ln w="38100">
                <a:solidFill>
                  <a:schemeClr val="tx2">
                    <a:lumMod val="60000"/>
                    <a:lumOff val="40000"/>
                  </a:schemeClr>
                </a:solidFill>
              </a:ln>
            </p:spPr>
            <p:txBody>
              <a:bodyPr/>
              <a:lstStyle/>
              <a:p>
                <a:r>
                  <a:rPr lang="ru-RU">
                    <a:noFill/>
                  </a:rPr>
                  <a:t> </a:t>
                </a:r>
              </a:p>
            </p:txBody>
          </p:sp>
        </mc:Fallback>
      </mc:AlternateContent>
      <p:cxnSp>
        <p:nvCxnSpPr>
          <p:cNvPr id="60" name="Прямая со стрелкой 59"/>
          <p:cNvCxnSpPr>
            <a:stCxn id="59" idx="6"/>
            <a:endCxn id="45" idx="2"/>
          </p:cNvCxnSpPr>
          <p:nvPr/>
        </p:nvCxnSpPr>
        <p:spPr>
          <a:xfrm>
            <a:off x="1090021" y="2045703"/>
            <a:ext cx="1005705" cy="6236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Прямая со стрелкой 60"/>
          <p:cNvCxnSpPr>
            <a:stCxn id="59" idx="6"/>
            <a:endCxn id="44" idx="2"/>
          </p:cNvCxnSpPr>
          <p:nvPr/>
        </p:nvCxnSpPr>
        <p:spPr>
          <a:xfrm>
            <a:off x="1090021" y="2045703"/>
            <a:ext cx="1053747" cy="13956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Прямая со стрелкой 61"/>
          <p:cNvCxnSpPr>
            <a:stCxn id="59" idx="6"/>
            <a:endCxn id="46" idx="2"/>
          </p:cNvCxnSpPr>
          <p:nvPr/>
        </p:nvCxnSpPr>
        <p:spPr>
          <a:xfrm>
            <a:off x="1090021" y="2045703"/>
            <a:ext cx="1017607" cy="20323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3" name="Овал 62"/>
              <p:cNvSpPr/>
              <p:nvPr/>
            </p:nvSpPr>
            <p:spPr>
              <a:xfrm>
                <a:off x="2107628" y="1843397"/>
                <a:ext cx="438304" cy="424424"/>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𝑎</m:t>
                          </m:r>
                        </m:e>
                        <m:sub>
                          <m:r>
                            <a:rPr lang="ru-RU"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(2)</m:t>
                          </m:r>
                        </m:sup>
                      </m:sSubSup>
                    </m:oMath>
                  </m:oMathPara>
                </a14:m>
                <a:endParaRPr lang="ru-RU">
                  <a:solidFill>
                    <a:schemeClr val="tx1"/>
                  </a:solidFill>
                </a:endParaRPr>
              </a:p>
            </p:txBody>
          </p:sp>
        </mc:Choice>
        <mc:Fallback xmlns="">
          <p:sp>
            <p:nvSpPr>
              <p:cNvPr id="63" name="Овал 62"/>
              <p:cNvSpPr>
                <a:spLocks noRot="1" noChangeAspect="1" noMove="1" noResize="1" noEditPoints="1" noAdjustHandles="1" noChangeArrowheads="1" noChangeShapeType="1" noTextEdit="1"/>
              </p:cNvSpPr>
              <p:nvPr/>
            </p:nvSpPr>
            <p:spPr>
              <a:xfrm>
                <a:off x="2107628" y="1843397"/>
                <a:ext cx="438304" cy="424424"/>
              </a:xfrm>
              <a:prstGeom prst="ellipse">
                <a:avLst/>
              </a:prstGeom>
              <a:blipFill>
                <a:blip r:embed="rId14"/>
                <a:stretch>
                  <a:fillRect l="-3846" r="-6410"/>
                </a:stretch>
              </a:blipFill>
              <a:ln w="38100">
                <a:solidFill>
                  <a:schemeClr val="accent5"/>
                </a:solidFill>
              </a:ln>
            </p:spPr>
            <p:txBody>
              <a:bodyPr/>
              <a:lstStyle/>
              <a:p>
                <a:r>
                  <a:rPr lang="ru-RU">
                    <a:noFill/>
                  </a:rPr>
                  <a:t> </a:t>
                </a:r>
              </a:p>
            </p:txBody>
          </p:sp>
        </mc:Fallback>
      </mc:AlternateContent>
      <p:cxnSp>
        <p:nvCxnSpPr>
          <p:cNvPr id="64" name="Прямая со стрелкой 63"/>
          <p:cNvCxnSpPr>
            <a:stCxn id="63" idx="6"/>
            <a:endCxn id="53" idx="2"/>
          </p:cNvCxnSpPr>
          <p:nvPr/>
        </p:nvCxnSpPr>
        <p:spPr>
          <a:xfrm>
            <a:off x="2545932" y="2055609"/>
            <a:ext cx="603541" cy="10381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Заголовок 3">
            <a:extLst>
              <a:ext uri="{FF2B5EF4-FFF2-40B4-BE49-F238E27FC236}">
                <a16:creationId xmlns:a16="http://schemas.microsoft.com/office/drawing/2014/main" id="{1985225A-E395-4A9A-93C3-264864D7787B}"/>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Calculation</a:t>
            </a:r>
            <a:endParaRPr lang="ru-RU" sz="3200" dirty="0"/>
          </a:p>
        </p:txBody>
      </p:sp>
    </p:spTree>
    <p:extLst>
      <p:ext uri="{BB962C8B-B14F-4D97-AF65-F5344CB8AC3E}">
        <p14:creationId xmlns:p14="http://schemas.microsoft.com/office/powerpoint/2010/main" val="350380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6919168" y="977144"/>
                <a:ext cx="5072735" cy="28873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𝑧</m:t>
                          </m:r>
                        </m:e>
                        <m:sup>
                          <m:r>
                            <a:rPr lang="en-US" sz="2800" b="0" i="1" smtClean="0">
                              <a:solidFill>
                                <a:srgbClr val="FF0000"/>
                              </a:solidFill>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m:rPr>
                                  <m:sty m:val="p"/>
                                </m:rPr>
                                <a:rPr lang="en-US" sz="2800" b="0" i="0" smtClean="0">
                                  <a:latin typeface="Cambria Math" panose="02040503050406030204" pitchFamily="18" charset="0"/>
                                </a:rPr>
                                <m:t>W</m:t>
                              </m:r>
                            </m:e>
                            <m:sup>
                              <m:r>
                                <a:rPr lang="en-US" sz="2800" i="1">
                                  <a:latin typeface="Cambria Math" panose="02040503050406030204" pitchFamily="18" charset="0"/>
                                </a:rPr>
                                <m:t>(1)</m:t>
                              </m:r>
                            </m:sup>
                          </m:sSup>
                          <m:r>
                            <a:rPr lang="en-US" sz="2800" b="0" i="1" smtClean="0">
                              <a:latin typeface="Cambria Math" panose="02040503050406030204" pitchFamily="18" charset="0"/>
                            </a:rPr>
                            <m:t>)</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 </m:t>
                      </m:r>
                      <m:r>
                        <a:rPr lang="en-US" sz="2800" b="0" i="1" smtClean="0">
                          <a:solidFill>
                            <a:schemeClr val="bg1">
                              <a:lumMod val="50000"/>
                            </a:schemeClr>
                          </a:solidFill>
                          <a:latin typeface="Cambria Math" panose="02040503050406030204" pitchFamily="18" charset="0"/>
                        </a:rPr>
                        <m:t>𝑥</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m:t>
                          </m:r>
                          <m:sSup>
                            <m:sSupPr>
                              <m:ctrlPr>
                                <a:rPr lang="en-US" sz="2800" i="1">
                                  <a:latin typeface="Cambria Math" panose="02040503050406030204" pitchFamily="18" charset="0"/>
                                </a:rPr>
                              </m:ctrlPr>
                            </m:sSupPr>
                            <m:e>
                              <m:r>
                                <m:rPr>
                                  <m:sty m:val="p"/>
                                </m:rPr>
                                <a:rPr lang="en-US" sz="2800" b="0" i="0" smtClean="0">
                                  <a:latin typeface="Cambria Math" panose="02040503050406030204" pitchFamily="18" charset="0"/>
                                </a:rPr>
                                <m:t>W</m:t>
                              </m:r>
                            </m:e>
                            <m:sup>
                              <m:r>
                                <a:rPr lang="en-US" sz="2800" i="1">
                                  <a:latin typeface="Cambria Math" panose="02040503050406030204" pitchFamily="18" charset="0"/>
                                </a:rPr>
                                <m:t>(1)</m:t>
                              </m:r>
                            </m:sup>
                          </m:sSup>
                          <m:r>
                            <a:rPr lang="en-US" sz="2800" i="1">
                              <a:latin typeface="Cambria Math" panose="02040503050406030204" pitchFamily="18" charset="0"/>
                            </a:rPr>
                            <m:t>)</m:t>
                          </m:r>
                        </m:e>
                        <m:sup>
                          <m:r>
                            <a:rPr lang="en-US" sz="2800" i="1">
                              <a:latin typeface="Cambria Math" panose="02040503050406030204" pitchFamily="18" charset="0"/>
                            </a:rPr>
                            <m:t>𝑇</m:t>
                          </m:r>
                        </m:sup>
                      </m:sSup>
                      <m:sSup>
                        <m:sSupPr>
                          <m:ctrlPr>
                            <a:rPr lang="en-US" sz="2800" b="0" i="1" smtClean="0">
                              <a:solidFill>
                                <a:schemeClr val="bg1">
                                  <a:lumMod val="50000"/>
                                </a:schemeClr>
                              </a:solidFill>
                              <a:latin typeface="Cambria Math" panose="02040503050406030204" pitchFamily="18" charset="0"/>
                            </a:rPr>
                          </m:ctrlPr>
                        </m:sSupPr>
                        <m:e>
                          <m:r>
                            <a:rPr lang="en-US" sz="2800" b="0" i="1" smtClean="0">
                              <a:solidFill>
                                <a:schemeClr val="bg1">
                                  <a:lumMod val="50000"/>
                                </a:schemeClr>
                              </a:solidFill>
                              <a:latin typeface="Cambria Math" panose="02040503050406030204" pitchFamily="18" charset="0"/>
                            </a:rPr>
                            <m:t>𝑎</m:t>
                          </m:r>
                        </m:e>
                        <m:sup>
                          <m:r>
                            <a:rPr lang="en-US" sz="2800" b="0" i="1" smtClean="0">
                              <a:solidFill>
                                <a:schemeClr val="bg1">
                                  <a:lumMod val="50000"/>
                                </a:schemeClr>
                              </a:solidFill>
                              <a:latin typeface="Cambria Math" panose="02040503050406030204" pitchFamily="18" charset="0"/>
                            </a:rPr>
                            <m:t>(1)</m:t>
                          </m:r>
                        </m:sup>
                      </m:sSup>
                    </m:oMath>
                  </m:oMathPara>
                </a14:m>
                <a:endParaRPr lang="en-US" sz="2800" b="0" dirty="0">
                  <a:solidFill>
                    <a:prstClr val="black"/>
                  </a:solidFill>
                </a:endParaRPr>
              </a:p>
              <a:p>
                <a:pPr/>
                <a14:m>
                  <m:oMathPara xmlns:m="http://schemas.openxmlformats.org/officeDocument/2006/math">
                    <m:oMathParaPr>
                      <m:jc m:val="centerGroup"/>
                    </m:oMathParaPr>
                    <m:oMath xmlns:m="http://schemas.openxmlformats.org/officeDocument/2006/math">
                      <m:sSup>
                        <m:sSupPr>
                          <m:ctrlPr>
                            <a:rPr lang="en-US" sz="2800" b="0" i="1" smtClean="0">
                              <a:solidFill>
                                <a:schemeClr val="accent1">
                                  <a:lumMod val="75000"/>
                                </a:schemeClr>
                              </a:solidFill>
                              <a:latin typeface="Cambria Math" panose="02040503050406030204" pitchFamily="18" charset="0"/>
                            </a:rPr>
                          </m:ctrlPr>
                        </m:sSupPr>
                        <m:e>
                          <m:r>
                            <a:rPr lang="en-US" sz="2800" b="0" i="1" smtClean="0">
                              <a:solidFill>
                                <a:schemeClr val="accent1">
                                  <a:lumMod val="75000"/>
                                </a:schemeClr>
                              </a:solidFill>
                              <a:latin typeface="Cambria Math" panose="02040503050406030204" pitchFamily="18" charset="0"/>
                            </a:rPr>
                            <m:t>𝑎</m:t>
                          </m:r>
                        </m:e>
                        <m:sup>
                          <m:r>
                            <a:rPr lang="en-US" sz="2800" b="0" i="1" smtClean="0">
                              <a:solidFill>
                                <a:schemeClr val="accent1">
                                  <a:lumMod val="75000"/>
                                </a:schemeClr>
                              </a:solidFill>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rPr>
                        <m:t>𝜎</m:t>
                      </m:r>
                      <m:d>
                        <m:dPr>
                          <m:ctrlPr>
                            <a:rPr lang="en-US" sz="2800" b="0" i="1" smtClean="0">
                              <a:latin typeface="Cambria Math" panose="02040503050406030204" pitchFamily="18" charset="0"/>
                            </a:rPr>
                          </m:ctrlPr>
                        </m:dPr>
                        <m:e>
                          <m:sSup>
                            <m:sSupPr>
                              <m:ctrlPr>
                                <a:rPr lang="en-US" sz="2800" b="0" i="1" smtClean="0">
                                  <a:solidFill>
                                    <a:schemeClr val="accent6"/>
                                  </a:solidFill>
                                  <a:latin typeface="Cambria Math" panose="02040503050406030204" pitchFamily="18" charset="0"/>
                                </a:rPr>
                              </m:ctrlPr>
                            </m:sSupPr>
                            <m:e>
                              <m:r>
                                <a:rPr lang="en-US" sz="2800" b="0" i="1" smtClean="0">
                                  <a:solidFill>
                                    <a:schemeClr val="accent6"/>
                                  </a:solidFill>
                                  <a:latin typeface="Cambria Math" panose="02040503050406030204" pitchFamily="18" charset="0"/>
                                </a:rPr>
                                <m:t>𝑧</m:t>
                              </m:r>
                            </m:e>
                            <m:sup>
                              <m:d>
                                <m:dPr>
                                  <m:ctrlPr>
                                    <a:rPr lang="en-US" sz="2800" b="0" i="1" smtClean="0">
                                      <a:solidFill>
                                        <a:schemeClr val="accent6"/>
                                      </a:solidFill>
                                      <a:latin typeface="Cambria Math" panose="02040503050406030204" pitchFamily="18" charset="0"/>
                                    </a:rPr>
                                  </m:ctrlPr>
                                </m:dPr>
                                <m:e>
                                  <m:r>
                                    <a:rPr lang="en-US" sz="2800" b="0" i="1" smtClean="0">
                                      <a:solidFill>
                                        <a:schemeClr val="accent6"/>
                                      </a:solidFill>
                                      <a:latin typeface="Cambria Math" panose="02040503050406030204" pitchFamily="18" charset="0"/>
                                    </a:rPr>
                                    <m:t>2</m:t>
                                  </m:r>
                                </m:e>
                              </m:d>
                            </m:sup>
                          </m:sSup>
                        </m:e>
                      </m:d>
                    </m:oMath>
                  </m:oMathPara>
                </a14:m>
                <a:endParaRPr lang="en-US" sz="2800" b="0" dirty="0"/>
              </a:p>
              <a:p>
                <a:endParaRPr lang="en-US" sz="2800" dirty="0"/>
              </a:p>
              <a:p>
                <a:r>
                  <a:rPr lang="en-US" sz="2800" dirty="0"/>
                  <a:t>Add bias</a:t>
                </a:r>
                <a:r>
                  <a:rPr lang="ru-RU" sz="2800" dirty="0"/>
                  <a:t> </a:t>
                </a:r>
                <a14:m>
                  <m:oMath xmlns:m="http://schemas.openxmlformats.org/officeDocument/2006/math">
                    <m:sSubSup>
                      <m:sSubSupPr>
                        <m:ctrlPr>
                          <a:rPr lang="en-US" sz="2800" b="0" i="1" smtClean="0">
                            <a:solidFill>
                              <a:schemeClr val="accent1">
                                <a:lumMod val="75000"/>
                              </a:schemeClr>
                            </a:solidFill>
                            <a:latin typeface="Cambria Math" panose="02040503050406030204" pitchFamily="18" charset="0"/>
                          </a:rPr>
                        </m:ctrlPr>
                      </m:sSubSupPr>
                      <m:e>
                        <m:r>
                          <a:rPr lang="en-US" sz="2800" b="0" i="1" smtClean="0">
                            <a:solidFill>
                              <a:schemeClr val="accent1">
                                <a:lumMod val="75000"/>
                              </a:schemeClr>
                            </a:solidFill>
                            <a:latin typeface="Cambria Math" panose="02040503050406030204" pitchFamily="18" charset="0"/>
                          </a:rPr>
                          <m:t>𝑎</m:t>
                        </m:r>
                      </m:e>
                      <m:sub>
                        <m:r>
                          <a:rPr lang="en-US" sz="2800" b="0" i="1" smtClean="0">
                            <a:solidFill>
                              <a:schemeClr val="accent1">
                                <a:lumMod val="75000"/>
                              </a:schemeClr>
                            </a:solidFill>
                            <a:latin typeface="Cambria Math" panose="02040503050406030204" pitchFamily="18" charset="0"/>
                          </a:rPr>
                          <m:t>0</m:t>
                        </m:r>
                      </m:sub>
                      <m:sup>
                        <m:r>
                          <a:rPr lang="en-US" sz="2800" b="0" i="1" smtClean="0">
                            <a:solidFill>
                              <a:schemeClr val="accent1">
                                <a:lumMod val="75000"/>
                              </a:schemeClr>
                            </a:solidFill>
                            <a:latin typeface="Cambria Math" panose="02040503050406030204" pitchFamily="18" charset="0"/>
                          </a:rPr>
                          <m:t>(2)</m:t>
                        </m:r>
                      </m:sup>
                    </m:sSubSup>
                    <m:r>
                      <a:rPr lang="en-US" sz="2800" b="0" i="1" smtClean="0">
                        <a:latin typeface="Cambria Math" panose="02040503050406030204" pitchFamily="18" charset="0"/>
                      </a:rPr>
                      <m:t>=1</m:t>
                    </m:r>
                  </m:oMath>
                </a14:m>
                <a:r>
                  <a:rPr lang="en-US" sz="2800" b="0" dirty="0"/>
                  <a:t> </a:t>
                </a:r>
              </a:p>
              <a:p>
                <a:endParaRPr lang="en-US" sz="2800" i="1" dirty="0">
                  <a:solidFill>
                    <a:srgbClr val="00B05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800" b="0" i="1" smtClean="0">
                              <a:solidFill>
                                <a:srgbClr val="00B050"/>
                              </a:solidFill>
                              <a:latin typeface="Cambria Math" panose="02040503050406030204" pitchFamily="18" charset="0"/>
                            </a:rPr>
                          </m:ctrlPr>
                        </m:sSupPr>
                        <m:e>
                          <m:r>
                            <a:rPr lang="en-US" sz="2800" b="0" i="1" smtClean="0">
                              <a:solidFill>
                                <a:srgbClr val="00B050"/>
                              </a:solidFill>
                              <a:latin typeface="Cambria Math" panose="02040503050406030204" pitchFamily="18" charset="0"/>
                            </a:rPr>
                            <m:t>𝑧</m:t>
                          </m:r>
                        </m:e>
                        <m:sup>
                          <m:r>
                            <a:rPr lang="en-US" sz="2800" b="0" i="1" smtClean="0">
                              <a:solidFill>
                                <a:srgbClr val="00B050"/>
                              </a:solidFill>
                              <a:latin typeface="Cambria Math" panose="02040503050406030204" pitchFamily="18" charset="0"/>
                            </a:rPr>
                            <m:t>(3)</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m:t>
                          </m:r>
                          <m:sSup>
                            <m:sSupPr>
                              <m:ctrlPr>
                                <a:rPr lang="en-US" sz="2800" i="1">
                                  <a:latin typeface="Cambria Math" panose="02040503050406030204" pitchFamily="18" charset="0"/>
                                </a:rPr>
                              </m:ctrlPr>
                            </m:sSupPr>
                            <m:e>
                              <m:r>
                                <m:rPr>
                                  <m:sty m:val="p"/>
                                </m:rPr>
                                <a:rPr lang="en-US" sz="2800" b="0" i="0" smtClean="0">
                                  <a:latin typeface="Cambria Math" panose="02040503050406030204" pitchFamily="18" charset="0"/>
                                </a:rPr>
                                <m:t>W</m:t>
                              </m:r>
                            </m:e>
                            <m:sup>
                              <m:r>
                                <a:rPr lang="en-US" sz="2800" i="1">
                                  <a:latin typeface="Cambria Math" panose="02040503050406030204" pitchFamily="18" charset="0"/>
                                </a:rPr>
                                <m:t>(</m:t>
                              </m:r>
                              <m:r>
                                <a:rPr lang="en-US" sz="2800" b="0" i="1" smtClean="0">
                                  <a:latin typeface="Cambria Math" panose="02040503050406030204" pitchFamily="18" charset="0"/>
                                </a:rPr>
                                <m:t>2</m:t>
                              </m:r>
                              <m:r>
                                <a:rPr lang="en-US" sz="2800" i="1">
                                  <a:latin typeface="Cambria Math" panose="02040503050406030204" pitchFamily="18" charset="0"/>
                                </a:rPr>
                                <m:t>)</m:t>
                              </m:r>
                            </m:sup>
                          </m:sSup>
                          <m:r>
                            <a:rPr lang="en-US" sz="2800" i="1">
                              <a:latin typeface="Cambria Math" panose="02040503050406030204" pitchFamily="18" charset="0"/>
                            </a:rPr>
                            <m:t>)</m:t>
                          </m:r>
                        </m:e>
                        <m:sup>
                          <m:r>
                            <a:rPr lang="en-US" sz="2800" i="1">
                              <a:latin typeface="Cambria Math" panose="02040503050406030204" pitchFamily="18" charset="0"/>
                            </a:rPr>
                            <m:t>𝑇</m:t>
                          </m:r>
                        </m:sup>
                      </m:sSup>
                      <m:sSup>
                        <m:sSupPr>
                          <m:ctrlPr>
                            <a:rPr lang="en-US" sz="2800" b="0" i="1" smtClean="0">
                              <a:solidFill>
                                <a:schemeClr val="accent1">
                                  <a:lumMod val="75000"/>
                                </a:schemeClr>
                              </a:solidFill>
                              <a:latin typeface="Cambria Math" panose="02040503050406030204" pitchFamily="18" charset="0"/>
                            </a:rPr>
                          </m:ctrlPr>
                        </m:sSupPr>
                        <m:e>
                          <m:r>
                            <a:rPr lang="en-US" sz="2800" b="0" i="1" smtClean="0">
                              <a:solidFill>
                                <a:schemeClr val="accent1">
                                  <a:lumMod val="75000"/>
                                </a:schemeClr>
                              </a:solidFill>
                              <a:latin typeface="Cambria Math" panose="02040503050406030204" pitchFamily="18" charset="0"/>
                            </a:rPr>
                            <m:t>𝑎</m:t>
                          </m:r>
                        </m:e>
                        <m:sup>
                          <m:r>
                            <a:rPr lang="en-US" sz="2800" b="0" i="1" smtClean="0">
                              <a:solidFill>
                                <a:schemeClr val="accent1">
                                  <a:lumMod val="75000"/>
                                </a:schemeClr>
                              </a:solidFill>
                              <a:latin typeface="Cambria Math" panose="02040503050406030204" pitchFamily="18" charset="0"/>
                            </a:rPr>
                            <m:t>(2)</m:t>
                          </m:r>
                        </m:sup>
                      </m:sSup>
                    </m:oMath>
                  </m:oMathPara>
                </a14:m>
                <a:endParaRPr lang="en-US" sz="2800" b="0" dirty="0">
                  <a:solidFill>
                    <a:schemeClr val="accent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919168" y="977144"/>
                <a:ext cx="5072735" cy="2887394"/>
              </a:xfrm>
              <a:prstGeom prst="rect">
                <a:avLst/>
              </a:prstGeom>
              <a:blipFill>
                <a:blip r:embed="rId2"/>
                <a:stretch>
                  <a:fillRect l="-2404"/>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893088" y="3685828"/>
                <a:ext cx="4817897" cy="26844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800" b="0" i="1" smtClean="0">
                              <a:solidFill>
                                <a:schemeClr val="accent1">
                                  <a:lumMod val="75000"/>
                                </a:schemeClr>
                              </a:solidFill>
                              <a:latin typeface="Cambria Math" panose="02040503050406030204" pitchFamily="18" charset="0"/>
                            </a:rPr>
                          </m:ctrlPr>
                        </m:sSubSupPr>
                        <m:e>
                          <m:r>
                            <a:rPr lang="en-US" sz="2800" b="0" i="1" smtClean="0">
                              <a:solidFill>
                                <a:schemeClr val="accent1">
                                  <a:lumMod val="75000"/>
                                </a:schemeClr>
                              </a:solidFill>
                              <a:latin typeface="Cambria Math" panose="02040503050406030204" pitchFamily="18" charset="0"/>
                            </a:rPr>
                            <m:t>𝑎</m:t>
                          </m:r>
                        </m:e>
                        <m:sub>
                          <m:r>
                            <a:rPr lang="en-US" sz="2800" b="0" i="1" smtClean="0">
                              <a:solidFill>
                                <a:schemeClr val="accent1">
                                  <a:lumMod val="75000"/>
                                </a:schemeClr>
                              </a:solidFill>
                              <a:latin typeface="Cambria Math" panose="02040503050406030204" pitchFamily="18" charset="0"/>
                            </a:rPr>
                            <m:t>1</m:t>
                          </m:r>
                        </m:sub>
                        <m:sup>
                          <m:r>
                            <a:rPr lang="en-US" sz="2800" b="0" i="1" smtClean="0">
                              <a:solidFill>
                                <a:schemeClr val="accent1">
                                  <a:lumMod val="75000"/>
                                </a:schemeClr>
                              </a:solidFill>
                              <a:latin typeface="Cambria Math" panose="02040503050406030204" pitchFamily="18" charset="0"/>
                            </a:rPr>
                            <m:t>(2)</m:t>
                          </m:r>
                        </m:sup>
                      </m:sSubSup>
                      <m:r>
                        <a:rPr lang="en-US" sz="2800" b="0" i="1" smtClean="0">
                          <a:latin typeface="Cambria Math" panose="02040503050406030204" pitchFamily="18" charset="0"/>
                        </a:rPr>
                        <m:t>=</m:t>
                      </m:r>
                      <m:r>
                        <a:rPr lang="en-US" sz="2800" b="0" i="1" smtClean="0">
                          <a:latin typeface="Cambria Math" panose="02040503050406030204" pitchFamily="18" charset="0"/>
                        </a:rPr>
                        <m:t>𝜎</m:t>
                      </m:r>
                      <m:r>
                        <a:rPr lang="en-US" sz="2800" b="0" i="1" smtClean="0">
                          <a:latin typeface="Cambria Math" panose="02040503050406030204" pitchFamily="18" charset="0"/>
                        </a:rPr>
                        <m:t>(</m:t>
                      </m:r>
                      <m:sSubSup>
                        <m:sSubSupPr>
                          <m:ctrlPr>
                            <a:rPr lang="en-US" sz="2800" b="0" i="1" smtClean="0">
                              <a:solidFill>
                                <a:srgbClr val="FF0000"/>
                              </a:solidFill>
                              <a:latin typeface="Cambria Math" panose="02040503050406030204" pitchFamily="18" charset="0"/>
                            </a:rPr>
                          </m:ctrlPr>
                        </m:sSubSupPr>
                        <m:e>
                          <m:r>
                            <a:rPr lang="en-US" sz="2800" b="0" i="1" smtClean="0">
                              <a:solidFill>
                                <a:srgbClr val="FF0000"/>
                              </a:solidFill>
                              <a:latin typeface="Cambria Math" panose="02040503050406030204" pitchFamily="18" charset="0"/>
                            </a:rPr>
                            <m:t>𝑧</m:t>
                          </m:r>
                        </m:e>
                        <m:sub>
                          <m:r>
                            <a:rPr lang="en-US" sz="2800" b="0" i="1" smtClean="0">
                              <a:solidFill>
                                <a:srgbClr val="FF0000"/>
                              </a:solidFill>
                              <a:latin typeface="Cambria Math" panose="02040503050406030204" pitchFamily="18" charset="0"/>
                            </a:rPr>
                            <m:t>1</m:t>
                          </m:r>
                        </m:sub>
                        <m:sup>
                          <m:r>
                            <a:rPr lang="en-US" sz="2800" b="0" i="1" smtClean="0">
                              <a:solidFill>
                                <a:srgbClr val="FF0000"/>
                              </a:solidFill>
                              <a:latin typeface="Cambria Math" panose="02040503050406030204" pitchFamily="18" charset="0"/>
                            </a:rPr>
                            <m:t>(2)</m:t>
                          </m:r>
                        </m:sup>
                      </m:sSubSup>
                      <m:r>
                        <a:rPr lang="en-US" sz="2800" b="0" i="1" smtClean="0">
                          <a:latin typeface="Cambria Math" panose="02040503050406030204" pitchFamily="18" charset="0"/>
                        </a:rPr>
                        <m:t>)</m:t>
                      </m:r>
                    </m:oMath>
                  </m:oMathPara>
                </a14:m>
                <a:endParaRPr lang="en-US" sz="2800" b="0" i="1" dirty="0"/>
              </a:p>
              <a:p>
                <a:pPr/>
                <a14:m>
                  <m:oMathPara xmlns:m="http://schemas.openxmlformats.org/officeDocument/2006/math">
                    <m:oMathParaPr>
                      <m:jc m:val="centerGroup"/>
                    </m:oMathParaPr>
                    <m:oMath xmlns:m="http://schemas.openxmlformats.org/officeDocument/2006/math">
                      <m:sSubSup>
                        <m:sSubSupPr>
                          <m:ctrlPr>
                            <a:rPr lang="en-US" sz="2800" i="1" smtClean="0">
                              <a:solidFill>
                                <a:schemeClr val="accent1">
                                  <a:lumMod val="75000"/>
                                </a:schemeClr>
                              </a:solidFill>
                              <a:latin typeface="Cambria Math" panose="02040503050406030204" pitchFamily="18" charset="0"/>
                            </a:rPr>
                          </m:ctrlPr>
                        </m:sSubSupPr>
                        <m:e>
                          <m:r>
                            <a:rPr lang="en-US" sz="2800" i="1">
                              <a:solidFill>
                                <a:schemeClr val="accent1">
                                  <a:lumMod val="75000"/>
                                </a:schemeClr>
                              </a:solidFill>
                              <a:latin typeface="Cambria Math" panose="02040503050406030204" pitchFamily="18" charset="0"/>
                            </a:rPr>
                            <m:t>𝑎</m:t>
                          </m:r>
                        </m:e>
                        <m:sub>
                          <m:r>
                            <a:rPr lang="en-US" sz="2800" b="0" i="1" smtClean="0">
                              <a:solidFill>
                                <a:schemeClr val="accent1">
                                  <a:lumMod val="75000"/>
                                </a:schemeClr>
                              </a:solidFill>
                              <a:latin typeface="Cambria Math" panose="02040503050406030204" pitchFamily="18" charset="0"/>
                            </a:rPr>
                            <m:t>2</m:t>
                          </m:r>
                        </m:sub>
                        <m:sup>
                          <m:r>
                            <a:rPr lang="en-US" sz="2800" i="1">
                              <a:solidFill>
                                <a:schemeClr val="accent1">
                                  <a:lumMod val="75000"/>
                                </a:schemeClr>
                              </a:solidFill>
                              <a:latin typeface="Cambria Math" panose="02040503050406030204" pitchFamily="18" charset="0"/>
                            </a:rPr>
                            <m:t>(2)</m:t>
                          </m:r>
                        </m:sup>
                      </m:sSubSup>
                      <m:r>
                        <a:rPr lang="en-US" sz="2800" i="1">
                          <a:solidFill>
                            <a:prstClr val="black"/>
                          </a:solidFill>
                          <a:latin typeface="Cambria Math" panose="02040503050406030204" pitchFamily="18" charset="0"/>
                        </a:rPr>
                        <m:t>=</m:t>
                      </m:r>
                      <m:r>
                        <a:rPr lang="en-US" sz="2800" b="0" i="1" smtClean="0">
                          <a:latin typeface="Cambria Math" panose="02040503050406030204" pitchFamily="18" charset="0"/>
                        </a:rPr>
                        <m:t>𝜎</m:t>
                      </m:r>
                      <m:r>
                        <a:rPr lang="en-US" sz="2800" i="1">
                          <a:latin typeface="Cambria Math" panose="02040503050406030204" pitchFamily="18" charset="0"/>
                        </a:rPr>
                        <m:t>(</m:t>
                      </m:r>
                      <m:sSubSup>
                        <m:sSubSupPr>
                          <m:ctrlPr>
                            <a:rPr lang="en-US" sz="2800" i="1" smtClean="0">
                              <a:solidFill>
                                <a:srgbClr val="FF0000"/>
                              </a:solidFill>
                              <a:latin typeface="Cambria Math" panose="02040503050406030204" pitchFamily="18" charset="0"/>
                            </a:rPr>
                          </m:ctrlPr>
                        </m:sSubSupPr>
                        <m:e>
                          <m:r>
                            <a:rPr lang="en-US" sz="2800" i="1">
                              <a:solidFill>
                                <a:srgbClr val="FF0000"/>
                              </a:solidFill>
                              <a:latin typeface="Cambria Math" panose="02040503050406030204" pitchFamily="18" charset="0"/>
                            </a:rPr>
                            <m:t>𝑧</m:t>
                          </m:r>
                        </m:e>
                        <m:sub>
                          <m:r>
                            <a:rPr lang="en-US" sz="2800" b="0" i="1" smtClean="0">
                              <a:solidFill>
                                <a:srgbClr val="FF0000"/>
                              </a:solidFill>
                              <a:latin typeface="Cambria Math" panose="02040503050406030204" pitchFamily="18" charset="0"/>
                            </a:rPr>
                            <m:t>2</m:t>
                          </m:r>
                        </m:sub>
                        <m:sup>
                          <m:r>
                            <a:rPr lang="en-US" sz="2800" i="1">
                              <a:solidFill>
                                <a:srgbClr val="FF0000"/>
                              </a:solidFill>
                              <a:latin typeface="Cambria Math" panose="02040503050406030204" pitchFamily="18" charset="0"/>
                            </a:rPr>
                            <m:t>(2)</m:t>
                          </m:r>
                        </m:sup>
                      </m:sSubSup>
                      <m:r>
                        <a:rPr lang="en-US" sz="2800" i="1">
                          <a:latin typeface="Cambria Math" panose="02040503050406030204" pitchFamily="18" charset="0"/>
                        </a:rPr>
                        <m:t>)</m:t>
                      </m:r>
                    </m:oMath>
                  </m:oMathPara>
                </a14:m>
                <a:endParaRPr lang="en-US" sz="2800" b="0" i="1" dirty="0"/>
              </a:p>
              <a:p>
                <a:pPr/>
                <a14:m>
                  <m:oMathPara xmlns:m="http://schemas.openxmlformats.org/officeDocument/2006/math">
                    <m:oMathParaPr>
                      <m:jc m:val="centerGroup"/>
                    </m:oMathParaPr>
                    <m:oMath xmlns:m="http://schemas.openxmlformats.org/officeDocument/2006/math">
                      <m:sSubSup>
                        <m:sSubSupPr>
                          <m:ctrlPr>
                            <a:rPr lang="en-US" sz="2800" i="1" smtClean="0">
                              <a:solidFill>
                                <a:schemeClr val="accent1">
                                  <a:lumMod val="75000"/>
                                </a:schemeClr>
                              </a:solidFill>
                              <a:latin typeface="Cambria Math" panose="02040503050406030204" pitchFamily="18" charset="0"/>
                            </a:rPr>
                          </m:ctrlPr>
                        </m:sSubSupPr>
                        <m:e>
                          <m:r>
                            <a:rPr lang="en-US" sz="2800" i="1">
                              <a:solidFill>
                                <a:schemeClr val="accent1">
                                  <a:lumMod val="75000"/>
                                </a:schemeClr>
                              </a:solidFill>
                              <a:latin typeface="Cambria Math" panose="02040503050406030204" pitchFamily="18" charset="0"/>
                            </a:rPr>
                            <m:t>𝑎</m:t>
                          </m:r>
                        </m:e>
                        <m:sub>
                          <m:r>
                            <a:rPr lang="en-US" sz="2800" b="0" i="1" smtClean="0">
                              <a:solidFill>
                                <a:schemeClr val="accent1">
                                  <a:lumMod val="75000"/>
                                </a:schemeClr>
                              </a:solidFill>
                              <a:latin typeface="Cambria Math" panose="02040503050406030204" pitchFamily="18" charset="0"/>
                            </a:rPr>
                            <m:t>3</m:t>
                          </m:r>
                        </m:sub>
                        <m:sup>
                          <m:r>
                            <a:rPr lang="en-US" sz="2800" i="1">
                              <a:solidFill>
                                <a:schemeClr val="accent1">
                                  <a:lumMod val="75000"/>
                                </a:schemeClr>
                              </a:solidFill>
                              <a:latin typeface="Cambria Math" panose="02040503050406030204" pitchFamily="18" charset="0"/>
                            </a:rPr>
                            <m:t>(2)</m:t>
                          </m:r>
                        </m:sup>
                      </m:sSubSup>
                      <m:r>
                        <a:rPr lang="en-US" sz="2800" i="1">
                          <a:solidFill>
                            <a:prstClr val="black"/>
                          </a:solidFill>
                          <a:latin typeface="Cambria Math" panose="02040503050406030204" pitchFamily="18" charset="0"/>
                        </a:rPr>
                        <m:t>=</m:t>
                      </m:r>
                      <m:r>
                        <a:rPr lang="en-US" sz="2800" b="0" i="1" smtClean="0">
                          <a:latin typeface="Cambria Math" panose="02040503050406030204" pitchFamily="18" charset="0"/>
                        </a:rPr>
                        <m:t>𝜎</m:t>
                      </m:r>
                      <m:r>
                        <a:rPr lang="en-US" sz="2800" i="1">
                          <a:latin typeface="Cambria Math" panose="02040503050406030204" pitchFamily="18" charset="0"/>
                        </a:rPr>
                        <m:t>(</m:t>
                      </m:r>
                      <m:sSubSup>
                        <m:sSubSupPr>
                          <m:ctrlPr>
                            <a:rPr lang="en-US" sz="2800" i="1" smtClean="0">
                              <a:solidFill>
                                <a:srgbClr val="FF0000"/>
                              </a:solidFill>
                              <a:latin typeface="Cambria Math" panose="02040503050406030204" pitchFamily="18" charset="0"/>
                            </a:rPr>
                          </m:ctrlPr>
                        </m:sSubSupPr>
                        <m:e>
                          <m:r>
                            <a:rPr lang="en-US" sz="2800" i="1">
                              <a:solidFill>
                                <a:srgbClr val="FF0000"/>
                              </a:solidFill>
                              <a:latin typeface="Cambria Math" panose="02040503050406030204" pitchFamily="18" charset="0"/>
                            </a:rPr>
                            <m:t>𝑧</m:t>
                          </m:r>
                        </m:e>
                        <m:sub>
                          <m:r>
                            <a:rPr lang="en-US" sz="2800" b="0" i="1" smtClean="0">
                              <a:solidFill>
                                <a:srgbClr val="FF0000"/>
                              </a:solidFill>
                              <a:latin typeface="Cambria Math" panose="02040503050406030204" pitchFamily="18" charset="0"/>
                            </a:rPr>
                            <m:t>3</m:t>
                          </m:r>
                        </m:sub>
                        <m:sup>
                          <m:r>
                            <a:rPr lang="en-US" sz="2800" i="1">
                              <a:solidFill>
                                <a:srgbClr val="FF0000"/>
                              </a:solidFill>
                              <a:latin typeface="Cambria Math" panose="02040503050406030204" pitchFamily="18" charset="0"/>
                            </a:rPr>
                            <m:t>(2)</m:t>
                          </m:r>
                        </m:sup>
                      </m:sSubSup>
                      <m:r>
                        <a:rPr lang="en-US" sz="2800" i="1">
                          <a:latin typeface="Cambria Math" panose="02040503050406030204" pitchFamily="18" charset="0"/>
                        </a:rPr>
                        <m:t>)</m:t>
                      </m:r>
                    </m:oMath>
                  </m:oMathPara>
                </a14:m>
                <a:endParaRPr lang="en-US" sz="2800" b="0" i="1" dirty="0"/>
              </a:p>
              <a:p>
                <a:endParaRPr lang="en-US" sz="2800" b="0" i="1" dirty="0"/>
              </a:p>
              <a:p>
                <a:pPr/>
                <a14:m>
                  <m:oMathPara xmlns:m="http://schemas.openxmlformats.org/officeDocument/2006/math">
                    <m:oMathParaPr>
                      <m:jc m:val="centerGroup"/>
                    </m:oMathParaPr>
                    <m:oMath xmlns:m="http://schemas.openxmlformats.org/officeDocument/2006/math">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h</m:t>
                          </m:r>
                        </m:e>
                        <m:sub>
                          <m:r>
                            <a:rPr lang="en-US" sz="2800" b="0" i="1" smtClean="0">
                              <a:solidFill>
                                <a:prstClr val="black"/>
                              </a:solidFill>
                              <a:latin typeface="Cambria Math" panose="02040503050406030204" pitchFamily="18" charset="0"/>
                            </a:rPr>
                            <m:t>𝑊</m:t>
                          </m:r>
                        </m:sub>
                      </m:sSub>
                      <m:d>
                        <m:dPr>
                          <m:ctrlPr>
                            <a:rPr lang="en-US" sz="2800" i="1">
                              <a:solidFill>
                                <a:prstClr val="black"/>
                              </a:solidFill>
                              <a:latin typeface="Cambria Math" panose="02040503050406030204" pitchFamily="18" charset="0"/>
                            </a:rPr>
                          </m:ctrlPr>
                        </m:dPr>
                        <m:e>
                          <m:r>
                            <a:rPr lang="en-US" sz="2800" i="1">
                              <a:solidFill>
                                <a:prstClr val="black"/>
                              </a:solidFill>
                              <a:latin typeface="Cambria Math" panose="02040503050406030204" pitchFamily="18" charset="0"/>
                            </a:rPr>
                            <m:t>𝑥</m:t>
                          </m:r>
                        </m:e>
                      </m:d>
                      <m:r>
                        <a:rPr lang="en-US" sz="2800" i="1">
                          <a:solidFill>
                            <a:prstClr val="black"/>
                          </a:solidFill>
                          <a:latin typeface="Cambria Math" panose="02040503050406030204" pitchFamily="18" charset="0"/>
                        </a:rPr>
                        <m:t>=</m:t>
                      </m:r>
                      <m:sSubSup>
                        <m:sSubSupPr>
                          <m:ctrlPr>
                            <a:rPr lang="en-US" sz="2800" i="1" smtClean="0">
                              <a:solidFill>
                                <a:schemeClr val="accent5"/>
                              </a:solidFill>
                              <a:latin typeface="Cambria Math" panose="02040503050406030204" pitchFamily="18" charset="0"/>
                            </a:rPr>
                          </m:ctrlPr>
                        </m:sSubSupPr>
                        <m:e>
                          <m:r>
                            <a:rPr lang="en-US" sz="2800" i="1" smtClean="0">
                              <a:solidFill>
                                <a:schemeClr val="accent5"/>
                              </a:solidFill>
                              <a:latin typeface="Cambria Math" panose="02040503050406030204" pitchFamily="18" charset="0"/>
                            </a:rPr>
                            <m:t>𝑎</m:t>
                          </m:r>
                        </m:e>
                        <m:sub>
                          <m:r>
                            <a:rPr lang="en-US" sz="2800" i="1">
                              <a:solidFill>
                                <a:schemeClr val="accent5"/>
                              </a:solidFill>
                              <a:latin typeface="Cambria Math" panose="02040503050406030204" pitchFamily="18" charset="0"/>
                            </a:rPr>
                            <m:t>1</m:t>
                          </m:r>
                        </m:sub>
                        <m:sup>
                          <m:r>
                            <a:rPr lang="en-US" sz="2800" i="1">
                              <a:solidFill>
                                <a:schemeClr val="accent5"/>
                              </a:solidFill>
                              <a:latin typeface="Cambria Math" panose="02040503050406030204" pitchFamily="18" charset="0"/>
                            </a:rPr>
                            <m:t>(</m:t>
                          </m:r>
                          <m:r>
                            <a:rPr lang="en-US" sz="2800" b="0" i="1" smtClean="0">
                              <a:solidFill>
                                <a:schemeClr val="accent5"/>
                              </a:solidFill>
                              <a:latin typeface="Cambria Math" panose="02040503050406030204" pitchFamily="18" charset="0"/>
                            </a:rPr>
                            <m:t>3</m:t>
                          </m:r>
                          <m:r>
                            <a:rPr lang="en-US" sz="2800" i="1">
                              <a:solidFill>
                                <a:schemeClr val="accent5"/>
                              </a:solidFill>
                              <a:latin typeface="Cambria Math" panose="02040503050406030204" pitchFamily="18" charset="0"/>
                            </a:rPr>
                            <m:t>)</m:t>
                          </m:r>
                        </m:sup>
                      </m:sSubSup>
                      <m:r>
                        <a:rPr lang="en-US" sz="2800" i="1">
                          <a:solidFill>
                            <a:prstClr val="black"/>
                          </a:solidFill>
                          <a:latin typeface="Cambria Math" panose="02040503050406030204" pitchFamily="18" charset="0"/>
                        </a:rPr>
                        <m:t>=</m:t>
                      </m:r>
                      <m:r>
                        <a:rPr lang="en-US" sz="2800" b="0" i="1" smtClean="0">
                          <a:latin typeface="Cambria Math" panose="02040503050406030204" pitchFamily="18" charset="0"/>
                        </a:rPr>
                        <m:t>𝜎</m:t>
                      </m:r>
                      <m:d>
                        <m:dPr>
                          <m:ctrlPr>
                            <a:rPr lang="en-US" sz="2800" i="1">
                              <a:solidFill>
                                <a:prstClr val="black"/>
                              </a:solidFill>
                              <a:latin typeface="Cambria Math" panose="02040503050406030204" pitchFamily="18" charset="0"/>
                            </a:rPr>
                          </m:ctrlPr>
                        </m:dPr>
                        <m:e>
                          <m:sSup>
                            <m:sSupPr>
                              <m:ctrlPr>
                                <a:rPr lang="en-US" sz="2800" b="0" i="1" smtClean="0">
                                  <a:solidFill>
                                    <a:srgbClr val="00B050"/>
                                  </a:solidFill>
                                  <a:latin typeface="Cambria Math" panose="02040503050406030204" pitchFamily="18" charset="0"/>
                                </a:rPr>
                              </m:ctrlPr>
                            </m:sSupPr>
                            <m:e>
                              <m:r>
                                <a:rPr lang="en-US" sz="2800" b="0" i="1" smtClean="0">
                                  <a:solidFill>
                                    <a:srgbClr val="00B050"/>
                                  </a:solidFill>
                                  <a:latin typeface="Cambria Math" panose="02040503050406030204" pitchFamily="18" charset="0"/>
                                </a:rPr>
                                <m:t>𝑧</m:t>
                              </m:r>
                            </m:e>
                            <m:sup>
                              <m:r>
                                <a:rPr lang="en-US" sz="2800" b="0" i="1" smtClean="0">
                                  <a:solidFill>
                                    <a:srgbClr val="00B050"/>
                                  </a:solidFill>
                                  <a:latin typeface="Cambria Math" panose="02040503050406030204" pitchFamily="18" charset="0"/>
                                </a:rPr>
                                <m:t>(3)</m:t>
                              </m:r>
                            </m:sup>
                          </m:sSup>
                        </m:e>
                      </m:d>
                    </m:oMath>
                  </m:oMathPara>
                </a14:m>
                <a:endParaRPr lang="en-US" sz="3200" b="0" i="1" dirty="0"/>
              </a:p>
            </p:txBody>
          </p:sp>
        </mc:Choice>
        <mc:Fallback xmlns="">
          <p:sp>
            <p:nvSpPr>
              <p:cNvPr id="5" name="TextBox 4"/>
              <p:cNvSpPr txBox="1">
                <a:spLocks noRot="1" noChangeAspect="1" noMove="1" noResize="1" noEditPoints="1" noAdjustHandles="1" noChangeArrowheads="1" noChangeShapeType="1" noTextEdit="1"/>
              </p:cNvSpPr>
              <p:nvPr/>
            </p:nvSpPr>
            <p:spPr>
              <a:xfrm>
                <a:off x="2893088" y="3685828"/>
                <a:ext cx="4817897" cy="2684453"/>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Прямоугольник 7"/>
              <p:cNvSpPr/>
              <p:nvPr/>
            </p:nvSpPr>
            <p:spPr>
              <a:xfrm>
                <a:off x="2479950" y="1952310"/>
                <a:ext cx="761555"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m:rPr>
                              <m:sty m:val="p"/>
                            </m:rPr>
                            <a:rPr lang="en-US" sz="2000" b="0" i="0" smtClean="0">
                              <a:latin typeface="Cambria Math" panose="02040503050406030204" pitchFamily="18" charset="0"/>
                            </a:rPr>
                            <m:t>W</m:t>
                          </m:r>
                        </m:e>
                        <m:sup>
                          <m:r>
                            <a:rPr lang="en-US" sz="2000" i="1">
                              <a:latin typeface="Cambria Math" panose="02040503050406030204" pitchFamily="18" charset="0"/>
                            </a:rPr>
                            <m:t>(2)</m:t>
                          </m:r>
                        </m:sup>
                      </m:sSup>
                    </m:oMath>
                  </m:oMathPara>
                </a14:m>
                <a:endParaRPr lang="ru-RU" sz="2000" dirty="0"/>
              </a:p>
            </p:txBody>
          </p:sp>
        </mc:Choice>
        <mc:Fallback xmlns="">
          <p:sp>
            <p:nvSpPr>
              <p:cNvPr id="8" name="Прямоугольник 7"/>
              <p:cNvSpPr>
                <a:spLocks noRot="1" noChangeAspect="1" noMove="1" noResize="1" noEditPoints="1" noAdjustHandles="1" noChangeArrowheads="1" noChangeShapeType="1" noTextEdit="1"/>
              </p:cNvSpPr>
              <p:nvPr/>
            </p:nvSpPr>
            <p:spPr>
              <a:xfrm>
                <a:off x="2479950" y="1952310"/>
                <a:ext cx="761555" cy="412934"/>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Прямоугольник 8"/>
              <p:cNvSpPr/>
              <p:nvPr/>
            </p:nvSpPr>
            <p:spPr>
              <a:xfrm>
                <a:off x="967329" y="1784434"/>
                <a:ext cx="761555"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m:rPr>
                              <m:sty m:val="p"/>
                            </m:rPr>
                            <a:rPr lang="en-US" sz="2000" b="0" i="0" smtClean="0">
                              <a:latin typeface="Cambria Math" panose="02040503050406030204" pitchFamily="18" charset="0"/>
                            </a:rPr>
                            <m:t>W</m:t>
                          </m:r>
                        </m:e>
                        <m:sup>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sup>
                      </m:sSup>
                    </m:oMath>
                  </m:oMathPara>
                </a14:m>
                <a:endParaRPr lang="ru-RU" sz="2400" dirty="0"/>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967329" y="1784434"/>
                <a:ext cx="761555" cy="41293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9" name="Овал 48"/>
              <p:cNvSpPr/>
              <p:nvPr/>
            </p:nvSpPr>
            <p:spPr>
              <a:xfrm>
                <a:off x="395332" y="3308165"/>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oMath>
                  </m:oMathPara>
                </a14:m>
                <a:endParaRPr lang="ru-RU">
                  <a:solidFill>
                    <a:schemeClr val="tx1"/>
                  </a:solidFill>
                </a:endParaRPr>
              </a:p>
            </p:txBody>
          </p:sp>
        </mc:Choice>
        <mc:Fallback xmlns="">
          <p:sp>
            <p:nvSpPr>
              <p:cNvPr id="49" name="Овал 48"/>
              <p:cNvSpPr>
                <a:spLocks noRot="1" noChangeAspect="1" noMove="1" noResize="1" noEditPoints="1" noAdjustHandles="1" noChangeArrowheads="1" noChangeShapeType="1" noTextEdit="1"/>
              </p:cNvSpPr>
              <p:nvPr/>
            </p:nvSpPr>
            <p:spPr>
              <a:xfrm>
                <a:off x="395332" y="3308165"/>
                <a:ext cx="438304" cy="424424"/>
              </a:xfrm>
              <a:prstGeom prst="ellipse">
                <a:avLst/>
              </a:prstGeom>
              <a:blipFill>
                <a:blip r:embed="rId6"/>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0" name="Овал 49"/>
              <p:cNvSpPr/>
              <p:nvPr/>
            </p:nvSpPr>
            <p:spPr>
              <a:xfrm>
                <a:off x="395332" y="4009780"/>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3</m:t>
                          </m:r>
                        </m:sub>
                      </m:sSub>
                    </m:oMath>
                  </m:oMathPara>
                </a14:m>
                <a:endParaRPr lang="ru-RU">
                  <a:solidFill>
                    <a:schemeClr val="tx1"/>
                  </a:solidFill>
                </a:endParaRPr>
              </a:p>
            </p:txBody>
          </p:sp>
        </mc:Choice>
        <mc:Fallback xmlns="">
          <p:sp>
            <p:nvSpPr>
              <p:cNvPr id="50" name="Овал 49"/>
              <p:cNvSpPr>
                <a:spLocks noRot="1" noChangeAspect="1" noMove="1" noResize="1" noEditPoints="1" noAdjustHandles="1" noChangeArrowheads="1" noChangeShapeType="1" noTextEdit="1"/>
              </p:cNvSpPr>
              <p:nvPr/>
            </p:nvSpPr>
            <p:spPr>
              <a:xfrm>
                <a:off x="395332" y="4009780"/>
                <a:ext cx="438304" cy="424424"/>
              </a:xfrm>
              <a:prstGeom prst="ellipse">
                <a:avLst/>
              </a:prstGeom>
              <a:blipFill>
                <a:blip r:embed="rId7"/>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1" name="Овал 50"/>
              <p:cNvSpPr/>
              <p:nvPr/>
            </p:nvSpPr>
            <p:spPr>
              <a:xfrm>
                <a:off x="395332" y="2604201"/>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ru-RU">
                  <a:solidFill>
                    <a:schemeClr val="tx1"/>
                  </a:solidFill>
                </a:endParaRPr>
              </a:p>
            </p:txBody>
          </p:sp>
        </mc:Choice>
        <mc:Fallback xmlns="">
          <p:sp>
            <p:nvSpPr>
              <p:cNvPr id="51" name="Овал 50"/>
              <p:cNvSpPr>
                <a:spLocks noRot="1" noChangeAspect="1" noMove="1" noResize="1" noEditPoints="1" noAdjustHandles="1" noChangeArrowheads="1" noChangeShapeType="1" noTextEdit="1"/>
              </p:cNvSpPr>
              <p:nvPr/>
            </p:nvSpPr>
            <p:spPr>
              <a:xfrm>
                <a:off x="395332" y="2604201"/>
                <a:ext cx="438304" cy="424424"/>
              </a:xfrm>
              <a:prstGeom prst="ellipse">
                <a:avLst/>
              </a:prstGeom>
              <a:blipFill>
                <a:blip r:embed="rId8"/>
                <a:stretch>
                  <a:fillRect/>
                </a:stretch>
              </a:blipFill>
              <a:ln w="38100">
                <a:solidFill>
                  <a:schemeClr val="bg1">
                    <a:lumMod val="50000"/>
                  </a:schemeClr>
                </a:solidFill>
              </a:ln>
            </p:spPr>
            <p:txBody>
              <a:bodyPr/>
              <a:lstStyle/>
              <a:p>
                <a:r>
                  <a:rPr lang="ru-RU">
                    <a:noFill/>
                  </a:rPr>
                  <a:t> </a:t>
                </a:r>
              </a:p>
            </p:txBody>
          </p:sp>
        </mc:Fallback>
      </mc:AlternateContent>
      <p:cxnSp>
        <p:nvCxnSpPr>
          <p:cNvPr id="52" name="Прямая со стрелкой 51"/>
          <p:cNvCxnSpPr>
            <a:stCxn id="51" idx="6"/>
            <a:endCxn id="55" idx="2"/>
          </p:cNvCxnSpPr>
          <p:nvPr/>
        </p:nvCxnSpPr>
        <p:spPr>
          <a:xfrm>
            <a:off x="833636" y="2816413"/>
            <a:ext cx="1053747" cy="7689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Прямая со стрелкой 52"/>
          <p:cNvCxnSpPr>
            <a:stCxn id="49" idx="6"/>
            <a:endCxn id="55" idx="2"/>
          </p:cNvCxnSpPr>
          <p:nvPr/>
        </p:nvCxnSpPr>
        <p:spPr>
          <a:xfrm>
            <a:off x="833636" y="3520377"/>
            <a:ext cx="1053747" cy="649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Прямая со стрелкой 53"/>
          <p:cNvCxnSpPr>
            <a:stCxn id="50" idx="6"/>
            <a:endCxn id="55" idx="2"/>
          </p:cNvCxnSpPr>
          <p:nvPr/>
        </p:nvCxnSpPr>
        <p:spPr>
          <a:xfrm flipV="1">
            <a:off x="833636" y="3585356"/>
            <a:ext cx="1053747" cy="636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5" name="Овал 54"/>
              <p:cNvSpPr/>
              <p:nvPr/>
            </p:nvSpPr>
            <p:spPr>
              <a:xfrm>
                <a:off x="1887383" y="3373144"/>
                <a:ext cx="438304" cy="424424"/>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(2)</m:t>
                          </m:r>
                        </m:sup>
                      </m:sSubSup>
                    </m:oMath>
                  </m:oMathPara>
                </a14:m>
                <a:endParaRPr lang="ru-RU">
                  <a:solidFill>
                    <a:schemeClr val="tx1"/>
                  </a:solidFill>
                </a:endParaRPr>
              </a:p>
            </p:txBody>
          </p:sp>
        </mc:Choice>
        <mc:Fallback xmlns="">
          <p:sp>
            <p:nvSpPr>
              <p:cNvPr id="55" name="Овал 54"/>
              <p:cNvSpPr>
                <a:spLocks noRot="1" noChangeAspect="1" noMove="1" noResize="1" noEditPoints="1" noAdjustHandles="1" noChangeArrowheads="1" noChangeShapeType="1" noTextEdit="1"/>
              </p:cNvSpPr>
              <p:nvPr/>
            </p:nvSpPr>
            <p:spPr>
              <a:xfrm>
                <a:off x="1887383" y="3373144"/>
                <a:ext cx="438304" cy="424424"/>
              </a:xfrm>
              <a:prstGeom prst="ellipse">
                <a:avLst/>
              </a:prstGeom>
              <a:blipFill>
                <a:blip r:embed="rId9"/>
                <a:stretch>
                  <a:fillRect l="-3846" r="-6410" b="-1316"/>
                </a:stretch>
              </a:blipFill>
              <a:ln w="38100">
                <a:solidFill>
                  <a:schemeClr val="accent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6" name="Овал 55"/>
              <p:cNvSpPr/>
              <p:nvPr/>
            </p:nvSpPr>
            <p:spPr>
              <a:xfrm>
                <a:off x="1839341" y="2601112"/>
                <a:ext cx="438304" cy="424424"/>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oMath>
                  </m:oMathPara>
                </a14:m>
                <a:endParaRPr lang="ru-RU" dirty="0">
                  <a:solidFill>
                    <a:schemeClr val="tx1"/>
                  </a:solidFill>
                </a:endParaRPr>
              </a:p>
            </p:txBody>
          </p:sp>
        </mc:Choice>
        <mc:Fallback xmlns="">
          <p:sp>
            <p:nvSpPr>
              <p:cNvPr id="56" name="Овал 55"/>
              <p:cNvSpPr>
                <a:spLocks noRot="1" noChangeAspect="1" noMove="1" noResize="1" noEditPoints="1" noAdjustHandles="1" noChangeArrowheads="1" noChangeShapeType="1" noTextEdit="1"/>
              </p:cNvSpPr>
              <p:nvPr/>
            </p:nvSpPr>
            <p:spPr>
              <a:xfrm>
                <a:off x="1839341" y="2601112"/>
                <a:ext cx="438304" cy="424424"/>
              </a:xfrm>
              <a:prstGeom prst="ellipse">
                <a:avLst/>
              </a:prstGeom>
              <a:blipFill>
                <a:blip r:embed="rId10"/>
                <a:stretch>
                  <a:fillRect l="-3846" r="-6410" b="-1333"/>
                </a:stretch>
              </a:blipFill>
              <a:ln w="38100">
                <a:solidFill>
                  <a:schemeClr val="accent1"/>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7" name="Овал 56"/>
              <p:cNvSpPr/>
              <p:nvPr/>
            </p:nvSpPr>
            <p:spPr>
              <a:xfrm>
                <a:off x="1851243" y="4009780"/>
                <a:ext cx="438304" cy="424424"/>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up>
                          <m:r>
                            <a:rPr lang="en-US" i="1">
                              <a:solidFill>
                                <a:schemeClr val="tx1"/>
                              </a:solidFill>
                              <a:latin typeface="Cambria Math" panose="02040503050406030204" pitchFamily="18" charset="0"/>
                            </a:rPr>
                            <m:t>(2)</m:t>
                          </m:r>
                        </m:sup>
                      </m:sSubSup>
                    </m:oMath>
                  </m:oMathPara>
                </a14:m>
                <a:endParaRPr lang="ru-RU">
                  <a:solidFill>
                    <a:schemeClr val="tx1"/>
                  </a:solidFill>
                </a:endParaRPr>
              </a:p>
            </p:txBody>
          </p:sp>
        </mc:Choice>
        <mc:Fallback xmlns="">
          <p:sp>
            <p:nvSpPr>
              <p:cNvPr id="57" name="Овал 56"/>
              <p:cNvSpPr>
                <a:spLocks noRot="1" noChangeAspect="1" noMove="1" noResize="1" noEditPoints="1" noAdjustHandles="1" noChangeArrowheads="1" noChangeShapeType="1" noTextEdit="1"/>
              </p:cNvSpPr>
              <p:nvPr/>
            </p:nvSpPr>
            <p:spPr>
              <a:xfrm>
                <a:off x="1851243" y="4009780"/>
                <a:ext cx="438304" cy="424424"/>
              </a:xfrm>
              <a:prstGeom prst="ellipse">
                <a:avLst/>
              </a:prstGeom>
              <a:blipFill>
                <a:blip r:embed="rId11"/>
                <a:stretch>
                  <a:fillRect l="-3846" r="-6410" b="-1333"/>
                </a:stretch>
              </a:blipFill>
              <a:ln w="38100">
                <a:solidFill>
                  <a:schemeClr val="accent1"/>
                </a:solidFill>
              </a:ln>
            </p:spPr>
            <p:txBody>
              <a:bodyPr/>
              <a:lstStyle/>
              <a:p>
                <a:r>
                  <a:rPr lang="ru-RU">
                    <a:noFill/>
                  </a:rPr>
                  <a:t> </a:t>
                </a:r>
              </a:p>
            </p:txBody>
          </p:sp>
        </mc:Fallback>
      </mc:AlternateContent>
      <p:cxnSp>
        <p:nvCxnSpPr>
          <p:cNvPr id="58" name="Прямая со стрелкой 57"/>
          <p:cNvCxnSpPr>
            <a:stCxn id="51" idx="6"/>
            <a:endCxn id="56" idx="2"/>
          </p:cNvCxnSpPr>
          <p:nvPr/>
        </p:nvCxnSpPr>
        <p:spPr>
          <a:xfrm flipV="1">
            <a:off x="833636" y="2813324"/>
            <a:ext cx="1005705" cy="30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Прямая со стрелкой 58"/>
          <p:cNvCxnSpPr>
            <a:stCxn id="51" idx="6"/>
            <a:endCxn id="57" idx="2"/>
          </p:cNvCxnSpPr>
          <p:nvPr/>
        </p:nvCxnSpPr>
        <p:spPr>
          <a:xfrm>
            <a:off x="833636" y="2816413"/>
            <a:ext cx="1017607" cy="14055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Прямая со стрелкой 59"/>
          <p:cNvCxnSpPr>
            <a:stCxn id="49" idx="6"/>
            <a:endCxn id="57" idx="2"/>
          </p:cNvCxnSpPr>
          <p:nvPr/>
        </p:nvCxnSpPr>
        <p:spPr>
          <a:xfrm>
            <a:off x="833636" y="3520377"/>
            <a:ext cx="1017607" cy="7016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Прямая со стрелкой 60"/>
          <p:cNvCxnSpPr>
            <a:stCxn id="49" idx="6"/>
            <a:endCxn id="56" idx="2"/>
          </p:cNvCxnSpPr>
          <p:nvPr/>
        </p:nvCxnSpPr>
        <p:spPr>
          <a:xfrm flipV="1">
            <a:off x="833636" y="2813324"/>
            <a:ext cx="1005705" cy="7070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Прямая со стрелкой 61"/>
          <p:cNvCxnSpPr>
            <a:stCxn id="50" idx="6"/>
            <a:endCxn id="56" idx="2"/>
          </p:cNvCxnSpPr>
          <p:nvPr/>
        </p:nvCxnSpPr>
        <p:spPr>
          <a:xfrm flipV="1">
            <a:off x="833636" y="2813324"/>
            <a:ext cx="1005705" cy="14086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Прямая со стрелкой 62"/>
          <p:cNvCxnSpPr>
            <a:stCxn id="50" idx="6"/>
            <a:endCxn id="57" idx="2"/>
          </p:cNvCxnSpPr>
          <p:nvPr/>
        </p:nvCxnSpPr>
        <p:spPr>
          <a:xfrm>
            <a:off x="833636" y="4221992"/>
            <a:ext cx="10176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4" name="Овал 63"/>
              <p:cNvSpPr/>
              <p:nvPr/>
            </p:nvSpPr>
            <p:spPr>
              <a:xfrm>
                <a:off x="3303116" y="3010673"/>
                <a:ext cx="438304" cy="424424"/>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𝑎</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m:t>
                          </m:r>
                          <m:r>
                            <a:rPr lang="en-US" i="1">
                              <a:solidFill>
                                <a:schemeClr val="tx1"/>
                              </a:solidFill>
                              <a:latin typeface="Cambria Math" panose="02040503050406030204" pitchFamily="18" charset="0"/>
                            </a:rPr>
                            <m:t>)</m:t>
                          </m:r>
                        </m:sup>
                      </m:sSubSup>
                    </m:oMath>
                  </m:oMathPara>
                </a14:m>
                <a:endParaRPr lang="ru-RU" dirty="0">
                  <a:solidFill>
                    <a:schemeClr val="tx1"/>
                  </a:solidFill>
                </a:endParaRPr>
              </a:p>
            </p:txBody>
          </p:sp>
        </mc:Choice>
        <mc:Fallback xmlns="">
          <p:sp>
            <p:nvSpPr>
              <p:cNvPr id="64" name="Овал 63"/>
              <p:cNvSpPr>
                <a:spLocks noRot="1" noChangeAspect="1" noMove="1" noResize="1" noEditPoints="1" noAdjustHandles="1" noChangeArrowheads="1" noChangeShapeType="1" noTextEdit="1"/>
              </p:cNvSpPr>
              <p:nvPr/>
            </p:nvSpPr>
            <p:spPr>
              <a:xfrm>
                <a:off x="3303116" y="3010673"/>
                <a:ext cx="438304" cy="424424"/>
              </a:xfrm>
              <a:prstGeom prst="ellipse">
                <a:avLst/>
              </a:prstGeom>
              <a:blipFill>
                <a:blip r:embed="rId12"/>
                <a:stretch>
                  <a:fillRect l="-3846" r="-6410"/>
                </a:stretch>
              </a:blipFill>
              <a:ln w="38100">
                <a:solidFill>
                  <a:schemeClr val="accent5"/>
                </a:solidFill>
              </a:ln>
            </p:spPr>
            <p:txBody>
              <a:bodyPr/>
              <a:lstStyle/>
              <a:p>
                <a:r>
                  <a:rPr lang="ru-RU">
                    <a:noFill/>
                  </a:rPr>
                  <a:t> </a:t>
                </a:r>
              </a:p>
            </p:txBody>
          </p:sp>
        </mc:Fallback>
      </mc:AlternateContent>
      <p:cxnSp>
        <p:nvCxnSpPr>
          <p:cNvPr id="65" name="Прямая со стрелкой 64"/>
          <p:cNvCxnSpPr>
            <a:stCxn id="57" idx="6"/>
            <a:endCxn id="64" idx="2"/>
          </p:cNvCxnSpPr>
          <p:nvPr/>
        </p:nvCxnSpPr>
        <p:spPr>
          <a:xfrm flipV="1">
            <a:off x="2289547" y="3222885"/>
            <a:ext cx="1013569" cy="9991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Прямая со стрелкой 65"/>
          <p:cNvCxnSpPr>
            <a:stCxn id="55" idx="6"/>
            <a:endCxn id="64" idx="2"/>
          </p:cNvCxnSpPr>
          <p:nvPr/>
        </p:nvCxnSpPr>
        <p:spPr>
          <a:xfrm flipV="1">
            <a:off x="2325687" y="3222885"/>
            <a:ext cx="977429" cy="3624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Прямая со стрелкой 66"/>
          <p:cNvCxnSpPr>
            <a:stCxn id="56" idx="6"/>
            <a:endCxn id="64" idx="2"/>
          </p:cNvCxnSpPr>
          <p:nvPr/>
        </p:nvCxnSpPr>
        <p:spPr>
          <a:xfrm>
            <a:off x="2277645" y="2813324"/>
            <a:ext cx="1025471" cy="4095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Прямая со стрелкой 67"/>
          <p:cNvCxnSpPr>
            <a:stCxn id="64" idx="6"/>
          </p:cNvCxnSpPr>
          <p:nvPr/>
        </p:nvCxnSpPr>
        <p:spPr>
          <a:xfrm>
            <a:off x="3741420" y="3222885"/>
            <a:ext cx="10082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9" name="Прямоугольник 68"/>
              <p:cNvSpPr/>
              <p:nvPr/>
            </p:nvSpPr>
            <p:spPr>
              <a:xfrm>
                <a:off x="3852789" y="2837686"/>
                <a:ext cx="50407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m:rPr>
                              <m:sty m:val="p"/>
                            </m:rPr>
                            <a:rPr lang="en-US" b="0" i="0" smtClean="0">
                              <a:latin typeface="Cambria Math" panose="02040503050406030204" pitchFamily="18" charset="0"/>
                            </a:rPr>
                            <m:t>W</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ru-RU" i="1" dirty="0"/>
              </a:p>
            </p:txBody>
          </p:sp>
        </mc:Choice>
        <mc:Fallback xmlns="">
          <p:sp>
            <p:nvSpPr>
              <p:cNvPr id="69" name="Прямоугольник 68"/>
              <p:cNvSpPr>
                <a:spLocks noRot="1" noChangeAspect="1" noMove="1" noResize="1" noEditPoints="1" noAdjustHandles="1" noChangeArrowheads="1" noChangeShapeType="1" noTextEdit="1"/>
              </p:cNvSpPr>
              <p:nvPr/>
            </p:nvSpPr>
            <p:spPr>
              <a:xfrm>
                <a:off x="3852789" y="2837686"/>
                <a:ext cx="504071" cy="369332"/>
              </a:xfrm>
              <a:prstGeom prst="rect">
                <a:avLst/>
              </a:prstGeom>
              <a:blipFill>
                <a:blip r:embed="rId13"/>
                <a:stretch>
                  <a:fillRect r="-63855"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0" name="Овал 69"/>
              <p:cNvSpPr/>
              <p:nvPr/>
            </p:nvSpPr>
            <p:spPr>
              <a:xfrm>
                <a:off x="395332" y="1977471"/>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ru-RU" b="0" i="1" smtClean="0">
                              <a:solidFill>
                                <a:schemeClr val="tx1"/>
                              </a:solidFill>
                              <a:latin typeface="Cambria Math" panose="02040503050406030204" pitchFamily="18" charset="0"/>
                            </a:rPr>
                            <m:t>0</m:t>
                          </m:r>
                        </m:sub>
                      </m:sSub>
                    </m:oMath>
                  </m:oMathPara>
                </a14:m>
                <a:endParaRPr lang="ru-RU">
                  <a:solidFill>
                    <a:schemeClr val="tx1"/>
                  </a:solidFill>
                </a:endParaRPr>
              </a:p>
            </p:txBody>
          </p:sp>
        </mc:Choice>
        <mc:Fallback xmlns="">
          <p:sp>
            <p:nvSpPr>
              <p:cNvPr id="70" name="Овал 69"/>
              <p:cNvSpPr>
                <a:spLocks noRot="1" noChangeAspect="1" noMove="1" noResize="1" noEditPoints="1" noAdjustHandles="1" noChangeArrowheads="1" noChangeShapeType="1" noTextEdit="1"/>
              </p:cNvSpPr>
              <p:nvPr/>
            </p:nvSpPr>
            <p:spPr>
              <a:xfrm>
                <a:off x="395332" y="1977471"/>
                <a:ext cx="438304" cy="424424"/>
              </a:xfrm>
              <a:prstGeom prst="ellipse">
                <a:avLst/>
              </a:prstGeom>
              <a:blipFill>
                <a:blip r:embed="rId14"/>
                <a:stretch>
                  <a:fillRect/>
                </a:stretch>
              </a:blipFill>
              <a:ln w="38100">
                <a:solidFill>
                  <a:schemeClr val="bg1">
                    <a:lumMod val="50000"/>
                  </a:schemeClr>
                </a:solidFill>
              </a:ln>
            </p:spPr>
            <p:txBody>
              <a:bodyPr/>
              <a:lstStyle/>
              <a:p>
                <a:r>
                  <a:rPr lang="ru-RU">
                    <a:noFill/>
                  </a:rPr>
                  <a:t> </a:t>
                </a:r>
              </a:p>
            </p:txBody>
          </p:sp>
        </mc:Fallback>
      </mc:AlternateContent>
      <p:cxnSp>
        <p:nvCxnSpPr>
          <p:cNvPr id="71" name="Прямая со стрелкой 70"/>
          <p:cNvCxnSpPr>
            <a:stCxn id="70" idx="6"/>
            <a:endCxn id="56" idx="2"/>
          </p:cNvCxnSpPr>
          <p:nvPr/>
        </p:nvCxnSpPr>
        <p:spPr>
          <a:xfrm>
            <a:off x="833636" y="2189683"/>
            <a:ext cx="1005705" cy="6236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Прямая со стрелкой 71"/>
          <p:cNvCxnSpPr>
            <a:stCxn id="70" idx="6"/>
            <a:endCxn id="55" idx="2"/>
          </p:cNvCxnSpPr>
          <p:nvPr/>
        </p:nvCxnSpPr>
        <p:spPr>
          <a:xfrm>
            <a:off x="833636" y="2189683"/>
            <a:ext cx="1053747" cy="13956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Прямая со стрелкой 72"/>
          <p:cNvCxnSpPr>
            <a:stCxn id="70" idx="6"/>
            <a:endCxn id="57" idx="2"/>
          </p:cNvCxnSpPr>
          <p:nvPr/>
        </p:nvCxnSpPr>
        <p:spPr>
          <a:xfrm>
            <a:off x="833636" y="2189683"/>
            <a:ext cx="1017607" cy="20323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4" name="Овал 73"/>
              <p:cNvSpPr/>
              <p:nvPr/>
            </p:nvSpPr>
            <p:spPr>
              <a:xfrm>
                <a:off x="1851243" y="1987377"/>
                <a:ext cx="438304" cy="424424"/>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𝑎</m:t>
                          </m:r>
                        </m:e>
                        <m:sub>
                          <m:r>
                            <a:rPr lang="ru-RU" b="0" i="1" smtClean="0">
                              <a:solidFill>
                                <a:schemeClr val="tx1"/>
                              </a:solidFill>
                              <a:latin typeface="Cambria Math" panose="02040503050406030204" pitchFamily="18" charset="0"/>
                            </a:rPr>
                            <m:t>0</m:t>
                          </m:r>
                        </m:sub>
                        <m:sup>
                          <m:r>
                            <a:rPr lang="en-US" b="0" i="1" smtClean="0">
                              <a:solidFill>
                                <a:schemeClr val="tx1"/>
                              </a:solidFill>
                              <a:latin typeface="Cambria Math" panose="02040503050406030204" pitchFamily="18" charset="0"/>
                            </a:rPr>
                            <m:t>(2)</m:t>
                          </m:r>
                        </m:sup>
                      </m:sSubSup>
                    </m:oMath>
                  </m:oMathPara>
                </a14:m>
                <a:endParaRPr lang="ru-RU">
                  <a:solidFill>
                    <a:schemeClr val="tx1"/>
                  </a:solidFill>
                </a:endParaRPr>
              </a:p>
            </p:txBody>
          </p:sp>
        </mc:Choice>
        <mc:Fallback xmlns="">
          <p:sp>
            <p:nvSpPr>
              <p:cNvPr id="74" name="Овал 73"/>
              <p:cNvSpPr>
                <a:spLocks noRot="1" noChangeAspect="1" noMove="1" noResize="1" noEditPoints="1" noAdjustHandles="1" noChangeArrowheads="1" noChangeShapeType="1" noTextEdit="1"/>
              </p:cNvSpPr>
              <p:nvPr/>
            </p:nvSpPr>
            <p:spPr>
              <a:xfrm>
                <a:off x="1851243" y="1987377"/>
                <a:ext cx="438304" cy="424424"/>
              </a:xfrm>
              <a:prstGeom prst="ellipse">
                <a:avLst/>
              </a:prstGeom>
              <a:blipFill>
                <a:blip r:embed="rId15"/>
                <a:stretch>
                  <a:fillRect l="-3846" r="-6410"/>
                </a:stretch>
              </a:blipFill>
              <a:ln w="38100">
                <a:solidFill>
                  <a:schemeClr val="accent1"/>
                </a:solidFill>
              </a:ln>
            </p:spPr>
            <p:txBody>
              <a:bodyPr/>
              <a:lstStyle/>
              <a:p>
                <a:r>
                  <a:rPr lang="ru-RU">
                    <a:noFill/>
                  </a:rPr>
                  <a:t> </a:t>
                </a:r>
              </a:p>
            </p:txBody>
          </p:sp>
        </mc:Fallback>
      </mc:AlternateContent>
      <p:cxnSp>
        <p:nvCxnSpPr>
          <p:cNvPr id="75" name="Прямая со стрелкой 74"/>
          <p:cNvCxnSpPr>
            <a:stCxn id="74" idx="6"/>
            <a:endCxn id="64" idx="2"/>
          </p:cNvCxnSpPr>
          <p:nvPr/>
        </p:nvCxnSpPr>
        <p:spPr>
          <a:xfrm>
            <a:off x="2289547" y="2199589"/>
            <a:ext cx="1013569" cy="10232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Скругленный прямоугольник 2"/>
          <p:cNvSpPr/>
          <p:nvPr/>
        </p:nvSpPr>
        <p:spPr>
          <a:xfrm>
            <a:off x="263193" y="1752329"/>
            <a:ext cx="1361843" cy="2897109"/>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Скругленный прямоугольник 34"/>
          <p:cNvSpPr/>
          <p:nvPr/>
        </p:nvSpPr>
        <p:spPr>
          <a:xfrm>
            <a:off x="1792762" y="1752328"/>
            <a:ext cx="1314632" cy="289711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Заголовок 3">
            <a:extLst>
              <a:ext uri="{FF2B5EF4-FFF2-40B4-BE49-F238E27FC236}">
                <a16:creationId xmlns:a16="http://schemas.microsoft.com/office/drawing/2014/main" id="{DCDBFC66-478B-478E-979A-FA590AED1191}"/>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Vectorization</a:t>
            </a:r>
            <a:endParaRPr lang="ru-RU" sz="3200" dirty="0"/>
          </a:p>
        </p:txBody>
      </p:sp>
    </p:spTree>
    <p:extLst>
      <p:ext uri="{BB962C8B-B14F-4D97-AF65-F5344CB8AC3E}">
        <p14:creationId xmlns:p14="http://schemas.microsoft.com/office/powerpoint/2010/main" val="4057215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 стрелкой 6"/>
          <p:cNvCxnSpPr/>
          <p:nvPr/>
        </p:nvCxnSpPr>
        <p:spPr>
          <a:xfrm flipV="1">
            <a:off x="615636" y="2706990"/>
            <a:ext cx="9053" cy="165678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Прямая со стрелкой 7"/>
          <p:cNvCxnSpPr/>
          <p:nvPr/>
        </p:nvCxnSpPr>
        <p:spPr>
          <a:xfrm flipV="1">
            <a:off x="469272" y="4273236"/>
            <a:ext cx="2120020" cy="165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69272" y="1955548"/>
                <a:ext cx="19693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∈{0,1}</m:t>
                      </m:r>
                    </m:oMath>
                  </m:oMathPara>
                </a14:m>
                <a:endParaRPr lang="ru-RU"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469272" y="1955548"/>
                <a:ext cx="1969385" cy="461665"/>
              </a:xfrm>
              <a:prstGeom prst="rect">
                <a:avLst/>
              </a:prstGeom>
              <a:blipFill>
                <a:blip r:embed="rId2"/>
                <a:stretch>
                  <a:fillRect r="-310" b="-17105"/>
                </a:stretch>
              </a:blipFill>
            </p:spPr>
            <p:txBody>
              <a:bodyPr/>
              <a:lstStyle/>
              <a:p>
                <a:r>
                  <a:rPr lang="ru-RU">
                    <a:noFill/>
                  </a:rPr>
                  <a:t> </a:t>
                </a:r>
              </a:p>
            </p:txBody>
          </p:sp>
        </mc:Fallback>
      </mc:AlternateContent>
      <p:sp>
        <p:nvSpPr>
          <p:cNvPr id="13" name="Овал 12"/>
          <p:cNvSpPr/>
          <p:nvPr/>
        </p:nvSpPr>
        <p:spPr>
          <a:xfrm>
            <a:off x="525101" y="2969536"/>
            <a:ext cx="199176" cy="199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Овал 13"/>
          <p:cNvSpPr/>
          <p:nvPr/>
        </p:nvSpPr>
        <p:spPr>
          <a:xfrm>
            <a:off x="1954040" y="4190247"/>
            <a:ext cx="199176" cy="199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Умножение 15"/>
          <p:cNvSpPr/>
          <p:nvPr/>
        </p:nvSpPr>
        <p:spPr>
          <a:xfrm>
            <a:off x="1895192" y="2924239"/>
            <a:ext cx="316871" cy="280657"/>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17" name="TextBox 16"/>
              <p:cNvSpPr txBox="1"/>
              <p:nvPr/>
            </p:nvSpPr>
            <p:spPr>
              <a:xfrm>
                <a:off x="1783924" y="2554907"/>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=1</m:t>
                      </m:r>
                    </m:oMath>
                  </m:oMathPara>
                </a14:m>
                <a:endParaRPr lang="ru-RU" dirty="0"/>
              </a:p>
            </p:txBody>
          </p:sp>
        </mc:Choice>
        <mc:Fallback xmlns="">
          <p:sp>
            <p:nvSpPr>
              <p:cNvPr id="17" name="TextBox 16"/>
              <p:cNvSpPr txBox="1">
                <a:spLocks noRot="1" noChangeAspect="1" noMove="1" noResize="1" noEditPoints="1" noAdjustHandles="1" noChangeArrowheads="1" noChangeShapeType="1" noTextEdit="1"/>
              </p:cNvSpPr>
              <p:nvPr/>
            </p:nvSpPr>
            <p:spPr>
              <a:xfrm>
                <a:off x="1783924" y="2554907"/>
                <a:ext cx="800989" cy="369332"/>
              </a:xfrm>
              <a:prstGeom prst="rect">
                <a:avLst/>
              </a:prstGeom>
              <a:blipFill>
                <a:blip r:embed="rId3"/>
                <a:stretch>
                  <a:fillRect b="-65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97529" y="3787336"/>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=1</m:t>
                      </m:r>
                    </m:oMath>
                  </m:oMathPara>
                </a14:m>
                <a:endParaRPr lang="ru-RU" dirty="0"/>
              </a:p>
            </p:txBody>
          </p:sp>
        </mc:Choice>
        <mc:Fallback xmlns="">
          <p:sp>
            <p:nvSpPr>
              <p:cNvPr id="18" name="TextBox 17"/>
              <p:cNvSpPr txBox="1">
                <a:spLocks noRot="1" noChangeAspect="1" noMove="1" noResize="1" noEditPoints="1" noAdjustHandles="1" noChangeArrowheads="1" noChangeShapeType="1" noTextEdit="1"/>
              </p:cNvSpPr>
              <p:nvPr/>
            </p:nvSpPr>
            <p:spPr>
              <a:xfrm>
                <a:off x="597529" y="3787336"/>
                <a:ext cx="800989" cy="369332"/>
              </a:xfrm>
              <a:prstGeom prst="rect">
                <a:avLst/>
              </a:prstGeom>
              <a:blipFill>
                <a:blip r:embed="rId4"/>
                <a:stretch>
                  <a:fillRect b="-65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783925" y="4430163"/>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=0</m:t>
                      </m:r>
                    </m:oMath>
                  </m:oMathPara>
                </a14:m>
                <a:endParaRPr lang="ru-RU" dirty="0"/>
              </a:p>
            </p:txBody>
          </p:sp>
        </mc:Choice>
        <mc:Fallback xmlns="">
          <p:sp>
            <p:nvSpPr>
              <p:cNvPr id="19" name="TextBox 18"/>
              <p:cNvSpPr txBox="1">
                <a:spLocks noRot="1" noChangeAspect="1" noMove="1" noResize="1" noEditPoints="1" noAdjustHandles="1" noChangeArrowheads="1" noChangeShapeType="1" noTextEdit="1"/>
              </p:cNvSpPr>
              <p:nvPr/>
            </p:nvSpPr>
            <p:spPr>
              <a:xfrm>
                <a:off x="1783925" y="4430163"/>
                <a:ext cx="800989" cy="369332"/>
              </a:xfrm>
              <a:prstGeom prst="rect">
                <a:avLst/>
              </a:prstGeom>
              <a:blipFill>
                <a:blip r:embed="rId5"/>
                <a:stretch>
                  <a:fillRect b="-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47128" y="2851171"/>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=0</m:t>
                      </m:r>
                    </m:oMath>
                  </m:oMathPara>
                </a14:m>
                <a:endParaRPr lang="ru-RU" dirty="0"/>
              </a:p>
            </p:txBody>
          </p:sp>
        </mc:Choice>
        <mc:Fallback xmlns="">
          <p:sp>
            <p:nvSpPr>
              <p:cNvPr id="20" name="TextBox 19"/>
              <p:cNvSpPr txBox="1">
                <a:spLocks noRot="1" noChangeAspect="1" noMove="1" noResize="1" noEditPoints="1" noAdjustHandles="1" noChangeArrowheads="1" noChangeShapeType="1" noTextEdit="1"/>
              </p:cNvSpPr>
              <p:nvPr/>
            </p:nvSpPr>
            <p:spPr>
              <a:xfrm>
                <a:off x="647128" y="2851171"/>
                <a:ext cx="800989" cy="369332"/>
              </a:xfrm>
              <a:prstGeom prst="rect">
                <a:avLst/>
              </a:prstGeom>
              <a:blipFill>
                <a:blip r:embed="rId6"/>
                <a:stretch>
                  <a:fillRect b="-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592795" y="4060831"/>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ru-RU" dirty="0"/>
              </a:p>
            </p:txBody>
          </p:sp>
        </mc:Choice>
        <mc:Fallback xmlns="">
          <p:sp>
            <p:nvSpPr>
              <p:cNvPr id="22" name="TextBox 21"/>
              <p:cNvSpPr txBox="1">
                <a:spLocks noRot="1" noChangeAspect="1" noMove="1" noResize="1" noEditPoints="1" noAdjustHandles="1" noChangeArrowheads="1" noChangeShapeType="1" noTextEdit="1"/>
              </p:cNvSpPr>
              <p:nvPr/>
            </p:nvSpPr>
            <p:spPr>
              <a:xfrm>
                <a:off x="2592795" y="4060831"/>
                <a:ext cx="460767" cy="36933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63922" y="2449526"/>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ru-RU" dirty="0"/>
              </a:p>
            </p:txBody>
          </p:sp>
        </mc:Choice>
        <mc:Fallback xmlns="">
          <p:sp>
            <p:nvSpPr>
              <p:cNvPr id="23" name="TextBox 22"/>
              <p:cNvSpPr txBox="1">
                <a:spLocks noRot="1" noChangeAspect="1" noMove="1" noResize="1" noEditPoints="1" noAdjustHandles="1" noChangeArrowheads="1" noChangeShapeType="1" noTextEdit="1"/>
              </p:cNvSpPr>
              <p:nvPr/>
            </p:nvSpPr>
            <p:spPr>
              <a:xfrm>
                <a:off x="163922" y="2449526"/>
                <a:ext cx="466090" cy="369332"/>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Овал 26"/>
              <p:cNvSpPr/>
              <p:nvPr/>
            </p:nvSpPr>
            <p:spPr>
              <a:xfrm>
                <a:off x="3711549" y="3304124"/>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ru-RU" dirty="0">
                  <a:solidFill>
                    <a:schemeClr val="tx1"/>
                  </a:solidFill>
                </a:endParaRPr>
              </a:p>
            </p:txBody>
          </p:sp>
        </mc:Choice>
        <mc:Fallback xmlns="">
          <p:sp>
            <p:nvSpPr>
              <p:cNvPr id="27" name="Овал 26"/>
              <p:cNvSpPr>
                <a:spLocks noRot="1" noChangeAspect="1" noMove="1" noResize="1" noEditPoints="1" noAdjustHandles="1" noChangeArrowheads="1" noChangeShapeType="1" noTextEdit="1"/>
              </p:cNvSpPr>
              <p:nvPr/>
            </p:nvSpPr>
            <p:spPr>
              <a:xfrm>
                <a:off x="3711549" y="3304124"/>
                <a:ext cx="438304" cy="424424"/>
              </a:xfrm>
              <a:prstGeom prst="ellipse">
                <a:avLst/>
              </a:prstGeom>
              <a:blipFill>
                <a:blip r:embed="rId10"/>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Овал 27"/>
              <p:cNvSpPr/>
              <p:nvPr/>
            </p:nvSpPr>
            <p:spPr>
              <a:xfrm>
                <a:off x="3711549" y="4005739"/>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oMath>
                  </m:oMathPara>
                </a14:m>
                <a:endParaRPr lang="ru-RU" dirty="0">
                  <a:solidFill>
                    <a:schemeClr val="tx1"/>
                  </a:solidFill>
                </a:endParaRPr>
              </a:p>
            </p:txBody>
          </p:sp>
        </mc:Choice>
        <mc:Fallback xmlns="">
          <p:sp>
            <p:nvSpPr>
              <p:cNvPr id="28" name="Овал 27"/>
              <p:cNvSpPr>
                <a:spLocks noRot="1" noChangeAspect="1" noMove="1" noResize="1" noEditPoints="1" noAdjustHandles="1" noChangeArrowheads="1" noChangeShapeType="1" noTextEdit="1"/>
              </p:cNvSpPr>
              <p:nvPr/>
            </p:nvSpPr>
            <p:spPr>
              <a:xfrm>
                <a:off x="3711549" y="4005739"/>
                <a:ext cx="438304" cy="424424"/>
              </a:xfrm>
              <a:prstGeom prst="ellipse">
                <a:avLst/>
              </a:prstGeom>
              <a:blipFill>
                <a:blip r:embed="rId11"/>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Овал 28"/>
              <p:cNvSpPr/>
              <p:nvPr/>
            </p:nvSpPr>
            <p:spPr>
              <a:xfrm>
                <a:off x="3711549" y="2600160"/>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ru-RU" dirty="0">
                  <a:solidFill>
                    <a:schemeClr val="tx1"/>
                  </a:solidFill>
                </a:endParaRPr>
              </a:p>
            </p:txBody>
          </p:sp>
        </mc:Choice>
        <mc:Fallback xmlns="">
          <p:sp>
            <p:nvSpPr>
              <p:cNvPr id="29" name="Овал 28"/>
              <p:cNvSpPr>
                <a:spLocks noRot="1" noChangeAspect="1" noMove="1" noResize="1" noEditPoints="1" noAdjustHandles="1" noChangeArrowheads="1" noChangeShapeType="1" noTextEdit="1"/>
              </p:cNvSpPr>
              <p:nvPr/>
            </p:nvSpPr>
            <p:spPr>
              <a:xfrm>
                <a:off x="3711549" y="2600160"/>
                <a:ext cx="438304" cy="424424"/>
              </a:xfrm>
              <a:prstGeom prst="ellipse">
                <a:avLst/>
              </a:prstGeom>
              <a:blipFill>
                <a:blip r:embed="rId12"/>
                <a:stretch>
                  <a:fillRect l="-2564"/>
                </a:stretch>
              </a:blipFill>
              <a:ln w="38100">
                <a:solidFill>
                  <a:schemeClr val="bg1">
                    <a:lumMod val="50000"/>
                  </a:schemeClr>
                </a:solidFill>
              </a:ln>
            </p:spPr>
            <p:txBody>
              <a:bodyPr/>
              <a:lstStyle/>
              <a:p>
                <a:r>
                  <a:rPr lang="ru-RU">
                    <a:noFill/>
                  </a:rPr>
                  <a:t> </a:t>
                </a:r>
              </a:p>
            </p:txBody>
          </p:sp>
        </mc:Fallback>
      </mc:AlternateContent>
      <p:cxnSp>
        <p:nvCxnSpPr>
          <p:cNvPr id="30" name="Прямая со стрелкой 29"/>
          <p:cNvCxnSpPr>
            <a:stCxn id="29" idx="6"/>
            <a:endCxn id="42" idx="2"/>
          </p:cNvCxnSpPr>
          <p:nvPr/>
        </p:nvCxnSpPr>
        <p:spPr>
          <a:xfrm>
            <a:off x="4149853" y="2812372"/>
            <a:ext cx="1053747" cy="7627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Прямая со стрелкой 30"/>
          <p:cNvCxnSpPr>
            <a:stCxn id="27" idx="6"/>
            <a:endCxn id="42" idx="2"/>
          </p:cNvCxnSpPr>
          <p:nvPr/>
        </p:nvCxnSpPr>
        <p:spPr>
          <a:xfrm>
            <a:off x="4149853" y="3516336"/>
            <a:ext cx="1053747" cy="587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Прямая со стрелкой 31"/>
          <p:cNvCxnSpPr>
            <a:stCxn id="28" idx="6"/>
            <a:endCxn id="42" idx="2"/>
          </p:cNvCxnSpPr>
          <p:nvPr/>
        </p:nvCxnSpPr>
        <p:spPr>
          <a:xfrm flipV="1">
            <a:off x="4149853" y="3575124"/>
            <a:ext cx="1053747" cy="642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Овал 41"/>
          <p:cNvSpPr/>
          <p:nvPr/>
        </p:nvSpPr>
        <p:spPr>
          <a:xfrm>
            <a:off x="5203600" y="3362912"/>
            <a:ext cx="438304" cy="424424"/>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cxnSp>
        <p:nvCxnSpPr>
          <p:cNvPr id="46" name="Прямая со стрелкой 45"/>
          <p:cNvCxnSpPr>
            <a:stCxn id="42" idx="6"/>
          </p:cNvCxnSpPr>
          <p:nvPr/>
        </p:nvCxnSpPr>
        <p:spPr>
          <a:xfrm>
            <a:off x="5641904" y="3575124"/>
            <a:ext cx="10082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7" name="Прямоугольник 46"/>
              <p:cNvSpPr/>
              <p:nvPr/>
            </p:nvSpPr>
            <p:spPr>
              <a:xfrm>
                <a:off x="5857861" y="3138424"/>
                <a:ext cx="50407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m:rPr>
                              <m:sty m:val="p"/>
                            </m:rPr>
                            <a:rPr lang="en-US" b="0" i="0" smtClean="0">
                              <a:latin typeface="Cambria Math" panose="02040503050406030204" pitchFamily="18" charset="0"/>
                            </a:rPr>
                            <m:t>W</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ru-RU" i="1" dirty="0"/>
              </a:p>
            </p:txBody>
          </p:sp>
        </mc:Choice>
        <mc:Fallback xmlns="">
          <p:sp>
            <p:nvSpPr>
              <p:cNvPr id="47" name="Прямоугольник 46"/>
              <p:cNvSpPr>
                <a:spLocks noRot="1" noChangeAspect="1" noMove="1" noResize="1" noEditPoints="1" noAdjustHandles="1" noChangeArrowheads="1" noChangeShapeType="1" noTextEdit="1"/>
              </p:cNvSpPr>
              <p:nvPr/>
            </p:nvSpPr>
            <p:spPr>
              <a:xfrm>
                <a:off x="5857861" y="3138424"/>
                <a:ext cx="504071" cy="369332"/>
              </a:xfrm>
              <a:prstGeom prst="rect">
                <a:avLst/>
              </a:prstGeom>
              <a:blipFill>
                <a:blip r:embed="rId13"/>
                <a:stretch>
                  <a:fillRect r="-63855"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4289811" y="2724492"/>
                <a:ext cx="6864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1">
                              <a:lumMod val="75000"/>
                            </a:schemeClr>
                          </a:solidFill>
                          <a:latin typeface="Cambria Math" panose="02040503050406030204" pitchFamily="18" charset="0"/>
                        </a:rPr>
                        <m:t>−</m:t>
                      </m:r>
                      <m:r>
                        <a:rPr lang="en-US" b="1" i="1" smtClean="0">
                          <a:solidFill>
                            <a:schemeClr val="accent1">
                              <a:lumMod val="75000"/>
                            </a:schemeClr>
                          </a:solidFill>
                          <a:latin typeface="Cambria Math" panose="02040503050406030204" pitchFamily="18" charset="0"/>
                        </a:rPr>
                        <m:t>𝟑𝟎</m:t>
                      </m:r>
                    </m:oMath>
                  </m:oMathPara>
                </a14:m>
                <a:endParaRPr lang="ru-RU" b="1" dirty="0">
                  <a:solidFill>
                    <a:schemeClr val="accent1">
                      <a:lumMod val="75000"/>
                    </a:schemeClr>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4289811" y="2724492"/>
                <a:ext cx="686406" cy="369332"/>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117708" y="3226321"/>
                <a:ext cx="5132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b="1" i="1" smtClean="0">
                          <a:solidFill>
                            <a:schemeClr val="accent1">
                              <a:lumMod val="75000"/>
                            </a:schemeClr>
                          </a:solidFill>
                          <a:latin typeface="Cambria Math" panose="02040503050406030204" pitchFamily="18" charset="0"/>
                        </a:rPr>
                        <m:t>𝟐𝟎</m:t>
                      </m:r>
                    </m:oMath>
                  </m:oMathPara>
                </a14:m>
                <a:endParaRPr lang="ru-RU" b="1" dirty="0">
                  <a:solidFill>
                    <a:schemeClr val="accent1">
                      <a:lumMod val="75000"/>
                    </a:schemeClr>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4117708" y="3226321"/>
                <a:ext cx="513282" cy="369332"/>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4033170" y="3770059"/>
                <a:ext cx="5132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b="1" i="1" smtClean="0">
                          <a:solidFill>
                            <a:schemeClr val="accent1">
                              <a:lumMod val="75000"/>
                            </a:schemeClr>
                          </a:solidFill>
                          <a:latin typeface="Cambria Math" panose="02040503050406030204" pitchFamily="18" charset="0"/>
                        </a:rPr>
                        <m:t>𝟐𝟎</m:t>
                      </m:r>
                    </m:oMath>
                  </m:oMathPara>
                </a14:m>
                <a:endParaRPr lang="ru-RU" b="1" dirty="0">
                  <a:solidFill>
                    <a:schemeClr val="accent1">
                      <a:lumMod val="75000"/>
                    </a:schemeClr>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4033170" y="3770059"/>
                <a:ext cx="513282" cy="369332"/>
              </a:xfrm>
              <a:prstGeom prst="rect">
                <a:avLst/>
              </a:prstGeom>
              <a:blipFill>
                <a:blip r:embed="rId16"/>
                <a:stretch>
                  <a:fillRect/>
                </a:stretch>
              </a:blipFill>
            </p:spPr>
            <p:txBody>
              <a:bodyPr/>
              <a:lstStyle/>
              <a:p>
                <a:r>
                  <a:rPr lang="ru-RU">
                    <a:noFill/>
                  </a:rPr>
                  <a:t> </a:t>
                </a:r>
              </a:p>
            </p:txBody>
          </p:sp>
        </mc:Fallback>
      </mc:AlternateContent>
      <p:pic>
        <p:nvPicPr>
          <p:cNvPr id="63" name="Рисунок 62"/>
          <p:cNvPicPr>
            <a:picLocks noChangeAspect="1"/>
          </p:cNvPicPr>
          <p:nvPr/>
        </p:nvPicPr>
        <p:blipFill rotWithShape="1">
          <a:blip r:embed="rId17"/>
          <a:srcRect t="5217"/>
          <a:stretch/>
        </p:blipFill>
        <p:spPr>
          <a:xfrm>
            <a:off x="7460055" y="149090"/>
            <a:ext cx="4731945" cy="3597767"/>
          </a:xfrm>
          <a:prstGeom prst="rect">
            <a:avLst/>
          </a:prstGeom>
        </p:spPr>
      </p:pic>
      <mc:AlternateContent xmlns:mc="http://schemas.openxmlformats.org/markup-compatibility/2006" xmlns:a14="http://schemas.microsoft.com/office/drawing/2010/main">
        <mc:Choice Requires="a14">
          <p:graphicFrame>
            <p:nvGraphicFramePr>
              <p:cNvPr id="65" name="Таблица 64"/>
              <p:cNvGraphicFramePr>
                <a:graphicFrameLocks noGrp="1"/>
              </p:cNvGraphicFramePr>
              <p:nvPr>
                <p:extLst/>
              </p:nvPr>
            </p:nvGraphicFramePr>
            <p:xfrm>
              <a:off x="7341581" y="4205970"/>
              <a:ext cx="4056731" cy="1849120"/>
            </p:xfrm>
            <a:graphic>
              <a:graphicData uri="http://schemas.openxmlformats.org/drawingml/2006/table">
                <a:tbl>
                  <a:tblPr firstRow="1" bandRow="1">
                    <a:tableStyleId>{5C22544A-7EE6-4342-B048-85BDC9FD1C3A}</a:tableStyleId>
                  </a:tblPr>
                  <a:tblGrid>
                    <a:gridCol w="797485">
                      <a:extLst>
                        <a:ext uri="{9D8B030D-6E8A-4147-A177-3AD203B41FA5}">
                          <a16:colId xmlns:a16="http://schemas.microsoft.com/office/drawing/2014/main" val="3452524429"/>
                        </a:ext>
                      </a:extLst>
                    </a:gridCol>
                    <a:gridCol w="1032095">
                      <a:extLst>
                        <a:ext uri="{9D8B030D-6E8A-4147-A177-3AD203B41FA5}">
                          <a16:colId xmlns:a16="http://schemas.microsoft.com/office/drawing/2014/main" val="3002546132"/>
                        </a:ext>
                      </a:extLst>
                    </a:gridCol>
                    <a:gridCol w="2227151">
                      <a:extLst>
                        <a:ext uri="{9D8B030D-6E8A-4147-A177-3AD203B41FA5}">
                          <a16:colId xmlns:a16="http://schemas.microsoft.com/office/drawing/2014/main" val="2378631195"/>
                        </a:ext>
                      </a:extLst>
                    </a:gridCol>
                  </a:tblGrid>
                  <a:tr h="0">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oMath>
                            </m:oMathPara>
                          </a14:m>
                          <a:endParaRPr lang="ru-RU" dirty="0">
                            <a:solidFill>
                              <a:schemeClr val="accent1">
                                <a:lumMod val="75000"/>
                              </a:schemeClr>
                            </a:solidFill>
                          </a:endParaRP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m:oMathPara>
                          </a14:m>
                          <a:endParaRPr lang="ru-RU" dirty="0">
                            <a:solidFill>
                              <a:schemeClr val="accent1">
                                <a:lumMod val="75000"/>
                              </a:schemeClr>
                            </a:solidFill>
                          </a:endParaRP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𝒉</m:t>
                                    </m:r>
                                  </m:e>
                                  <m:sub>
                                    <m:r>
                                      <a:rPr lang="en-US" b="1" i="1" smtClean="0">
                                        <a:solidFill>
                                          <a:schemeClr val="tx1"/>
                                        </a:solidFill>
                                        <a:latin typeface="Cambria Math" panose="02040503050406030204" pitchFamily="18" charset="0"/>
                                      </a:rPr>
                                      <m:t>𝑾</m:t>
                                    </m:r>
                                  </m:sub>
                                </m:sSub>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m:t>
                                </m:r>
                              </m:oMath>
                            </m:oMathPara>
                          </a14:m>
                          <a:endParaRPr lang="ru-RU" dirty="0">
                            <a:solidFill>
                              <a:schemeClr val="tx1"/>
                            </a:solidFill>
                          </a:endParaRPr>
                        </a:p>
                      </a:txBody>
                      <a:tcPr>
                        <a:solidFill>
                          <a:schemeClr val="bg1">
                            <a:lumMod val="85000"/>
                          </a:schemeClr>
                        </a:solidFill>
                      </a:tcPr>
                    </a:tc>
                    <a:extLst>
                      <a:ext uri="{0D108BD9-81ED-4DB2-BD59-A6C34878D82A}">
                        <a16:rowId xmlns:a16="http://schemas.microsoft.com/office/drawing/2014/main" val="1222883247"/>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ru-RU"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−30</m:t>
                                    </m:r>
                                  </m:e>
                                </m:d>
                                <m:r>
                                  <a:rPr lang="en-US" b="0" i="1" smtClean="0">
                                    <a:latin typeface="Cambria Math" panose="02040503050406030204" pitchFamily="18" charset="0"/>
                                  </a:rPr>
                                  <m:t>≈0</m:t>
                                </m:r>
                              </m:oMath>
                            </m:oMathPara>
                          </a14:m>
                          <a:endParaRPr lang="ru-RU" dirty="0"/>
                        </a:p>
                      </a:txBody>
                      <a:tcPr/>
                    </a:tc>
                    <a:extLst>
                      <a:ext uri="{0D108BD9-81ED-4DB2-BD59-A6C34878D82A}">
                        <a16:rowId xmlns:a16="http://schemas.microsoft.com/office/drawing/2014/main" val="301743720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latin typeface="Cambria Math" panose="02040503050406030204" pitchFamily="18" charset="0"/>
                                  </a:rPr>
                                  <m:t>≈0</m:t>
                                </m:r>
                              </m:oMath>
                            </m:oMathPara>
                          </a14:m>
                          <a:endParaRPr lang="ru-RU" dirty="0"/>
                        </a:p>
                      </a:txBody>
                      <a:tcPr/>
                    </a:tc>
                    <a:extLst>
                      <a:ext uri="{0D108BD9-81ED-4DB2-BD59-A6C34878D82A}">
                        <a16:rowId xmlns:a16="http://schemas.microsoft.com/office/drawing/2014/main" val="230974311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latin typeface="Cambria Math" panose="02040503050406030204" pitchFamily="18" charset="0"/>
                                  </a:rPr>
                                  <m:t>≈0</m:t>
                                </m:r>
                              </m:oMath>
                            </m:oMathPara>
                          </a14:m>
                          <a:endParaRPr lang="ru-RU" dirty="0"/>
                        </a:p>
                      </a:txBody>
                      <a:tcPr/>
                    </a:tc>
                    <a:extLst>
                      <a:ext uri="{0D108BD9-81ED-4DB2-BD59-A6C34878D82A}">
                        <a16:rowId xmlns:a16="http://schemas.microsoft.com/office/drawing/2014/main" val="265979226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10</m:t>
                                    </m:r>
                                  </m:e>
                                </m:d>
                                <m:r>
                                  <a:rPr lang="en-US" b="0" i="1" smtClean="0">
                                    <a:latin typeface="Cambria Math" panose="02040503050406030204" pitchFamily="18" charset="0"/>
                                  </a:rPr>
                                  <m:t>≈1</m:t>
                                </m:r>
                              </m:oMath>
                            </m:oMathPara>
                          </a14:m>
                          <a:endParaRPr lang="ru-RU" dirty="0"/>
                        </a:p>
                      </a:txBody>
                      <a:tcPr/>
                    </a:tc>
                    <a:extLst>
                      <a:ext uri="{0D108BD9-81ED-4DB2-BD59-A6C34878D82A}">
                        <a16:rowId xmlns:a16="http://schemas.microsoft.com/office/drawing/2014/main" val="271475922"/>
                      </a:ext>
                    </a:extLst>
                  </a:tr>
                </a:tbl>
              </a:graphicData>
            </a:graphic>
          </p:graphicFrame>
        </mc:Choice>
        <mc:Fallback xmlns="">
          <p:graphicFrame>
            <p:nvGraphicFramePr>
              <p:cNvPr id="65" name="Таблица 64"/>
              <p:cNvGraphicFramePr>
                <a:graphicFrameLocks noGrp="1"/>
              </p:cNvGraphicFramePr>
              <p:nvPr>
                <p:extLst>
                  <p:ext uri="{D42A27DB-BD31-4B8C-83A1-F6EECF244321}">
                    <p14:modId xmlns:p14="http://schemas.microsoft.com/office/powerpoint/2010/main" val="2597087066"/>
                  </p:ext>
                </p:extLst>
              </p:nvPr>
            </p:nvGraphicFramePr>
            <p:xfrm>
              <a:off x="7341581" y="4205970"/>
              <a:ext cx="4056731" cy="1849120"/>
            </p:xfrm>
            <a:graphic>
              <a:graphicData uri="http://schemas.openxmlformats.org/drawingml/2006/table">
                <a:tbl>
                  <a:tblPr firstRow="1" bandRow="1">
                    <a:tableStyleId>{5C22544A-7EE6-4342-B048-85BDC9FD1C3A}</a:tableStyleId>
                  </a:tblPr>
                  <a:tblGrid>
                    <a:gridCol w="797485">
                      <a:extLst>
                        <a:ext uri="{9D8B030D-6E8A-4147-A177-3AD203B41FA5}">
                          <a16:colId xmlns:a16="http://schemas.microsoft.com/office/drawing/2014/main" val="3452524429"/>
                        </a:ext>
                      </a:extLst>
                    </a:gridCol>
                    <a:gridCol w="1032095">
                      <a:extLst>
                        <a:ext uri="{9D8B030D-6E8A-4147-A177-3AD203B41FA5}">
                          <a16:colId xmlns:a16="http://schemas.microsoft.com/office/drawing/2014/main" val="3002546132"/>
                        </a:ext>
                      </a:extLst>
                    </a:gridCol>
                    <a:gridCol w="2227151">
                      <a:extLst>
                        <a:ext uri="{9D8B030D-6E8A-4147-A177-3AD203B41FA5}">
                          <a16:colId xmlns:a16="http://schemas.microsoft.com/office/drawing/2014/main" val="2378631195"/>
                        </a:ext>
                      </a:extLst>
                    </a:gridCol>
                  </a:tblGrid>
                  <a:tr h="365760">
                    <a:tc>
                      <a:txBody>
                        <a:bodyPr/>
                        <a:lstStyle/>
                        <a:p>
                          <a:endParaRPr lang="ru-RU"/>
                        </a:p>
                      </a:txBody>
                      <a:tcPr>
                        <a:blipFill>
                          <a:blip r:embed="rId18"/>
                          <a:stretch>
                            <a:fillRect l="-763" t="-1667" r="-411450" b="-411667"/>
                          </a:stretch>
                        </a:blipFill>
                      </a:tcPr>
                    </a:tc>
                    <a:tc>
                      <a:txBody>
                        <a:bodyPr/>
                        <a:lstStyle/>
                        <a:p>
                          <a:endParaRPr lang="ru-RU"/>
                        </a:p>
                      </a:txBody>
                      <a:tcPr>
                        <a:blipFill>
                          <a:blip r:embed="rId18"/>
                          <a:stretch>
                            <a:fillRect l="-78107" t="-1667" r="-218935" b="-411667"/>
                          </a:stretch>
                        </a:blipFill>
                      </a:tcPr>
                    </a:tc>
                    <a:tc>
                      <a:txBody>
                        <a:bodyPr/>
                        <a:lstStyle/>
                        <a:p>
                          <a:endParaRPr lang="ru-RU"/>
                        </a:p>
                      </a:txBody>
                      <a:tcPr>
                        <a:blipFill>
                          <a:blip r:embed="rId18"/>
                          <a:stretch>
                            <a:fillRect l="-82240" t="-1667" r="-1093" b="-411667"/>
                          </a:stretch>
                        </a:blipFill>
                      </a:tcPr>
                    </a:tc>
                    <a:extLst>
                      <a:ext uri="{0D108BD9-81ED-4DB2-BD59-A6C34878D82A}">
                        <a16:rowId xmlns:a16="http://schemas.microsoft.com/office/drawing/2014/main" val="1222883247"/>
                      </a:ext>
                    </a:extLst>
                  </a:tr>
                  <a:tr h="370840">
                    <a:tc>
                      <a:txBody>
                        <a:bodyPr/>
                        <a:lstStyle/>
                        <a:p>
                          <a:endParaRPr lang="ru-RU"/>
                        </a:p>
                      </a:txBody>
                      <a:tcPr>
                        <a:blipFill>
                          <a:blip r:embed="rId18"/>
                          <a:stretch>
                            <a:fillRect l="-763" t="-100000" r="-411450" b="-304918"/>
                          </a:stretch>
                        </a:blipFill>
                      </a:tcPr>
                    </a:tc>
                    <a:tc>
                      <a:txBody>
                        <a:bodyPr/>
                        <a:lstStyle/>
                        <a:p>
                          <a:endParaRPr lang="ru-RU"/>
                        </a:p>
                      </a:txBody>
                      <a:tcPr>
                        <a:blipFill>
                          <a:blip r:embed="rId18"/>
                          <a:stretch>
                            <a:fillRect l="-78107" t="-100000" r="-218935" b="-304918"/>
                          </a:stretch>
                        </a:blipFill>
                      </a:tcPr>
                    </a:tc>
                    <a:tc>
                      <a:txBody>
                        <a:bodyPr/>
                        <a:lstStyle/>
                        <a:p>
                          <a:endParaRPr lang="ru-RU"/>
                        </a:p>
                      </a:txBody>
                      <a:tcPr>
                        <a:blipFill>
                          <a:blip r:embed="rId18"/>
                          <a:stretch>
                            <a:fillRect l="-82240" t="-100000" r="-1093" b="-304918"/>
                          </a:stretch>
                        </a:blipFill>
                      </a:tcPr>
                    </a:tc>
                    <a:extLst>
                      <a:ext uri="{0D108BD9-81ED-4DB2-BD59-A6C34878D82A}">
                        <a16:rowId xmlns:a16="http://schemas.microsoft.com/office/drawing/2014/main" val="3017437209"/>
                      </a:ext>
                    </a:extLst>
                  </a:tr>
                  <a:tr h="370840">
                    <a:tc>
                      <a:txBody>
                        <a:bodyPr/>
                        <a:lstStyle/>
                        <a:p>
                          <a:endParaRPr lang="ru-RU"/>
                        </a:p>
                      </a:txBody>
                      <a:tcPr>
                        <a:blipFill>
                          <a:blip r:embed="rId18"/>
                          <a:stretch>
                            <a:fillRect l="-763" t="-196774" r="-411450" b="-200000"/>
                          </a:stretch>
                        </a:blipFill>
                      </a:tcPr>
                    </a:tc>
                    <a:tc>
                      <a:txBody>
                        <a:bodyPr/>
                        <a:lstStyle/>
                        <a:p>
                          <a:endParaRPr lang="ru-RU"/>
                        </a:p>
                      </a:txBody>
                      <a:tcPr>
                        <a:blipFill>
                          <a:blip r:embed="rId18"/>
                          <a:stretch>
                            <a:fillRect l="-78107" t="-196774" r="-218935" b="-200000"/>
                          </a:stretch>
                        </a:blipFill>
                      </a:tcPr>
                    </a:tc>
                    <a:tc>
                      <a:txBody>
                        <a:bodyPr/>
                        <a:lstStyle/>
                        <a:p>
                          <a:endParaRPr lang="ru-RU"/>
                        </a:p>
                      </a:txBody>
                      <a:tcPr>
                        <a:blipFill>
                          <a:blip r:embed="rId18"/>
                          <a:stretch>
                            <a:fillRect l="-82240" t="-196774" r="-1093" b="-200000"/>
                          </a:stretch>
                        </a:blipFill>
                      </a:tcPr>
                    </a:tc>
                    <a:extLst>
                      <a:ext uri="{0D108BD9-81ED-4DB2-BD59-A6C34878D82A}">
                        <a16:rowId xmlns:a16="http://schemas.microsoft.com/office/drawing/2014/main" val="2309743112"/>
                      </a:ext>
                    </a:extLst>
                  </a:tr>
                  <a:tr h="370840">
                    <a:tc>
                      <a:txBody>
                        <a:bodyPr/>
                        <a:lstStyle/>
                        <a:p>
                          <a:endParaRPr lang="ru-RU"/>
                        </a:p>
                      </a:txBody>
                      <a:tcPr>
                        <a:blipFill>
                          <a:blip r:embed="rId18"/>
                          <a:stretch>
                            <a:fillRect l="-763" t="-301639" r="-411450" b="-103279"/>
                          </a:stretch>
                        </a:blipFill>
                      </a:tcPr>
                    </a:tc>
                    <a:tc>
                      <a:txBody>
                        <a:bodyPr/>
                        <a:lstStyle/>
                        <a:p>
                          <a:endParaRPr lang="ru-RU"/>
                        </a:p>
                      </a:txBody>
                      <a:tcPr>
                        <a:blipFill>
                          <a:blip r:embed="rId18"/>
                          <a:stretch>
                            <a:fillRect l="-78107" t="-301639" r="-218935" b="-103279"/>
                          </a:stretch>
                        </a:blipFill>
                      </a:tcPr>
                    </a:tc>
                    <a:tc>
                      <a:txBody>
                        <a:bodyPr/>
                        <a:lstStyle/>
                        <a:p>
                          <a:endParaRPr lang="ru-RU"/>
                        </a:p>
                      </a:txBody>
                      <a:tcPr>
                        <a:blipFill>
                          <a:blip r:embed="rId18"/>
                          <a:stretch>
                            <a:fillRect l="-82240" t="-301639" r="-1093" b="-103279"/>
                          </a:stretch>
                        </a:blipFill>
                      </a:tcPr>
                    </a:tc>
                    <a:extLst>
                      <a:ext uri="{0D108BD9-81ED-4DB2-BD59-A6C34878D82A}">
                        <a16:rowId xmlns:a16="http://schemas.microsoft.com/office/drawing/2014/main" val="2659792266"/>
                      </a:ext>
                    </a:extLst>
                  </a:tr>
                  <a:tr h="370840">
                    <a:tc>
                      <a:txBody>
                        <a:bodyPr/>
                        <a:lstStyle/>
                        <a:p>
                          <a:endParaRPr lang="ru-RU"/>
                        </a:p>
                      </a:txBody>
                      <a:tcPr>
                        <a:blipFill>
                          <a:blip r:embed="rId18"/>
                          <a:stretch>
                            <a:fillRect l="-763" t="-401639" r="-411450" b="-3279"/>
                          </a:stretch>
                        </a:blipFill>
                      </a:tcPr>
                    </a:tc>
                    <a:tc>
                      <a:txBody>
                        <a:bodyPr/>
                        <a:lstStyle/>
                        <a:p>
                          <a:endParaRPr lang="ru-RU"/>
                        </a:p>
                      </a:txBody>
                      <a:tcPr>
                        <a:blipFill>
                          <a:blip r:embed="rId18"/>
                          <a:stretch>
                            <a:fillRect l="-78107" t="-401639" r="-218935" b="-3279"/>
                          </a:stretch>
                        </a:blipFill>
                      </a:tcPr>
                    </a:tc>
                    <a:tc>
                      <a:txBody>
                        <a:bodyPr/>
                        <a:lstStyle/>
                        <a:p>
                          <a:endParaRPr lang="ru-RU"/>
                        </a:p>
                      </a:txBody>
                      <a:tcPr>
                        <a:blipFill>
                          <a:blip r:embed="rId18"/>
                          <a:stretch>
                            <a:fillRect l="-82240" t="-401639" r="-1093" b="-3279"/>
                          </a:stretch>
                        </a:blipFill>
                      </a:tcPr>
                    </a:tc>
                    <a:extLst>
                      <a:ext uri="{0D108BD9-81ED-4DB2-BD59-A6C34878D82A}">
                        <a16:rowId xmlns:a16="http://schemas.microsoft.com/office/drawing/2014/main" val="271475922"/>
                      </a:ext>
                    </a:extLst>
                  </a:tr>
                </a:tbl>
              </a:graphicData>
            </a:graphic>
          </p:graphicFrame>
        </mc:Fallback>
      </mc:AlternateContent>
      <p:sp>
        <p:nvSpPr>
          <p:cNvPr id="66" name="Овал 65"/>
          <p:cNvSpPr/>
          <p:nvPr/>
        </p:nvSpPr>
        <p:spPr>
          <a:xfrm>
            <a:off x="516048" y="4190247"/>
            <a:ext cx="199176" cy="199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68" name="TextBox 67"/>
              <p:cNvSpPr txBox="1"/>
              <p:nvPr/>
            </p:nvSpPr>
            <p:spPr>
              <a:xfrm>
                <a:off x="224194" y="4462521"/>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=0</m:t>
                      </m:r>
                    </m:oMath>
                  </m:oMathPara>
                </a14:m>
                <a:endParaRPr lang="ru-RU" dirty="0"/>
              </a:p>
            </p:txBody>
          </p:sp>
        </mc:Choice>
        <mc:Fallback xmlns="">
          <p:sp>
            <p:nvSpPr>
              <p:cNvPr id="68" name="TextBox 67"/>
              <p:cNvSpPr txBox="1">
                <a:spLocks noRot="1" noChangeAspect="1" noMove="1" noResize="1" noEditPoints="1" noAdjustHandles="1" noChangeArrowheads="1" noChangeShapeType="1" noTextEdit="1"/>
              </p:cNvSpPr>
              <p:nvPr/>
            </p:nvSpPr>
            <p:spPr>
              <a:xfrm>
                <a:off x="224194" y="4462521"/>
                <a:ext cx="800989" cy="369332"/>
              </a:xfrm>
              <a:prstGeom prst="rect">
                <a:avLst/>
              </a:prstGeom>
              <a:blipFill>
                <a:blip r:embed="rId19"/>
                <a:stretch>
                  <a:fillRect b="-6557"/>
                </a:stretch>
              </a:blipFill>
            </p:spPr>
            <p:txBody>
              <a:bodyPr/>
              <a:lstStyle/>
              <a:p>
                <a:r>
                  <a:rPr lang="ru-RU">
                    <a:noFill/>
                  </a:rPr>
                  <a:t> </a:t>
                </a:r>
              </a:p>
            </p:txBody>
          </p:sp>
        </mc:Fallback>
      </mc:AlternateContent>
      <p:sp>
        <p:nvSpPr>
          <p:cNvPr id="34" name="Заголовок 3">
            <a:extLst>
              <a:ext uri="{FF2B5EF4-FFF2-40B4-BE49-F238E27FC236}">
                <a16:creationId xmlns:a16="http://schemas.microsoft.com/office/drawing/2014/main" id="{80D185B1-17DF-4624-9CC7-A8A928B6A365}"/>
              </a:ext>
            </a:extLst>
          </p:cNvPr>
          <p:cNvSpPr txBox="1">
            <a:spLocks/>
          </p:cNvSpPr>
          <p:nvPr/>
        </p:nvSpPr>
        <p:spPr>
          <a:xfrm>
            <a:off x="0" y="-24988"/>
            <a:ext cx="7460055"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Example. Logical </a:t>
            </a:r>
            <a:r>
              <a:rPr lang="ru-RU" sz="3200" dirty="0"/>
              <a:t>«</a:t>
            </a:r>
            <a:r>
              <a:rPr lang="en-US" sz="3200" dirty="0"/>
              <a:t>And</a:t>
            </a:r>
            <a:r>
              <a:rPr lang="ru-RU" sz="3200" dirty="0"/>
              <a:t>»</a:t>
            </a:r>
          </a:p>
        </p:txBody>
      </p:sp>
    </p:spTree>
    <p:extLst>
      <p:ext uri="{BB962C8B-B14F-4D97-AF65-F5344CB8AC3E}">
        <p14:creationId xmlns:p14="http://schemas.microsoft.com/office/powerpoint/2010/main" val="1917632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Овал 4"/>
              <p:cNvSpPr/>
              <p:nvPr/>
            </p:nvSpPr>
            <p:spPr>
              <a:xfrm>
                <a:off x="407034" y="2607002"/>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ru-RU" dirty="0">
                  <a:solidFill>
                    <a:schemeClr val="tx1"/>
                  </a:solidFill>
                </a:endParaRPr>
              </a:p>
            </p:txBody>
          </p:sp>
        </mc:Choice>
        <mc:Fallback xmlns="">
          <p:sp>
            <p:nvSpPr>
              <p:cNvPr id="5" name="Овал 4"/>
              <p:cNvSpPr>
                <a:spLocks noRot="1" noChangeAspect="1" noMove="1" noResize="1" noEditPoints="1" noAdjustHandles="1" noChangeArrowheads="1" noChangeShapeType="1" noTextEdit="1"/>
              </p:cNvSpPr>
              <p:nvPr/>
            </p:nvSpPr>
            <p:spPr>
              <a:xfrm>
                <a:off x="407034" y="2607002"/>
                <a:ext cx="438304" cy="424424"/>
              </a:xfrm>
              <a:prstGeom prst="ellipse">
                <a:avLst/>
              </a:prstGeom>
              <a:blipFill>
                <a:blip r:embed="rId2"/>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Овал 5"/>
              <p:cNvSpPr/>
              <p:nvPr/>
            </p:nvSpPr>
            <p:spPr>
              <a:xfrm>
                <a:off x="407034" y="3308617"/>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oMath>
                  </m:oMathPara>
                </a14:m>
                <a:endParaRPr lang="ru-RU" dirty="0">
                  <a:solidFill>
                    <a:schemeClr val="tx1"/>
                  </a:solidFill>
                </a:endParaRPr>
              </a:p>
            </p:txBody>
          </p:sp>
        </mc:Choice>
        <mc:Fallback xmlns="">
          <p:sp>
            <p:nvSpPr>
              <p:cNvPr id="6" name="Овал 5"/>
              <p:cNvSpPr>
                <a:spLocks noRot="1" noChangeAspect="1" noMove="1" noResize="1" noEditPoints="1" noAdjustHandles="1" noChangeArrowheads="1" noChangeShapeType="1" noTextEdit="1"/>
              </p:cNvSpPr>
              <p:nvPr/>
            </p:nvSpPr>
            <p:spPr>
              <a:xfrm>
                <a:off x="407034" y="3308617"/>
                <a:ext cx="438304" cy="424424"/>
              </a:xfrm>
              <a:prstGeom prst="ellipse">
                <a:avLst/>
              </a:prstGeom>
              <a:blipFill>
                <a:blip r:embed="rId3"/>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 name="Овал 6"/>
              <p:cNvSpPr/>
              <p:nvPr/>
            </p:nvSpPr>
            <p:spPr>
              <a:xfrm>
                <a:off x="407034" y="1903038"/>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ru-RU" dirty="0">
                  <a:solidFill>
                    <a:schemeClr val="tx1"/>
                  </a:solidFill>
                </a:endParaRPr>
              </a:p>
            </p:txBody>
          </p:sp>
        </mc:Choice>
        <mc:Fallback xmlns="">
          <p:sp>
            <p:nvSpPr>
              <p:cNvPr id="7" name="Овал 6"/>
              <p:cNvSpPr>
                <a:spLocks noRot="1" noChangeAspect="1" noMove="1" noResize="1" noEditPoints="1" noAdjustHandles="1" noChangeArrowheads="1" noChangeShapeType="1" noTextEdit="1"/>
              </p:cNvSpPr>
              <p:nvPr/>
            </p:nvSpPr>
            <p:spPr>
              <a:xfrm>
                <a:off x="407034" y="1903038"/>
                <a:ext cx="438304" cy="424424"/>
              </a:xfrm>
              <a:prstGeom prst="ellipse">
                <a:avLst/>
              </a:prstGeom>
              <a:blipFill>
                <a:blip r:embed="rId4"/>
                <a:stretch>
                  <a:fillRect l="-3846"/>
                </a:stretch>
              </a:blipFill>
              <a:ln w="38100">
                <a:solidFill>
                  <a:schemeClr val="bg1">
                    <a:lumMod val="50000"/>
                  </a:schemeClr>
                </a:solidFill>
              </a:ln>
            </p:spPr>
            <p:txBody>
              <a:bodyPr/>
              <a:lstStyle/>
              <a:p>
                <a:r>
                  <a:rPr lang="ru-RU">
                    <a:noFill/>
                  </a:rPr>
                  <a:t> </a:t>
                </a:r>
              </a:p>
            </p:txBody>
          </p:sp>
        </mc:Fallback>
      </mc:AlternateContent>
      <p:cxnSp>
        <p:nvCxnSpPr>
          <p:cNvPr id="8" name="Прямая со стрелкой 7"/>
          <p:cNvCxnSpPr>
            <a:stCxn id="7" idx="6"/>
            <a:endCxn id="11" idx="2"/>
          </p:cNvCxnSpPr>
          <p:nvPr/>
        </p:nvCxnSpPr>
        <p:spPr>
          <a:xfrm>
            <a:off x="845338" y="2115250"/>
            <a:ext cx="1053747" cy="76275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 name="Прямая со стрелкой 8"/>
          <p:cNvCxnSpPr>
            <a:stCxn id="5" idx="6"/>
            <a:endCxn id="11" idx="2"/>
          </p:cNvCxnSpPr>
          <p:nvPr/>
        </p:nvCxnSpPr>
        <p:spPr>
          <a:xfrm>
            <a:off x="845338" y="2819214"/>
            <a:ext cx="1053747" cy="5878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 name="Прямая со стрелкой 9"/>
          <p:cNvCxnSpPr>
            <a:stCxn id="6" idx="6"/>
            <a:endCxn id="11" idx="2"/>
          </p:cNvCxnSpPr>
          <p:nvPr/>
        </p:nvCxnSpPr>
        <p:spPr>
          <a:xfrm flipV="1">
            <a:off x="845338" y="2878002"/>
            <a:ext cx="1053747" cy="64282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1" name="Овал 10"/>
          <p:cNvSpPr/>
          <p:nvPr/>
        </p:nvSpPr>
        <p:spPr>
          <a:xfrm>
            <a:off x="1899085" y="2665790"/>
            <a:ext cx="438304" cy="424424"/>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0000"/>
              </a:solidFill>
            </a:endParaRPr>
          </a:p>
        </p:txBody>
      </p:sp>
      <p:cxnSp>
        <p:nvCxnSpPr>
          <p:cNvPr id="12" name="Прямая со стрелкой 11"/>
          <p:cNvCxnSpPr>
            <a:stCxn id="11" idx="6"/>
          </p:cNvCxnSpPr>
          <p:nvPr/>
        </p:nvCxnSpPr>
        <p:spPr>
          <a:xfrm>
            <a:off x="2337389" y="2878002"/>
            <a:ext cx="1008266"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Прямоугольник 12"/>
              <p:cNvSpPr/>
              <p:nvPr/>
            </p:nvSpPr>
            <p:spPr>
              <a:xfrm>
                <a:off x="2553346" y="2441302"/>
                <a:ext cx="50407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𝜎</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ru-RU" i="1" dirty="0"/>
              </a:p>
            </p:txBody>
          </p:sp>
        </mc:Choice>
        <mc:Fallback xmlns="">
          <p:sp>
            <p:nvSpPr>
              <p:cNvPr id="13" name="Прямоугольник 12"/>
              <p:cNvSpPr>
                <a:spLocks noRot="1" noChangeAspect="1" noMove="1" noResize="1" noEditPoints="1" noAdjustHandles="1" noChangeArrowheads="1" noChangeShapeType="1" noTextEdit="1"/>
              </p:cNvSpPr>
              <p:nvPr/>
            </p:nvSpPr>
            <p:spPr>
              <a:xfrm>
                <a:off x="2553346" y="2441302"/>
                <a:ext cx="504071" cy="369332"/>
              </a:xfrm>
              <a:prstGeom prst="rect">
                <a:avLst/>
              </a:prstGeom>
              <a:blipFill>
                <a:blip r:embed="rId5"/>
                <a:stretch>
                  <a:fillRect r="-53012" b="-1311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85296" y="2027370"/>
                <a:ext cx="6864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1">
                              <a:lumMod val="75000"/>
                            </a:schemeClr>
                          </a:solidFill>
                          <a:latin typeface="Cambria Math" panose="02040503050406030204" pitchFamily="18" charset="0"/>
                        </a:rPr>
                        <m:t>−</m:t>
                      </m:r>
                      <m:r>
                        <a:rPr lang="en-US" b="1" i="1" smtClean="0">
                          <a:solidFill>
                            <a:schemeClr val="accent1">
                              <a:lumMod val="75000"/>
                            </a:schemeClr>
                          </a:solidFill>
                          <a:latin typeface="Cambria Math" panose="02040503050406030204" pitchFamily="18" charset="0"/>
                        </a:rPr>
                        <m:t>𝟑𝟎</m:t>
                      </m:r>
                    </m:oMath>
                  </m:oMathPara>
                </a14:m>
                <a:endParaRPr lang="ru-RU" b="1" dirty="0">
                  <a:solidFill>
                    <a:schemeClr val="accent1">
                      <a:lumMod val="75000"/>
                    </a:schemeClr>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985296" y="2027370"/>
                <a:ext cx="686406" cy="369332"/>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13193" y="2529199"/>
                <a:ext cx="5132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b="1" i="1" smtClean="0">
                          <a:solidFill>
                            <a:schemeClr val="accent1">
                              <a:lumMod val="75000"/>
                            </a:schemeClr>
                          </a:solidFill>
                          <a:latin typeface="Cambria Math" panose="02040503050406030204" pitchFamily="18" charset="0"/>
                        </a:rPr>
                        <m:t>𝟐𝟎</m:t>
                      </m:r>
                    </m:oMath>
                  </m:oMathPara>
                </a14:m>
                <a:endParaRPr lang="ru-RU" b="1" dirty="0">
                  <a:solidFill>
                    <a:schemeClr val="accent1">
                      <a:lumMod val="75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13193" y="2529199"/>
                <a:ext cx="513282" cy="36933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28655" y="3072937"/>
                <a:ext cx="5132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b="1" i="1" smtClean="0">
                          <a:solidFill>
                            <a:schemeClr val="accent1">
                              <a:lumMod val="75000"/>
                            </a:schemeClr>
                          </a:solidFill>
                          <a:latin typeface="Cambria Math" panose="02040503050406030204" pitchFamily="18" charset="0"/>
                        </a:rPr>
                        <m:t>𝟐𝟎</m:t>
                      </m:r>
                    </m:oMath>
                  </m:oMathPara>
                </a14:m>
                <a:endParaRPr lang="ru-RU" b="1" dirty="0">
                  <a:solidFill>
                    <a:schemeClr val="accent1">
                      <a:lumMod val="7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28655" y="3072937"/>
                <a:ext cx="513282" cy="369332"/>
              </a:xfrm>
              <a:prstGeom prst="rect">
                <a:avLst/>
              </a:prstGeom>
              <a:blipFill>
                <a:blip r:embed="rId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Овал 16"/>
              <p:cNvSpPr/>
              <p:nvPr/>
            </p:nvSpPr>
            <p:spPr>
              <a:xfrm>
                <a:off x="4307569" y="2627531"/>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ru-RU" dirty="0">
                  <a:solidFill>
                    <a:schemeClr val="tx1"/>
                  </a:solidFill>
                </a:endParaRPr>
              </a:p>
            </p:txBody>
          </p:sp>
        </mc:Choice>
        <mc:Fallback xmlns="">
          <p:sp>
            <p:nvSpPr>
              <p:cNvPr id="17" name="Овал 16"/>
              <p:cNvSpPr>
                <a:spLocks noRot="1" noChangeAspect="1" noMove="1" noResize="1" noEditPoints="1" noAdjustHandles="1" noChangeArrowheads="1" noChangeShapeType="1" noTextEdit="1"/>
              </p:cNvSpPr>
              <p:nvPr/>
            </p:nvSpPr>
            <p:spPr>
              <a:xfrm>
                <a:off x="4307569" y="2627531"/>
                <a:ext cx="438304" cy="424424"/>
              </a:xfrm>
              <a:prstGeom prst="ellipse">
                <a:avLst/>
              </a:prstGeom>
              <a:blipFill>
                <a:blip r:embed="rId9"/>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Овал 17"/>
              <p:cNvSpPr/>
              <p:nvPr/>
            </p:nvSpPr>
            <p:spPr>
              <a:xfrm>
                <a:off x="4307569" y="3329146"/>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oMath>
                  </m:oMathPara>
                </a14:m>
                <a:endParaRPr lang="ru-RU" dirty="0">
                  <a:solidFill>
                    <a:schemeClr val="tx1"/>
                  </a:solidFill>
                </a:endParaRPr>
              </a:p>
            </p:txBody>
          </p:sp>
        </mc:Choice>
        <mc:Fallback xmlns="">
          <p:sp>
            <p:nvSpPr>
              <p:cNvPr id="18" name="Овал 17"/>
              <p:cNvSpPr>
                <a:spLocks noRot="1" noChangeAspect="1" noMove="1" noResize="1" noEditPoints="1" noAdjustHandles="1" noChangeArrowheads="1" noChangeShapeType="1" noTextEdit="1"/>
              </p:cNvSpPr>
              <p:nvPr/>
            </p:nvSpPr>
            <p:spPr>
              <a:xfrm>
                <a:off x="4307569" y="3329146"/>
                <a:ext cx="438304" cy="424424"/>
              </a:xfrm>
              <a:prstGeom prst="ellipse">
                <a:avLst/>
              </a:prstGeom>
              <a:blipFill>
                <a:blip r:embed="rId10"/>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Овал 18"/>
              <p:cNvSpPr/>
              <p:nvPr/>
            </p:nvSpPr>
            <p:spPr>
              <a:xfrm>
                <a:off x="4307569" y="1923567"/>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ru-RU" dirty="0">
                  <a:solidFill>
                    <a:schemeClr val="tx1"/>
                  </a:solidFill>
                </a:endParaRPr>
              </a:p>
            </p:txBody>
          </p:sp>
        </mc:Choice>
        <mc:Fallback xmlns="">
          <p:sp>
            <p:nvSpPr>
              <p:cNvPr id="19" name="Овал 18"/>
              <p:cNvSpPr>
                <a:spLocks noRot="1" noChangeAspect="1" noMove="1" noResize="1" noEditPoints="1" noAdjustHandles="1" noChangeArrowheads="1" noChangeShapeType="1" noTextEdit="1"/>
              </p:cNvSpPr>
              <p:nvPr/>
            </p:nvSpPr>
            <p:spPr>
              <a:xfrm>
                <a:off x="4307569" y="1923567"/>
                <a:ext cx="438304" cy="424424"/>
              </a:xfrm>
              <a:prstGeom prst="ellipse">
                <a:avLst/>
              </a:prstGeom>
              <a:blipFill>
                <a:blip r:embed="rId11"/>
                <a:stretch>
                  <a:fillRect l="-3846"/>
                </a:stretch>
              </a:blipFill>
              <a:ln w="38100">
                <a:solidFill>
                  <a:schemeClr val="bg1">
                    <a:lumMod val="50000"/>
                  </a:schemeClr>
                </a:solidFill>
              </a:ln>
            </p:spPr>
            <p:txBody>
              <a:bodyPr/>
              <a:lstStyle/>
              <a:p>
                <a:r>
                  <a:rPr lang="ru-RU">
                    <a:noFill/>
                  </a:rPr>
                  <a:t> </a:t>
                </a:r>
              </a:p>
            </p:txBody>
          </p:sp>
        </mc:Fallback>
      </mc:AlternateContent>
      <p:cxnSp>
        <p:nvCxnSpPr>
          <p:cNvPr id="20" name="Прямая со стрелкой 19"/>
          <p:cNvCxnSpPr>
            <a:stCxn id="19" idx="6"/>
            <a:endCxn id="23" idx="2"/>
          </p:cNvCxnSpPr>
          <p:nvPr/>
        </p:nvCxnSpPr>
        <p:spPr>
          <a:xfrm>
            <a:off x="4745873" y="2135779"/>
            <a:ext cx="1053747" cy="762752"/>
          </a:xfrm>
          <a:prstGeom prst="straightConnector1">
            <a:avLst/>
          </a:prstGeom>
          <a:ln>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1" name="Прямая со стрелкой 20"/>
          <p:cNvCxnSpPr>
            <a:stCxn id="17" idx="6"/>
            <a:endCxn id="23" idx="2"/>
          </p:cNvCxnSpPr>
          <p:nvPr/>
        </p:nvCxnSpPr>
        <p:spPr>
          <a:xfrm>
            <a:off x="4745873" y="2839743"/>
            <a:ext cx="1053747" cy="58788"/>
          </a:xfrm>
          <a:prstGeom prst="straightConnector1">
            <a:avLst/>
          </a:prstGeom>
          <a:ln>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2" name="Прямая со стрелкой 21"/>
          <p:cNvCxnSpPr>
            <a:stCxn id="18" idx="6"/>
            <a:endCxn id="23" idx="2"/>
          </p:cNvCxnSpPr>
          <p:nvPr/>
        </p:nvCxnSpPr>
        <p:spPr>
          <a:xfrm flipV="1">
            <a:off x="4745873" y="2898531"/>
            <a:ext cx="1053747" cy="642827"/>
          </a:xfrm>
          <a:prstGeom prst="straightConnector1">
            <a:avLst/>
          </a:prstGeom>
          <a:ln>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23" name="Овал 22"/>
          <p:cNvSpPr/>
          <p:nvPr/>
        </p:nvSpPr>
        <p:spPr>
          <a:xfrm>
            <a:off x="5799620" y="2686319"/>
            <a:ext cx="438304" cy="424424"/>
          </a:xfrm>
          <a:prstGeom prst="ellipse">
            <a:avLst/>
          </a:prstGeom>
          <a:solidFill>
            <a:schemeClr val="bg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accent2">
                  <a:lumMod val="75000"/>
                </a:schemeClr>
              </a:solidFill>
            </a:endParaRPr>
          </a:p>
        </p:txBody>
      </p:sp>
      <p:cxnSp>
        <p:nvCxnSpPr>
          <p:cNvPr id="24" name="Прямая со стрелкой 23"/>
          <p:cNvCxnSpPr>
            <a:stCxn id="23" idx="6"/>
          </p:cNvCxnSpPr>
          <p:nvPr/>
        </p:nvCxnSpPr>
        <p:spPr>
          <a:xfrm>
            <a:off x="6237924" y="2898531"/>
            <a:ext cx="1008266" cy="0"/>
          </a:xfrm>
          <a:prstGeom prst="straightConnector1">
            <a:avLst/>
          </a:prstGeom>
          <a:ln>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 name="Прямоугольник 24"/>
              <p:cNvSpPr/>
              <p:nvPr/>
            </p:nvSpPr>
            <p:spPr>
              <a:xfrm>
                <a:off x="6453881" y="2461831"/>
                <a:ext cx="50407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𝜎</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ru-RU" i="1" dirty="0"/>
              </a:p>
            </p:txBody>
          </p:sp>
        </mc:Choice>
        <mc:Fallback xmlns="">
          <p:sp>
            <p:nvSpPr>
              <p:cNvPr id="25" name="Прямоугольник 24"/>
              <p:cNvSpPr>
                <a:spLocks noRot="1" noChangeAspect="1" noMove="1" noResize="1" noEditPoints="1" noAdjustHandles="1" noChangeArrowheads="1" noChangeShapeType="1" noTextEdit="1"/>
              </p:cNvSpPr>
              <p:nvPr/>
            </p:nvSpPr>
            <p:spPr>
              <a:xfrm>
                <a:off x="6453881" y="2461831"/>
                <a:ext cx="504071" cy="369332"/>
              </a:xfrm>
              <a:prstGeom prst="rect">
                <a:avLst/>
              </a:prstGeom>
              <a:blipFill>
                <a:blip r:embed="rId12"/>
                <a:stretch>
                  <a:fillRect r="-54878"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885831" y="2047899"/>
                <a:ext cx="5132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1">
                              <a:lumMod val="75000"/>
                            </a:schemeClr>
                          </a:solidFill>
                          <a:latin typeface="Cambria Math" panose="02040503050406030204" pitchFamily="18" charset="0"/>
                        </a:rPr>
                        <m:t>𝟏𝟎</m:t>
                      </m:r>
                    </m:oMath>
                  </m:oMathPara>
                </a14:m>
                <a:endParaRPr lang="ru-RU" b="1" dirty="0">
                  <a:solidFill>
                    <a:schemeClr val="accent1">
                      <a:lumMod val="75000"/>
                    </a:schemeClr>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885831" y="2047899"/>
                <a:ext cx="513282" cy="369332"/>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713728" y="2549728"/>
                <a:ext cx="686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1">
                              <a:lumMod val="75000"/>
                            </a:schemeClr>
                          </a:solidFill>
                          <a:latin typeface="Cambria Math" panose="02040503050406030204" pitchFamily="18" charset="0"/>
                        </a:rPr>
                        <m:t>−</m:t>
                      </m:r>
                      <m:r>
                        <a:rPr lang="en-US" b="1" i="1" smtClean="0">
                          <a:solidFill>
                            <a:schemeClr val="accent1">
                              <a:lumMod val="75000"/>
                            </a:schemeClr>
                          </a:solidFill>
                          <a:latin typeface="Cambria Math" panose="02040503050406030204" pitchFamily="18" charset="0"/>
                        </a:rPr>
                        <m:t>𝟐𝟎</m:t>
                      </m:r>
                    </m:oMath>
                  </m:oMathPara>
                </a14:m>
                <a:endParaRPr lang="ru-RU" b="1" dirty="0">
                  <a:solidFill>
                    <a:schemeClr val="accent1">
                      <a:lumMod val="75000"/>
                    </a:schemeClr>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713728" y="2549728"/>
                <a:ext cx="686405" cy="369332"/>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505395" y="3029452"/>
                <a:ext cx="6864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1">
                              <a:lumMod val="75000"/>
                            </a:schemeClr>
                          </a:solidFill>
                          <a:latin typeface="Cambria Math" panose="02040503050406030204" pitchFamily="18" charset="0"/>
                        </a:rPr>
                        <m:t>−</m:t>
                      </m:r>
                      <m:r>
                        <a:rPr lang="ru-RU" b="1" i="1" smtClean="0">
                          <a:solidFill>
                            <a:schemeClr val="accent1">
                              <a:lumMod val="75000"/>
                            </a:schemeClr>
                          </a:solidFill>
                          <a:latin typeface="Cambria Math" panose="02040503050406030204" pitchFamily="18" charset="0"/>
                        </a:rPr>
                        <m:t>𝟐𝟎</m:t>
                      </m:r>
                    </m:oMath>
                  </m:oMathPara>
                </a14:m>
                <a:endParaRPr lang="ru-RU" b="1" dirty="0">
                  <a:solidFill>
                    <a:schemeClr val="accent1">
                      <a:lumMod val="75000"/>
                    </a:schemeClr>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05395" y="3029452"/>
                <a:ext cx="686406" cy="369332"/>
              </a:xfrm>
              <a:prstGeom prst="rect">
                <a:avLst/>
              </a:prstGeom>
              <a:blipFill>
                <a:blip r:embed="rId1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Овал 28"/>
              <p:cNvSpPr/>
              <p:nvPr/>
            </p:nvSpPr>
            <p:spPr>
              <a:xfrm>
                <a:off x="8300146" y="2627531"/>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ru-RU" dirty="0">
                  <a:solidFill>
                    <a:schemeClr val="tx1"/>
                  </a:solidFill>
                </a:endParaRPr>
              </a:p>
            </p:txBody>
          </p:sp>
        </mc:Choice>
        <mc:Fallback xmlns="">
          <p:sp>
            <p:nvSpPr>
              <p:cNvPr id="29" name="Овал 28"/>
              <p:cNvSpPr>
                <a:spLocks noRot="1" noChangeAspect="1" noMove="1" noResize="1" noEditPoints="1" noAdjustHandles="1" noChangeArrowheads="1" noChangeShapeType="1" noTextEdit="1"/>
              </p:cNvSpPr>
              <p:nvPr/>
            </p:nvSpPr>
            <p:spPr>
              <a:xfrm>
                <a:off x="8300146" y="2627531"/>
                <a:ext cx="438304" cy="424424"/>
              </a:xfrm>
              <a:prstGeom prst="ellipse">
                <a:avLst/>
              </a:prstGeom>
              <a:blipFill>
                <a:blip r:embed="rId16"/>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Овал 29"/>
              <p:cNvSpPr/>
              <p:nvPr/>
            </p:nvSpPr>
            <p:spPr>
              <a:xfrm>
                <a:off x="8300146" y="3329146"/>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oMath>
                  </m:oMathPara>
                </a14:m>
                <a:endParaRPr lang="ru-RU" dirty="0">
                  <a:solidFill>
                    <a:schemeClr val="tx1"/>
                  </a:solidFill>
                </a:endParaRPr>
              </a:p>
            </p:txBody>
          </p:sp>
        </mc:Choice>
        <mc:Fallback xmlns="">
          <p:sp>
            <p:nvSpPr>
              <p:cNvPr id="30" name="Овал 29"/>
              <p:cNvSpPr>
                <a:spLocks noRot="1" noChangeAspect="1" noMove="1" noResize="1" noEditPoints="1" noAdjustHandles="1" noChangeArrowheads="1" noChangeShapeType="1" noTextEdit="1"/>
              </p:cNvSpPr>
              <p:nvPr/>
            </p:nvSpPr>
            <p:spPr>
              <a:xfrm>
                <a:off x="8300146" y="3329146"/>
                <a:ext cx="438304" cy="424424"/>
              </a:xfrm>
              <a:prstGeom prst="ellipse">
                <a:avLst/>
              </a:prstGeom>
              <a:blipFill>
                <a:blip r:embed="rId17"/>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1" name="Овал 30"/>
              <p:cNvSpPr/>
              <p:nvPr/>
            </p:nvSpPr>
            <p:spPr>
              <a:xfrm>
                <a:off x="8300146" y="1923567"/>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ru-RU" dirty="0">
                  <a:solidFill>
                    <a:schemeClr val="tx1"/>
                  </a:solidFill>
                </a:endParaRPr>
              </a:p>
            </p:txBody>
          </p:sp>
        </mc:Choice>
        <mc:Fallback xmlns="">
          <p:sp>
            <p:nvSpPr>
              <p:cNvPr id="31" name="Овал 30"/>
              <p:cNvSpPr>
                <a:spLocks noRot="1" noChangeAspect="1" noMove="1" noResize="1" noEditPoints="1" noAdjustHandles="1" noChangeArrowheads="1" noChangeShapeType="1" noTextEdit="1"/>
              </p:cNvSpPr>
              <p:nvPr/>
            </p:nvSpPr>
            <p:spPr>
              <a:xfrm>
                <a:off x="8300146" y="1923567"/>
                <a:ext cx="438304" cy="424424"/>
              </a:xfrm>
              <a:prstGeom prst="ellipse">
                <a:avLst/>
              </a:prstGeom>
              <a:blipFill>
                <a:blip r:embed="rId18"/>
                <a:stretch>
                  <a:fillRect l="-3896"/>
                </a:stretch>
              </a:blipFill>
              <a:ln w="38100">
                <a:solidFill>
                  <a:schemeClr val="bg1">
                    <a:lumMod val="50000"/>
                  </a:schemeClr>
                </a:solidFill>
              </a:ln>
            </p:spPr>
            <p:txBody>
              <a:bodyPr/>
              <a:lstStyle/>
              <a:p>
                <a:r>
                  <a:rPr lang="ru-RU">
                    <a:noFill/>
                  </a:rPr>
                  <a:t> </a:t>
                </a:r>
              </a:p>
            </p:txBody>
          </p:sp>
        </mc:Fallback>
      </mc:AlternateContent>
      <p:cxnSp>
        <p:nvCxnSpPr>
          <p:cNvPr id="32" name="Прямая со стрелкой 31"/>
          <p:cNvCxnSpPr>
            <a:stCxn id="31" idx="6"/>
            <a:endCxn id="35" idx="2"/>
          </p:cNvCxnSpPr>
          <p:nvPr/>
        </p:nvCxnSpPr>
        <p:spPr>
          <a:xfrm>
            <a:off x="8738450" y="2135779"/>
            <a:ext cx="1053747" cy="762752"/>
          </a:xfrm>
          <a:prstGeom prst="straightConnector1">
            <a:avLst/>
          </a:prstGeom>
          <a:ln>
            <a:solidFill>
              <a:schemeClr val="accent4">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33" name="Прямая со стрелкой 32"/>
          <p:cNvCxnSpPr>
            <a:stCxn id="29" idx="6"/>
            <a:endCxn id="35" idx="2"/>
          </p:cNvCxnSpPr>
          <p:nvPr/>
        </p:nvCxnSpPr>
        <p:spPr>
          <a:xfrm>
            <a:off x="8738450" y="2839743"/>
            <a:ext cx="1053747" cy="58788"/>
          </a:xfrm>
          <a:prstGeom prst="straightConnector1">
            <a:avLst/>
          </a:prstGeom>
          <a:ln>
            <a:solidFill>
              <a:schemeClr val="accent4">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34" name="Прямая со стрелкой 33"/>
          <p:cNvCxnSpPr>
            <a:stCxn id="30" idx="6"/>
            <a:endCxn id="35" idx="2"/>
          </p:cNvCxnSpPr>
          <p:nvPr/>
        </p:nvCxnSpPr>
        <p:spPr>
          <a:xfrm flipV="1">
            <a:off x="8738450" y="2898531"/>
            <a:ext cx="1053747" cy="642827"/>
          </a:xfrm>
          <a:prstGeom prst="straightConnector1">
            <a:avLst/>
          </a:prstGeom>
          <a:ln>
            <a:solidFill>
              <a:schemeClr val="accent4">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35" name="Овал 34"/>
          <p:cNvSpPr/>
          <p:nvPr/>
        </p:nvSpPr>
        <p:spPr>
          <a:xfrm>
            <a:off x="9792197" y="2686319"/>
            <a:ext cx="438304" cy="424424"/>
          </a:xfrm>
          <a:prstGeom prst="ellipse">
            <a:avLst/>
          </a:prstGeom>
          <a:solidFill>
            <a:schemeClr val="bg1"/>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cxnSp>
        <p:nvCxnSpPr>
          <p:cNvPr id="36" name="Прямая со стрелкой 35"/>
          <p:cNvCxnSpPr>
            <a:stCxn id="35" idx="6"/>
          </p:cNvCxnSpPr>
          <p:nvPr/>
        </p:nvCxnSpPr>
        <p:spPr>
          <a:xfrm>
            <a:off x="10230501" y="2898531"/>
            <a:ext cx="1008266" cy="0"/>
          </a:xfrm>
          <a:prstGeom prst="straightConnector1">
            <a:avLst/>
          </a:prstGeom>
          <a:ln>
            <a:solidFill>
              <a:schemeClr val="accent4">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7" name="Прямоугольник 36"/>
              <p:cNvSpPr/>
              <p:nvPr/>
            </p:nvSpPr>
            <p:spPr>
              <a:xfrm>
                <a:off x="10446458" y="2461831"/>
                <a:ext cx="504071"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𝜎</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m:oMathPara>
                </a14:m>
                <a:endParaRPr lang="ru-RU" i="1" dirty="0"/>
              </a:p>
            </p:txBody>
          </p:sp>
        </mc:Choice>
        <mc:Fallback xmlns="">
          <p:sp>
            <p:nvSpPr>
              <p:cNvPr id="37" name="Прямоугольник 36"/>
              <p:cNvSpPr>
                <a:spLocks noRot="1" noChangeAspect="1" noMove="1" noResize="1" noEditPoints="1" noAdjustHandles="1" noChangeArrowheads="1" noChangeShapeType="1" noTextEdit="1"/>
              </p:cNvSpPr>
              <p:nvPr/>
            </p:nvSpPr>
            <p:spPr>
              <a:xfrm>
                <a:off x="10446458" y="2461831"/>
                <a:ext cx="504071" cy="369332"/>
              </a:xfrm>
              <a:prstGeom prst="rect">
                <a:avLst/>
              </a:prstGeom>
              <a:blipFill>
                <a:blip r:embed="rId19"/>
                <a:stretch>
                  <a:fillRect r="-54878" b="-1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8706305" y="2549728"/>
                <a:ext cx="5132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b="1" i="1" smtClean="0">
                          <a:solidFill>
                            <a:schemeClr val="accent1">
                              <a:lumMod val="75000"/>
                            </a:schemeClr>
                          </a:solidFill>
                          <a:latin typeface="Cambria Math" panose="02040503050406030204" pitchFamily="18" charset="0"/>
                        </a:rPr>
                        <m:t>𝟐𝟎</m:t>
                      </m:r>
                    </m:oMath>
                  </m:oMathPara>
                </a14:m>
                <a:endParaRPr lang="ru-RU" b="1" dirty="0">
                  <a:solidFill>
                    <a:schemeClr val="accent1">
                      <a:lumMod val="75000"/>
                    </a:schemeClr>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8706305" y="2549728"/>
                <a:ext cx="513282" cy="369332"/>
              </a:xfrm>
              <a:prstGeom prst="rect">
                <a:avLst/>
              </a:prstGeom>
              <a:blipFill>
                <a:blip r:embed="rId2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621767" y="3093466"/>
                <a:ext cx="5132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ru-RU" b="1" i="1" smtClean="0">
                          <a:solidFill>
                            <a:schemeClr val="accent1">
                              <a:lumMod val="75000"/>
                            </a:schemeClr>
                          </a:solidFill>
                          <a:latin typeface="Cambria Math" panose="02040503050406030204" pitchFamily="18" charset="0"/>
                        </a:rPr>
                        <m:t>𝟐𝟎</m:t>
                      </m:r>
                    </m:oMath>
                  </m:oMathPara>
                </a14:m>
                <a:endParaRPr lang="ru-RU" b="1" dirty="0">
                  <a:solidFill>
                    <a:schemeClr val="accent1">
                      <a:lumMod val="75000"/>
                    </a:schemeClr>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8621767" y="3093466"/>
                <a:ext cx="513282" cy="369332"/>
              </a:xfrm>
              <a:prstGeom prst="rect">
                <a:avLst/>
              </a:prstGeom>
              <a:blipFill>
                <a:blip r:embed="rId21"/>
                <a:stretch>
                  <a:fillRect/>
                </a:stretch>
              </a:blipFill>
            </p:spPr>
            <p:txBody>
              <a:bodyPr/>
              <a:lstStyle/>
              <a:p>
                <a:r>
                  <a:rPr lang="ru-RU">
                    <a:noFill/>
                  </a:rPr>
                  <a:t> </a:t>
                </a:r>
              </a:p>
            </p:txBody>
          </p:sp>
        </mc:Fallback>
      </mc:AlternateContent>
      <p:sp>
        <p:nvSpPr>
          <p:cNvPr id="41" name="TextBox 40"/>
          <p:cNvSpPr txBox="1"/>
          <p:nvPr/>
        </p:nvSpPr>
        <p:spPr>
          <a:xfrm>
            <a:off x="2625836" y="1798267"/>
            <a:ext cx="670376" cy="400110"/>
          </a:xfrm>
          <a:prstGeom prst="rect">
            <a:avLst/>
          </a:prstGeom>
          <a:noFill/>
        </p:spPr>
        <p:txBody>
          <a:bodyPr wrap="none" rtlCol="0">
            <a:spAutoFit/>
          </a:bodyPr>
          <a:lstStyle/>
          <a:p>
            <a:r>
              <a:rPr lang="en-US" sz="2000" b="1" dirty="0"/>
              <a:t>AND</a:t>
            </a:r>
            <a:endParaRPr lang="ru-RU" sz="2000" b="1" dirty="0"/>
          </a:p>
        </p:txBody>
      </p:sp>
      <mc:AlternateContent xmlns:mc="http://schemas.openxmlformats.org/markup-compatibility/2006" xmlns:a14="http://schemas.microsoft.com/office/drawing/2010/main">
        <mc:Choice Requires="a14">
          <p:sp>
            <p:nvSpPr>
              <p:cNvPr id="42" name="TextBox 41"/>
              <p:cNvSpPr txBox="1"/>
              <p:nvPr/>
            </p:nvSpPr>
            <p:spPr>
              <a:xfrm>
                <a:off x="5368732" y="1781596"/>
                <a:ext cx="2746649" cy="400110"/>
              </a:xfrm>
              <a:prstGeom prst="rect">
                <a:avLst/>
              </a:prstGeom>
              <a:noFill/>
            </p:spPr>
            <p:txBody>
              <a:bodyPr wrap="none" rtlCol="0">
                <a:spAutoFit/>
              </a:bodyPr>
              <a:lstStyle/>
              <a:p>
                <a:r>
                  <a:rPr lang="en-US" sz="2000" b="1" dirty="0"/>
                  <a:t>(NOT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𝟏</m:t>
                        </m:r>
                      </m:sub>
                    </m:sSub>
                  </m:oMath>
                </a14:m>
                <a:r>
                  <a:rPr lang="en-US" sz="2000" b="1" dirty="0"/>
                  <a:t>) AND (NOT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𝟐</m:t>
                        </m:r>
                      </m:sub>
                    </m:sSub>
                  </m:oMath>
                </a14:m>
                <a:r>
                  <a:rPr lang="en-US" sz="2000" b="1" dirty="0"/>
                  <a:t>)</a:t>
                </a:r>
                <a:endParaRPr lang="ru-RU" sz="2000"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5368732" y="1781596"/>
                <a:ext cx="2746649" cy="400110"/>
              </a:xfrm>
              <a:prstGeom prst="rect">
                <a:avLst/>
              </a:prstGeom>
              <a:blipFill>
                <a:blip r:embed="rId22"/>
                <a:stretch>
                  <a:fillRect l="-2444" t="-7576" b="-257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0119424" y="1800423"/>
                <a:ext cx="1158138" cy="400110"/>
              </a:xfrm>
              <a:prstGeom prst="rect">
                <a:avLst/>
              </a:prstGeom>
              <a:noFill/>
            </p:spPr>
            <p:txBody>
              <a:bodyPr wrap="none" rtlCol="0">
                <a:spAutoFit/>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𝟏</m:t>
                        </m:r>
                      </m:sub>
                    </m:sSub>
                  </m:oMath>
                </a14:m>
                <a:r>
                  <a:rPr lang="en-US" sz="2000" b="1" dirty="0"/>
                  <a:t> OR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𝟐</m:t>
                        </m:r>
                      </m:sub>
                    </m:sSub>
                  </m:oMath>
                </a14:m>
                <a:endParaRPr lang="ru-RU" sz="2000" b="1" dirty="0"/>
              </a:p>
            </p:txBody>
          </p:sp>
        </mc:Choice>
        <mc:Fallback xmlns="">
          <p:sp>
            <p:nvSpPr>
              <p:cNvPr id="43" name="TextBox 42"/>
              <p:cNvSpPr txBox="1">
                <a:spLocks noRot="1" noChangeAspect="1" noMove="1" noResize="1" noEditPoints="1" noAdjustHandles="1" noChangeArrowheads="1" noChangeShapeType="1" noTextEdit="1"/>
              </p:cNvSpPr>
              <p:nvPr/>
            </p:nvSpPr>
            <p:spPr>
              <a:xfrm>
                <a:off x="10119424" y="1800423"/>
                <a:ext cx="1158138" cy="400110"/>
              </a:xfrm>
              <a:prstGeom prst="rect">
                <a:avLst/>
              </a:prstGeom>
              <a:blipFill>
                <a:blip r:embed="rId23"/>
                <a:stretch>
                  <a:fillRect t="-7576" b="-257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840611" y="2027370"/>
                <a:ext cx="5132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1">
                              <a:lumMod val="75000"/>
                            </a:schemeClr>
                          </a:solidFill>
                          <a:latin typeface="Cambria Math" panose="02040503050406030204" pitchFamily="18" charset="0"/>
                        </a:rPr>
                        <m:t>𝟏𝟎</m:t>
                      </m:r>
                    </m:oMath>
                  </m:oMathPara>
                </a14:m>
                <a:endParaRPr lang="ru-RU" b="1" dirty="0">
                  <a:solidFill>
                    <a:schemeClr val="accent1">
                      <a:lumMod val="75000"/>
                    </a:schemeClr>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840611" y="2027370"/>
                <a:ext cx="513282" cy="369332"/>
              </a:xfrm>
              <a:prstGeom prst="rect">
                <a:avLst/>
              </a:prstGeom>
              <a:blipFill>
                <a:blip r:embed="rId2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Овал 45"/>
              <p:cNvSpPr/>
              <p:nvPr/>
            </p:nvSpPr>
            <p:spPr>
              <a:xfrm>
                <a:off x="594041" y="4974154"/>
                <a:ext cx="665687" cy="590739"/>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ru-RU" dirty="0">
                  <a:solidFill>
                    <a:schemeClr val="tx1"/>
                  </a:solidFill>
                </a:endParaRPr>
              </a:p>
            </p:txBody>
          </p:sp>
        </mc:Choice>
        <mc:Fallback xmlns="">
          <p:sp>
            <p:nvSpPr>
              <p:cNvPr id="46" name="Овал 45"/>
              <p:cNvSpPr>
                <a:spLocks noRot="1" noChangeAspect="1" noMove="1" noResize="1" noEditPoints="1" noAdjustHandles="1" noChangeArrowheads="1" noChangeShapeType="1" noTextEdit="1"/>
              </p:cNvSpPr>
              <p:nvPr/>
            </p:nvSpPr>
            <p:spPr>
              <a:xfrm>
                <a:off x="594041" y="4974154"/>
                <a:ext cx="665687" cy="590739"/>
              </a:xfrm>
              <a:prstGeom prst="ellipse">
                <a:avLst/>
              </a:prstGeom>
              <a:blipFill>
                <a:blip r:embed="rId25"/>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7" name="Овал 46"/>
              <p:cNvSpPr/>
              <p:nvPr/>
            </p:nvSpPr>
            <p:spPr>
              <a:xfrm>
                <a:off x="594041" y="5675769"/>
                <a:ext cx="665687" cy="590739"/>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oMath>
                  </m:oMathPara>
                </a14:m>
                <a:endParaRPr lang="ru-RU" dirty="0">
                  <a:solidFill>
                    <a:schemeClr val="tx1"/>
                  </a:solidFill>
                </a:endParaRPr>
              </a:p>
            </p:txBody>
          </p:sp>
        </mc:Choice>
        <mc:Fallback xmlns="">
          <p:sp>
            <p:nvSpPr>
              <p:cNvPr id="47" name="Овал 46"/>
              <p:cNvSpPr>
                <a:spLocks noRot="1" noChangeAspect="1" noMove="1" noResize="1" noEditPoints="1" noAdjustHandles="1" noChangeArrowheads="1" noChangeShapeType="1" noTextEdit="1"/>
              </p:cNvSpPr>
              <p:nvPr/>
            </p:nvSpPr>
            <p:spPr>
              <a:xfrm>
                <a:off x="594041" y="5675769"/>
                <a:ext cx="665687" cy="590739"/>
              </a:xfrm>
              <a:prstGeom prst="ellipse">
                <a:avLst/>
              </a:prstGeom>
              <a:blipFill>
                <a:blip r:embed="rId26"/>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8" name="Овал 47"/>
              <p:cNvSpPr/>
              <p:nvPr/>
            </p:nvSpPr>
            <p:spPr>
              <a:xfrm>
                <a:off x="594041" y="4270190"/>
                <a:ext cx="665687" cy="590739"/>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ru-RU" dirty="0">
                  <a:solidFill>
                    <a:schemeClr val="tx1"/>
                  </a:solidFill>
                </a:endParaRPr>
              </a:p>
            </p:txBody>
          </p:sp>
        </mc:Choice>
        <mc:Fallback xmlns="">
          <p:sp>
            <p:nvSpPr>
              <p:cNvPr id="48" name="Овал 47"/>
              <p:cNvSpPr>
                <a:spLocks noRot="1" noChangeAspect="1" noMove="1" noResize="1" noEditPoints="1" noAdjustHandles="1" noChangeArrowheads="1" noChangeShapeType="1" noTextEdit="1"/>
              </p:cNvSpPr>
              <p:nvPr/>
            </p:nvSpPr>
            <p:spPr>
              <a:xfrm>
                <a:off x="594041" y="4270190"/>
                <a:ext cx="665687" cy="590739"/>
              </a:xfrm>
              <a:prstGeom prst="ellipse">
                <a:avLst/>
              </a:prstGeom>
              <a:blipFill>
                <a:blip r:embed="rId27"/>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9" name="Овал 48"/>
              <p:cNvSpPr/>
              <p:nvPr/>
            </p:nvSpPr>
            <p:spPr>
              <a:xfrm>
                <a:off x="2220502" y="4253138"/>
                <a:ext cx="665687" cy="590739"/>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oMath>
                  </m:oMathPara>
                </a14:m>
                <a:endParaRPr lang="ru-RU" dirty="0">
                  <a:solidFill>
                    <a:schemeClr val="tx1"/>
                  </a:solidFill>
                </a:endParaRPr>
              </a:p>
            </p:txBody>
          </p:sp>
        </mc:Choice>
        <mc:Fallback xmlns="">
          <p:sp>
            <p:nvSpPr>
              <p:cNvPr id="49" name="Овал 48"/>
              <p:cNvSpPr>
                <a:spLocks noRot="1" noChangeAspect="1" noMove="1" noResize="1" noEditPoints="1" noAdjustHandles="1" noChangeArrowheads="1" noChangeShapeType="1" noTextEdit="1"/>
              </p:cNvSpPr>
              <p:nvPr/>
            </p:nvSpPr>
            <p:spPr>
              <a:xfrm>
                <a:off x="2220502" y="4253138"/>
                <a:ext cx="665687" cy="590739"/>
              </a:xfrm>
              <a:prstGeom prst="ellipse">
                <a:avLst/>
              </a:prstGeom>
              <a:blipFill>
                <a:blip r:embed="rId28"/>
                <a:stretch>
                  <a:fillRect/>
                </a:stretch>
              </a:blipFill>
              <a:ln w="38100">
                <a:solidFill>
                  <a:schemeClr val="accent6"/>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0" name="Овал 49"/>
              <p:cNvSpPr/>
              <p:nvPr/>
            </p:nvSpPr>
            <p:spPr>
              <a:xfrm>
                <a:off x="2220502" y="5675769"/>
                <a:ext cx="665687" cy="590739"/>
              </a:xfrm>
              <a:prstGeom prst="ellipse">
                <a:avLst/>
              </a:prstGeom>
              <a:solidFill>
                <a:schemeClr val="bg1"/>
              </a:solidFill>
              <a:ln w="38100">
                <a:solidFill>
                  <a:srgbClr val="4FAD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(2)</m:t>
                          </m:r>
                        </m:sup>
                      </m:sSubSup>
                    </m:oMath>
                  </m:oMathPara>
                </a14:m>
                <a:endParaRPr lang="ru-RU" dirty="0">
                  <a:solidFill>
                    <a:schemeClr val="tx1"/>
                  </a:solidFill>
                </a:endParaRPr>
              </a:p>
            </p:txBody>
          </p:sp>
        </mc:Choice>
        <mc:Fallback xmlns="">
          <p:sp>
            <p:nvSpPr>
              <p:cNvPr id="50" name="Овал 49"/>
              <p:cNvSpPr>
                <a:spLocks noRot="1" noChangeAspect="1" noMove="1" noResize="1" noEditPoints="1" noAdjustHandles="1" noChangeArrowheads="1" noChangeShapeType="1" noTextEdit="1"/>
              </p:cNvSpPr>
              <p:nvPr/>
            </p:nvSpPr>
            <p:spPr>
              <a:xfrm>
                <a:off x="2220502" y="5675769"/>
                <a:ext cx="665687" cy="590739"/>
              </a:xfrm>
              <a:prstGeom prst="ellipse">
                <a:avLst/>
              </a:prstGeom>
              <a:blipFill>
                <a:blip r:embed="rId29"/>
                <a:stretch>
                  <a:fillRect/>
                </a:stretch>
              </a:blipFill>
              <a:ln w="38100">
                <a:solidFill>
                  <a:srgbClr val="4FADF3"/>
                </a:solidFill>
              </a:ln>
            </p:spPr>
            <p:txBody>
              <a:bodyPr/>
              <a:lstStyle/>
              <a:p>
                <a:r>
                  <a:rPr lang="ru-RU">
                    <a:noFill/>
                  </a:rPr>
                  <a:t> </a:t>
                </a:r>
              </a:p>
            </p:txBody>
          </p:sp>
        </mc:Fallback>
      </mc:AlternateContent>
      <p:cxnSp>
        <p:nvCxnSpPr>
          <p:cNvPr id="51" name="Прямая со стрелкой 50"/>
          <p:cNvCxnSpPr>
            <a:stCxn id="46" idx="6"/>
            <a:endCxn id="49" idx="2"/>
          </p:cNvCxnSpPr>
          <p:nvPr/>
        </p:nvCxnSpPr>
        <p:spPr>
          <a:xfrm flipV="1">
            <a:off x="1259728" y="4548508"/>
            <a:ext cx="960774" cy="72101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4" name="Прямая со стрелкой 53"/>
          <p:cNvCxnSpPr>
            <a:stCxn id="47" idx="6"/>
            <a:endCxn id="49" idx="2"/>
          </p:cNvCxnSpPr>
          <p:nvPr/>
        </p:nvCxnSpPr>
        <p:spPr>
          <a:xfrm flipV="1">
            <a:off x="1259728" y="4548508"/>
            <a:ext cx="960774" cy="14226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7" name="Прямая со стрелкой 56"/>
          <p:cNvCxnSpPr>
            <a:stCxn id="48" idx="6"/>
            <a:endCxn id="49" idx="2"/>
          </p:cNvCxnSpPr>
          <p:nvPr/>
        </p:nvCxnSpPr>
        <p:spPr>
          <a:xfrm flipV="1">
            <a:off x="1259728" y="4548508"/>
            <a:ext cx="960774" cy="1705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63" name="Прямая со стрелкой 62"/>
          <p:cNvCxnSpPr>
            <a:stCxn id="48" idx="6"/>
            <a:endCxn id="50" idx="2"/>
          </p:cNvCxnSpPr>
          <p:nvPr/>
        </p:nvCxnSpPr>
        <p:spPr>
          <a:xfrm>
            <a:off x="1259728" y="4565560"/>
            <a:ext cx="960774" cy="1405579"/>
          </a:xfrm>
          <a:prstGeom prst="straightConnector1">
            <a:avLst/>
          </a:prstGeom>
          <a:ln>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6" name="Прямая со стрелкой 65"/>
          <p:cNvCxnSpPr>
            <a:stCxn id="46" idx="6"/>
            <a:endCxn id="50" idx="2"/>
          </p:cNvCxnSpPr>
          <p:nvPr/>
        </p:nvCxnSpPr>
        <p:spPr>
          <a:xfrm>
            <a:off x="1259728" y="5269524"/>
            <a:ext cx="960774" cy="701615"/>
          </a:xfrm>
          <a:prstGeom prst="straightConnector1">
            <a:avLst/>
          </a:prstGeom>
          <a:ln>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9" name="Прямая со стрелкой 68"/>
          <p:cNvCxnSpPr>
            <a:stCxn id="47" idx="6"/>
            <a:endCxn id="50" idx="2"/>
          </p:cNvCxnSpPr>
          <p:nvPr/>
        </p:nvCxnSpPr>
        <p:spPr>
          <a:xfrm>
            <a:off x="1259728" y="5971139"/>
            <a:ext cx="960774" cy="0"/>
          </a:xfrm>
          <a:prstGeom prst="straightConnector1">
            <a:avLst/>
          </a:prstGeom>
          <a:ln>
            <a:solidFill>
              <a:schemeClr val="bg2">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72" name="Овал 71"/>
              <p:cNvSpPr/>
              <p:nvPr/>
            </p:nvSpPr>
            <p:spPr>
              <a:xfrm>
                <a:off x="2220501" y="3464149"/>
                <a:ext cx="665687" cy="590739"/>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+1</m:t>
                      </m:r>
                    </m:oMath>
                  </m:oMathPara>
                </a14:m>
                <a:endParaRPr lang="ru-RU" dirty="0">
                  <a:solidFill>
                    <a:schemeClr val="tx1"/>
                  </a:solidFill>
                </a:endParaRPr>
              </a:p>
            </p:txBody>
          </p:sp>
        </mc:Choice>
        <mc:Fallback xmlns="">
          <p:sp>
            <p:nvSpPr>
              <p:cNvPr id="72" name="Овал 71"/>
              <p:cNvSpPr>
                <a:spLocks noRot="1" noChangeAspect="1" noMove="1" noResize="1" noEditPoints="1" noAdjustHandles="1" noChangeArrowheads="1" noChangeShapeType="1" noTextEdit="1"/>
              </p:cNvSpPr>
              <p:nvPr/>
            </p:nvSpPr>
            <p:spPr>
              <a:xfrm>
                <a:off x="2220501" y="3464149"/>
                <a:ext cx="665687" cy="590739"/>
              </a:xfrm>
              <a:prstGeom prst="ellipse">
                <a:avLst/>
              </a:prstGeom>
              <a:blipFill>
                <a:blip r:embed="rId30"/>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3" name="Овал 72"/>
              <p:cNvSpPr/>
              <p:nvPr/>
            </p:nvSpPr>
            <p:spPr>
              <a:xfrm>
                <a:off x="3641882" y="4977956"/>
                <a:ext cx="665687" cy="590739"/>
              </a:xfrm>
              <a:prstGeom prst="ellipse">
                <a:avLst/>
              </a:prstGeom>
              <a:solidFill>
                <a:schemeClr val="bg1"/>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(3)</m:t>
                          </m:r>
                        </m:sup>
                      </m:sSubSup>
                    </m:oMath>
                  </m:oMathPara>
                </a14:m>
                <a:endParaRPr lang="ru-RU" dirty="0">
                  <a:solidFill>
                    <a:schemeClr val="tx1"/>
                  </a:solidFill>
                </a:endParaRPr>
              </a:p>
            </p:txBody>
          </p:sp>
        </mc:Choice>
        <mc:Fallback xmlns="">
          <p:sp>
            <p:nvSpPr>
              <p:cNvPr id="73" name="Овал 72"/>
              <p:cNvSpPr>
                <a:spLocks noRot="1" noChangeAspect="1" noMove="1" noResize="1" noEditPoints="1" noAdjustHandles="1" noChangeArrowheads="1" noChangeShapeType="1" noTextEdit="1"/>
              </p:cNvSpPr>
              <p:nvPr/>
            </p:nvSpPr>
            <p:spPr>
              <a:xfrm>
                <a:off x="3641882" y="4977956"/>
                <a:ext cx="665687" cy="590739"/>
              </a:xfrm>
              <a:prstGeom prst="ellipse">
                <a:avLst/>
              </a:prstGeom>
              <a:blipFill>
                <a:blip r:embed="rId31"/>
                <a:stretch>
                  <a:fillRect/>
                </a:stretch>
              </a:blipFill>
              <a:ln w="38100">
                <a:solidFill>
                  <a:schemeClr val="accent4">
                    <a:lumMod val="75000"/>
                  </a:schemeClr>
                </a:solidFill>
              </a:ln>
            </p:spPr>
            <p:txBody>
              <a:bodyPr/>
              <a:lstStyle/>
              <a:p>
                <a:r>
                  <a:rPr lang="ru-RU">
                    <a:noFill/>
                  </a:rPr>
                  <a:t> </a:t>
                </a:r>
              </a:p>
            </p:txBody>
          </p:sp>
        </mc:Fallback>
      </mc:AlternateContent>
      <p:cxnSp>
        <p:nvCxnSpPr>
          <p:cNvPr id="74" name="Прямая со стрелкой 73"/>
          <p:cNvCxnSpPr>
            <a:stCxn id="72" idx="6"/>
            <a:endCxn id="73" idx="2"/>
          </p:cNvCxnSpPr>
          <p:nvPr/>
        </p:nvCxnSpPr>
        <p:spPr>
          <a:xfrm>
            <a:off x="2886188" y="3759519"/>
            <a:ext cx="755694" cy="1513807"/>
          </a:xfrm>
          <a:prstGeom prst="straightConnector1">
            <a:avLst/>
          </a:prstGeom>
          <a:ln>
            <a:solidFill>
              <a:schemeClr val="accent4">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78" name="Прямая со стрелкой 77"/>
          <p:cNvCxnSpPr>
            <a:stCxn id="49" idx="6"/>
            <a:endCxn id="73" idx="2"/>
          </p:cNvCxnSpPr>
          <p:nvPr/>
        </p:nvCxnSpPr>
        <p:spPr>
          <a:xfrm>
            <a:off x="2886189" y="4548508"/>
            <a:ext cx="755693" cy="724818"/>
          </a:xfrm>
          <a:prstGeom prst="straightConnector1">
            <a:avLst/>
          </a:prstGeom>
          <a:ln>
            <a:solidFill>
              <a:schemeClr val="accent4">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81" name="Прямая со стрелкой 80"/>
          <p:cNvCxnSpPr>
            <a:stCxn id="50" idx="6"/>
            <a:endCxn id="73" idx="2"/>
          </p:cNvCxnSpPr>
          <p:nvPr/>
        </p:nvCxnSpPr>
        <p:spPr>
          <a:xfrm flipV="1">
            <a:off x="2886189" y="5273326"/>
            <a:ext cx="755693" cy="697813"/>
          </a:xfrm>
          <a:prstGeom prst="straightConnector1">
            <a:avLst/>
          </a:prstGeom>
          <a:ln>
            <a:solidFill>
              <a:schemeClr val="accent4">
                <a:lumMod val="75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84" name="Таблица 83"/>
              <p:cNvGraphicFramePr>
                <a:graphicFrameLocks noGrp="1"/>
              </p:cNvGraphicFramePr>
              <p:nvPr>
                <p:extLst/>
              </p:nvPr>
            </p:nvGraphicFramePr>
            <p:xfrm>
              <a:off x="6944610" y="4412308"/>
              <a:ext cx="4818565" cy="1854200"/>
            </p:xfrm>
            <a:graphic>
              <a:graphicData uri="http://schemas.openxmlformats.org/drawingml/2006/table">
                <a:tbl>
                  <a:tblPr firstRow="1" bandRow="1">
                    <a:tableStyleId>{5C22544A-7EE6-4342-B048-85BDC9FD1C3A}</a:tableStyleId>
                  </a:tblPr>
                  <a:tblGrid>
                    <a:gridCol w="963713">
                      <a:extLst>
                        <a:ext uri="{9D8B030D-6E8A-4147-A177-3AD203B41FA5}">
                          <a16:colId xmlns:a16="http://schemas.microsoft.com/office/drawing/2014/main" val="1321659572"/>
                        </a:ext>
                      </a:extLst>
                    </a:gridCol>
                    <a:gridCol w="963713">
                      <a:extLst>
                        <a:ext uri="{9D8B030D-6E8A-4147-A177-3AD203B41FA5}">
                          <a16:colId xmlns:a16="http://schemas.microsoft.com/office/drawing/2014/main" val="3344953262"/>
                        </a:ext>
                      </a:extLst>
                    </a:gridCol>
                    <a:gridCol w="963713">
                      <a:extLst>
                        <a:ext uri="{9D8B030D-6E8A-4147-A177-3AD203B41FA5}">
                          <a16:colId xmlns:a16="http://schemas.microsoft.com/office/drawing/2014/main" val="1581521221"/>
                        </a:ext>
                      </a:extLst>
                    </a:gridCol>
                    <a:gridCol w="963713">
                      <a:extLst>
                        <a:ext uri="{9D8B030D-6E8A-4147-A177-3AD203B41FA5}">
                          <a16:colId xmlns:a16="http://schemas.microsoft.com/office/drawing/2014/main" val="690718055"/>
                        </a:ext>
                      </a:extLst>
                    </a:gridCol>
                    <a:gridCol w="963713">
                      <a:extLst>
                        <a:ext uri="{9D8B030D-6E8A-4147-A177-3AD203B41FA5}">
                          <a16:colId xmlns:a16="http://schemas.microsoft.com/office/drawing/2014/main" val="412371222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𝟏</m:t>
                                    </m:r>
                                  </m:sub>
                                </m:sSub>
                              </m:oMath>
                            </m:oMathPara>
                          </a14:m>
                          <a:endParaRPr lang="ru-RU" dirty="0"/>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𝟐</m:t>
                                    </m:r>
                                  </m:sub>
                                </m:sSub>
                              </m:oMath>
                            </m:oMathPara>
                          </a14:m>
                          <a:endParaRPr lang="ru-RU" dirty="0"/>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1" i="1" smtClean="0">
                                        <a:solidFill>
                                          <a:schemeClr val="tx1"/>
                                        </a:solidFill>
                                        <a:latin typeface="Cambria Math" panose="02040503050406030204" pitchFamily="18" charset="0"/>
                                      </a:rPr>
                                      <m:t>𝟏</m:t>
                                    </m:r>
                                  </m:sub>
                                </m:sSub>
                              </m:oMath>
                            </m:oMathPara>
                          </a14:m>
                          <a:endParaRPr lang="ru-RU" dirty="0"/>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1" i="1" smtClean="0">
                                        <a:solidFill>
                                          <a:schemeClr val="tx1"/>
                                        </a:solidFill>
                                        <a:latin typeface="Cambria Math" panose="02040503050406030204" pitchFamily="18" charset="0"/>
                                      </a:rPr>
                                      <m:t>𝟐</m:t>
                                    </m:r>
                                  </m:sub>
                                </m:sSub>
                              </m:oMath>
                            </m:oMathPara>
                          </a14:m>
                          <a:endParaRPr lang="ru-RU" dirty="0"/>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𝒉</m:t>
                                    </m:r>
                                  </m:e>
                                  <m:sub>
                                    <m:r>
                                      <a:rPr lang="en-US" sz="1800" b="0" i="1" smtClean="0">
                                        <a:solidFill>
                                          <a:schemeClr val="tx1"/>
                                        </a:solidFill>
                                        <a:latin typeface="Cambria Math" panose="02040503050406030204" pitchFamily="18" charset="0"/>
                                      </a:rPr>
                                      <m:t>𝜎</m:t>
                                    </m:r>
                                  </m:sub>
                                </m:sSub>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m:t>
                                </m:r>
                              </m:oMath>
                            </m:oMathPara>
                          </a14:m>
                          <a:endParaRPr lang="ru-RU" dirty="0">
                            <a:solidFill>
                              <a:schemeClr val="tx1"/>
                            </a:solidFill>
                          </a:endParaRPr>
                        </a:p>
                      </a:txBody>
                      <a:tcPr>
                        <a:solidFill>
                          <a:schemeClr val="bg1">
                            <a:lumMod val="85000"/>
                          </a:schemeClr>
                        </a:solidFill>
                      </a:tcPr>
                    </a:tc>
                    <a:extLst>
                      <a:ext uri="{0D108BD9-81ED-4DB2-BD59-A6C34878D82A}">
                        <a16:rowId xmlns:a16="http://schemas.microsoft.com/office/drawing/2014/main" val="243731215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ru-RU" dirty="0"/>
                        </a:p>
                      </a:txBody>
                      <a:tcPr/>
                    </a:tc>
                    <a:tc>
                      <a:txBody>
                        <a:bodyPr/>
                        <a:lstStyle/>
                        <a:p>
                          <a:endParaRPr lang="ru-RU" dirty="0"/>
                        </a:p>
                      </a:txBody>
                      <a:tcPr/>
                    </a:tc>
                    <a:tc>
                      <a:txBody>
                        <a:bodyPr/>
                        <a:lstStyle/>
                        <a:p>
                          <a:endParaRPr lang="ru-RU" dirty="0"/>
                        </a:p>
                      </a:txBody>
                      <a:tcPr/>
                    </a:tc>
                    <a:tc>
                      <a:txBody>
                        <a:bodyPr/>
                        <a:lstStyle/>
                        <a:p>
                          <a:endParaRPr lang="ru-RU"/>
                        </a:p>
                      </a:txBody>
                      <a:tcPr/>
                    </a:tc>
                    <a:extLst>
                      <a:ext uri="{0D108BD9-81ED-4DB2-BD59-A6C34878D82A}">
                        <a16:rowId xmlns:a16="http://schemas.microsoft.com/office/drawing/2014/main" val="47979132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ru-RU" dirty="0"/>
                        </a:p>
                      </a:txBody>
                      <a:tcPr/>
                    </a:tc>
                    <a:tc>
                      <a:txBody>
                        <a:bodyPr/>
                        <a:lstStyle/>
                        <a:p>
                          <a:endParaRPr lang="ru-RU"/>
                        </a:p>
                      </a:txBody>
                      <a:tcPr/>
                    </a:tc>
                    <a:tc>
                      <a:txBody>
                        <a:bodyPr/>
                        <a:lstStyle/>
                        <a:p>
                          <a:endParaRPr lang="ru-RU" dirty="0"/>
                        </a:p>
                      </a:txBody>
                      <a:tcPr/>
                    </a:tc>
                    <a:tc>
                      <a:txBody>
                        <a:bodyPr/>
                        <a:lstStyle/>
                        <a:p>
                          <a:endParaRPr lang="ru-RU"/>
                        </a:p>
                      </a:txBody>
                      <a:tcPr/>
                    </a:tc>
                    <a:extLst>
                      <a:ext uri="{0D108BD9-81ED-4DB2-BD59-A6C34878D82A}">
                        <a16:rowId xmlns:a16="http://schemas.microsoft.com/office/drawing/2014/main" val="253586784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ru-RU" dirty="0"/>
                        </a:p>
                      </a:txBody>
                      <a:tcPr/>
                    </a:tc>
                    <a:tc>
                      <a:txBody>
                        <a:bodyPr/>
                        <a:lstStyle/>
                        <a:p>
                          <a:endParaRPr lang="ru-RU"/>
                        </a:p>
                      </a:txBody>
                      <a:tcPr/>
                    </a:tc>
                    <a:tc>
                      <a:txBody>
                        <a:bodyPr/>
                        <a:lstStyle/>
                        <a:p>
                          <a:endParaRPr lang="ru-RU" dirty="0"/>
                        </a:p>
                      </a:txBody>
                      <a:tcPr/>
                    </a:tc>
                    <a:tc>
                      <a:txBody>
                        <a:bodyPr/>
                        <a:lstStyle/>
                        <a:p>
                          <a:endParaRPr lang="ru-RU"/>
                        </a:p>
                      </a:txBody>
                      <a:tcPr/>
                    </a:tc>
                    <a:extLst>
                      <a:ext uri="{0D108BD9-81ED-4DB2-BD59-A6C34878D82A}">
                        <a16:rowId xmlns:a16="http://schemas.microsoft.com/office/drawing/2014/main" val="172164135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ru-R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ru-RU" dirty="0"/>
                        </a:p>
                      </a:txBody>
                      <a:tcPr/>
                    </a:tc>
                    <a:tc>
                      <a:txBody>
                        <a:bodyPr/>
                        <a:lstStyle/>
                        <a:p>
                          <a:endParaRPr lang="ru-RU"/>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3344690767"/>
                      </a:ext>
                    </a:extLst>
                  </a:tr>
                </a:tbl>
              </a:graphicData>
            </a:graphic>
          </p:graphicFrame>
        </mc:Choice>
        <mc:Fallback xmlns="">
          <p:graphicFrame>
            <p:nvGraphicFramePr>
              <p:cNvPr id="84" name="Таблица 83"/>
              <p:cNvGraphicFramePr>
                <a:graphicFrameLocks noGrp="1"/>
              </p:cNvGraphicFramePr>
              <p:nvPr>
                <p:extLst>
                  <p:ext uri="{D42A27DB-BD31-4B8C-83A1-F6EECF244321}">
                    <p14:modId xmlns:p14="http://schemas.microsoft.com/office/powerpoint/2010/main" val="1028318637"/>
                  </p:ext>
                </p:extLst>
              </p:nvPr>
            </p:nvGraphicFramePr>
            <p:xfrm>
              <a:off x="6944610" y="4412308"/>
              <a:ext cx="4818565" cy="1854200"/>
            </p:xfrm>
            <a:graphic>
              <a:graphicData uri="http://schemas.openxmlformats.org/drawingml/2006/table">
                <a:tbl>
                  <a:tblPr firstRow="1" bandRow="1">
                    <a:tableStyleId>{5C22544A-7EE6-4342-B048-85BDC9FD1C3A}</a:tableStyleId>
                  </a:tblPr>
                  <a:tblGrid>
                    <a:gridCol w="963713">
                      <a:extLst>
                        <a:ext uri="{9D8B030D-6E8A-4147-A177-3AD203B41FA5}">
                          <a16:colId xmlns:a16="http://schemas.microsoft.com/office/drawing/2014/main" val="1321659572"/>
                        </a:ext>
                      </a:extLst>
                    </a:gridCol>
                    <a:gridCol w="963713">
                      <a:extLst>
                        <a:ext uri="{9D8B030D-6E8A-4147-A177-3AD203B41FA5}">
                          <a16:colId xmlns:a16="http://schemas.microsoft.com/office/drawing/2014/main" val="3344953262"/>
                        </a:ext>
                      </a:extLst>
                    </a:gridCol>
                    <a:gridCol w="963713">
                      <a:extLst>
                        <a:ext uri="{9D8B030D-6E8A-4147-A177-3AD203B41FA5}">
                          <a16:colId xmlns:a16="http://schemas.microsoft.com/office/drawing/2014/main" val="1581521221"/>
                        </a:ext>
                      </a:extLst>
                    </a:gridCol>
                    <a:gridCol w="963713">
                      <a:extLst>
                        <a:ext uri="{9D8B030D-6E8A-4147-A177-3AD203B41FA5}">
                          <a16:colId xmlns:a16="http://schemas.microsoft.com/office/drawing/2014/main" val="690718055"/>
                        </a:ext>
                      </a:extLst>
                    </a:gridCol>
                    <a:gridCol w="963713">
                      <a:extLst>
                        <a:ext uri="{9D8B030D-6E8A-4147-A177-3AD203B41FA5}">
                          <a16:colId xmlns:a16="http://schemas.microsoft.com/office/drawing/2014/main" val="4123712220"/>
                        </a:ext>
                      </a:extLst>
                    </a:gridCol>
                  </a:tblGrid>
                  <a:tr h="370840">
                    <a:tc>
                      <a:txBody>
                        <a:bodyPr/>
                        <a:lstStyle/>
                        <a:p>
                          <a:endParaRPr lang="ru-RU"/>
                        </a:p>
                      </a:txBody>
                      <a:tcPr>
                        <a:blipFill>
                          <a:blip r:embed="rId32"/>
                          <a:stretch>
                            <a:fillRect l="-633" t="-1639" r="-403165" b="-404918"/>
                          </a:stretch>
                        </a:blipFill>
                      </a:tcPr>
                    </a:tc>
                    <a:tc>
                      <a:txBody>
                        <a:bodyPr/>
                        <a:lstStyle/>
                        <a:p>
                          <a:endParaRPr lang="ru-RU"/>
                        </a:p>
                      </a:txBody>
                      <a:tcPr>
                        <a:blipFill>
                          <a:blip r:embed="rId32"/>
                          <a:stretch>
                            <a:fillRect l="-100633" t="-1639" r="-303165" b="-404918"/>
                          </a:stretch>
                        </a:blipFill>
                      </a:tcPr>
                    </a:tc>
                    <a:tc>
                      <a:txBody>
                        <a:bodyPr/>
                        <a:lstStyle/>
                        <a:p>
                          <a:endParaRPr lang="ru-RU"/>
                        </a:p>
                      </a:txBody>
                      <a:tcPr>
                        <a:blipFill>
                          <a:blip r:embed="rId32"/>
                          <a:stretch>
                            <a:fillRect l="-199371" t="-1639" r="-201258" b="-404918"/>
                          </a:stretch>
                        </a:blipFill>
                      </a:tcPr>
                    </a:tc>
                    <a:tc>
                      <a:txBody>
                        <a:bodyPr/>
                        <a:lstStyle/>
                        <a:p>
                          <a:endParaRPr lang="ru-RU"/>
                        </a:p>
                      </a:txBody>
                      <a:tcPr>
                        <a:blipFill>
                          <a:blip r:embed="rId32"/>
                          <a:stretch>
                            <a:fillRect l="-301266" t="-1639" r="-102532" b="-404918"/>
                          </a:stretch>
                        </a:blipFill>
                      </a:tcPr>
                    </a:tc>
                    <a:tc>
                      <a:txBody>
                        <a:bodyPr/>
                        <a:lstStyle/>
                        <a:p>
                          <a:endParaRPr lang="ru-RU"/>
                        </a:p>
                      </a:txBody>
                      <a:tcPr>
                        <a:blipFill>
                          <a:blip r:embed="rId32"/>
                          <a:stretch>
                            <a:fillRect l="-401266" t="-1639" r="-2532" b="-404918"/>
                          </a:stretch>
                        </a:blipFill>
                      </a:tcPr>
                    </a:tc>
                    <a:extLst>
                      <a:ext uri="{0D108BD9-81ED-4DB2-BD59-A6C34878D82A}">
                        <a16:rowId xmlns:a16="http://schemas.microsoft.com/office/drawing/2014/main" val="2437312151"/>
                      </a:ext>
                    </a:extLst>
                  </a:tr>
                  <a:tr h="370840">
                    <a:tc>
                      <a:txBody>
                        <a:bodyPr/>
                        <a:lstStyle/>
                        <a:p>
                          <a:endParaRPr lang="ru-RU"/>
                        </a:p>
                      </a:txBody>
                      <a:tcPr>
                        <a:blipFill>
                          <a:blip r:embed="rId32"/>
                          <a:stretch>
                            <a:fillRect l="-633" t="-101639" r="-403165" b="-304918"/>
                          </a:stretch>
                        </a:blipFill>
                      </a:tcPr>
                    </a:tc>
                    <a:tc>
                      <a:txBody>
                        <a:bodyPr/>
                        <a:lstStyle/>
                        <a:p>
                          <a:endParaRPr lang="ru-RU"/>
                        </a:p>
                      </a:txBody>
                      <a:tcPr>
                        <a:blipFill>
                          <a:blip r:embed="rId32"/>
                          <a:stretch>
                            <a:fillRect l="-100633" t="-101639" r="-303165" b="-304918"/>
                          </a:stretch>
                        </a:blipFill>
                      </a:tcPr>
                    </a:tc>
                    <a:tc>
                      <a:txBody>
                        <a:bodyPr/>
                        <a:lstStyle/>
                        <a:p>
                          <a:endParaRPr lang="ru-RU" dirty="0"/>
                        </a:p>
                      </a:txBody>
                      <a:tcPr/>
                    </a:tc>
                    <a:tc>
                      <a:txBody>
                        <a:bodyPr/>
                        <a:lstStyle/>
                        <a:p>
                          <a:endParaRPr lang="ru-RU" dirty="0"/>
                        </a:p>
                      </a:txBody>
                      <a:tcPr/>
                    </a:tc>
                    <a:tc>
                      <a:txBody>
                        <a:bodyPr/>
                        <a:lstStyle/>
                        <a:p>
                          <a:endParaRPr lang="ru-RU"/>
                        </a:p>
                      </a:txBody>
                      <a:tcPr/>
                    </a:tc>
                    <a:extLst>
                      <a:ext uri="{0D108BD9-81ED-4DB2-BD59-A6C34878D82A}">
                        <a16:rowId xmlns:a16="http://schemas.microsoft.com/office/drawing/2014/main" val="479791321"/>
                      </a:ext>
                    </a:extLst>
                  </a:tr>
                  <a:tr h="370840">
                    <a:tc>
                      <a:txBody>
                        <a:bodyPr/>
                        <a:lstStyle/>
                        <a:p>
                          <a:endParaRPr lang="ru-RU"/>
                        </a:p>
                      </a:txBody>
                      <a:tcPr>
                        <a:blipFill>
                          <a:blip r:embed="rId32"/>
                          <a:stretch>
                            <a:fillRect l="-633" t="-201639" r="-403165" b="-204918"/>
                          </a:stretch>
                        </a:blipFill>
                      </a:tcPr>
                    </a:tc>
                    <a:tc>
                      <a:txBody>
                        <a:bodyPr/>
                        <a:lstStyle/>
                        <a:p>
                          <a:endParaRPr lang="ru-RU"/>
                        </a:p>
                      </a:txBody>
                      <a:tcPr>
                        <a:blipFill>
                          <a:blip r:embed="rId32"/>
                          <a:stretch>
                            <a:fillRect l="-100633" t="-201639" r="-303165" b="-204918"/>
                          </a:stretch>
                        </a:blipFill>
                      </a:tcPr>
                    </a:tc>
                    <a:tc>
                      <a:txBody>
                        <a:bodyPr/>
                        <a:lstStyle/>
                        <a:p>
                          <a:endParaRPr lang="ru-RU"/>
                        </a:p>
                      </a:txBody>
                      <a:tcPr/>
                    </a:tc>
                    <a:tc>
                      <a:txBody>
                        <a:bodyPr/>
                        <a:lstStyle/>
                        <a:p>
                          <a:endParaRPr lang="ru-RU" dirty="0"/>
                        </a:p>
                      </a:txBody>
                      <a:tcPr/>
                    </a:tc>
                    <a:tc>
                      <a:txBody>
                        <a:bodyPr/>
                        <a:lstStyle/>
                        <a:p>
                          <a:endParaRPr lang="ru-RU"/>
                        </a:p>
                      </a:txBody>
                      <a:tcPr/>
                    </a:tc>
                    <a:extLst>
                      <a:ext uri="{0D108BD9-81ED-4DB2-BD59-A6C34878D82A}">
                        <a16:rowId xmlns:a16="http://schemas.microsoft.com/office/drawing/2014/main" val="2535867847"/>
                      </a:ext>
                    </a:extLst>
                  </a:tr>
                  <a:tr h="370840">
                    <a:tc>
                      <a:txBody>
                        <a:bodyPr/>
                        <a:lstStyle/>
                        <a:p>
                          <a:endParaRPr lang="ru-RU"/>
                        </a:p>
                      </a:txBody>
                      <a:tcPr>
                        <a:blipFill>
                          <a:blip r:embed="rId32"/>
                          <a:stretch>
                            <a:fillRect l="-633" t="-301639" r="-403165" b="-104918"/>
                          </a:stretch>
                        </a:blipFill>
                      </a:tcPr>
                    </a:tc>
                    <a:tc>
                      <a:txBody>
                        <a:bodyPr/>
                        <a:lstStyle/>
                        <a:p>
                          <a:endParaRPr lang="ru-RU"/>
                        </a:p>
                      </a:txBody>
                      <a:tcPr>
                        <a:blipFill>
                          <a:blip r:embed="rId32"/>
                          <a:stretch>
                            <a:fillRect l="-100633" t="-301639" r="-303165" b="-104918"/>
                          </a:stretch>
                        </a:blipFill>
                      </a:tcPr>
                    </a:tc>
                    <a:tc>
                      <a:txBody>
                        <a:bodyPr/>
                        <a:lstStyle/>
                        <a:p>
                          <a:endParaRPr lang="ru-RU"/>
                        </a:p>
                      </a:txBody>
                      <a:tcPr/>
                    </a:tc>
                    <a:tc>
                      <a:txBody>
                        <a:bodyPr/>
                        <a:lstStyle/>
                        <a:p>
                          <a:endParaRPr lang="ru-RU" dirty="0"/>
                        </a:p>
                      </a:txBody>
                      <a:tcPr/>
                    </a:tc>
                    <a:tc>
                      <a:txBody>
                        <a:bodyPr/>
                        <a:lstStyle/>
                        <a:p>
                          <a:endParaRPr lang="ru-RU"/>
                        </a:p>
                      </a:txBody>
                      <a:tcPr/>
                    </a:tc>
                    <a:extLst>
                      <a:ext uri="{0D108BD9-81ED-4DB2-BD59-A6C34878D82A}">
                        <a16:rowId xmlns:a16="http://schemas.microsoft.com/office/drawing/2014/main" val="1721641356"/>
                      </a:ext>
                    </a:extLst>
                  </a:tr>
                  <a:tr h="370840">
                    <a:tc>
                      <a:txBody>
                        <a:bodyPr/>
                        <a:lstStyle/>
                        <a:p>
                          <a:endParaRPr lang="ru-RU"/>
                        </a:p>
                      </a:txBody>
                      <a:tcPr>
                        <a:blipFill>
                          <a:blip r:embed="rId32"/>
                          <a:stretch>
                            <a:fillRect l="-633" t="-401639" r="-403165" b="-4918"/>
                          </a:stretch>
                        </a:blipFill>
                      </a:tcPr>
                    </a:tc>
                    <a:tc>
                      <a:txBody>
                        <a:bodyPr/>
                        <a:lstStyle/>
                        <a:p>
                          <a:endParaRPr lang="ru-RU"/>
                        </a:p>
                      </a:txBody>
                      <a:tcPr>
                        <a:blipFill>
                          <a:blip r:embed="rId32"/>
                          <a:stretch>
                            <a:fillRect l="-100633" t="-401639" r="-303165" b="-4918"/>
                          </a:stretch>
                        </a:blipFill>
                      </a:tcPr>
                    </a:tc>
                    <a:tc>
                      <a:txBody>
                        <a:bodyPr/>
                        <a:lstStyle/>
                        <a:p>
                          <a:endParaRPr lang="ru-RU"/>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3344690767"/>
                      </a:ext>
                    </a:extLst>
                  </a:tr>
                </a:tbl>
              </a:graphicData>
            </a:graphic>
          </p:graphicFrame>
        </mc:Fallback>
      </mc:AlternateContent>
      <p:cxnSp>
        <p:nvCxnSpPr>
          <p:cNvPr id="86" name="Прямая со стрелкой 85"/>
          <p:cNvCxnSpPr/>
          <p:nvPr/>
        </p:nvCxnSpPr>
        <p:spPr>
          <a:xfrm flipV="1">
            <a:off x="4566632" y="4236713"/>
            <a:ext cx="9053" cy="165678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7" name="Прямая со стрелкой 86"/>
          <p:cNvCxnSpPr/>
          <p:nvPr/>
        </p:nvCxnSpPr>
        <p:spPr>
          <a:xfrm flipV="1">
            <a:off x="4420268" y="5802959"/>
            <a:ext cx="2120020" cy="165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Овал 87"/>
          <p:cNvSpPr/>
          <p:nvPr/>
        </p:nvSpPr>
        <p:spPr>
          <a:xfrm>
            <a:off x="4476097" y="4499259"/>
            <a:ext cx="199176" cy="199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9" name="Овал 88"/>
          <p:cNvSpPr/>
          <p:nvPr/>
        </p:nvSpPr>
        <p:spPr>
          <a:xfrm>
            <a:off x="5905036" y="5719970"/>
            <a:ext cx="199176" cy="1991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0" name="Умножение 89"/>
          <p:cNvSpPr/>
          <p:nvPr/>
        </p:nvSpPr>
        <p:spPr>
          <a:xfrm>
            <a:off x="4420268" y="5679229"/>
            <a:ext cx="316871" cy="280657"/>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p:sp>
        <p:nvSpPr>
          <p:cNvPr id="91" name="Умножение 90"/>
          <p:cNvSpPr/>
          <p:nvPr/>
        </p:nvSpPr>
        <p:spPr>
          <a:xfrm>
            <a:off x="5846188" y="4453962"/>
            <a:ext cx="316871" cy="280657"/>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92" name="TextBox 91"/>
              <p:cNvSpPr txBox="1"/>
              <p:nvPr/>
            </p:nvSpPr>
            <p:spPr>
              <a:xfrm>
                <a:off x="5734920" y="4084630"/>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=1</m:t>
                      </m:r>
                    </m:oMath>
                  </m:oMathPara>
                </a14:m>
                <a:endParaRPr lang="ru-RU" dirty="0"/>
              </a:p>
            </p:txBody>
          </p:sp>
        </mc:Choice>
        <mc:Fallback xmlns="">
          <p:sp>
            <p:nvSpPr>
              <p:cNvPr id="92" name="TextBox 91"/>
              <p:cNvSpPr txBox="1">
                <a:spLocks noRot="1" noChangeAspect="1" noMove="1" noResize="1" noEditPoints="1" noAdjustHandles="1" noChangeArrowheads="1" noChangeShapeType="1" noTextEdit="1"/>
              </p:cNvSpPr>
              <p:nvPr/>
            </p:nvSpPr>
            <p:spPr>
              <a:xfrm>
                <a:off x="5734920" y="4084630"/>
                <a:ext cx="800989" cy="369332"/>
              </a:xfrm>
              <a:prstGeom prst="rect">
                <a:avLst/>
              </a:prstGeom>
              <a:blipFill>
                <a:blip r:embed="rId33"/>
                <a:stretch>
                  <a:fillRect b="-65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4548525" y="5317059"/>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=1</m:t>
                      </m:r>
                    </m:oMath>
                  </m:oMathPara>
                </a14:m>
                <a:endParaRPr lang="ru-RU" dirty="0"/>
              </a:p>
            </p:txBody>
          </p:sp>
        </mc:Choice>
        <mc:Fallback xmlns="">
          <p:sp>
            <p:nvSpPr>
              <p:cNvPr id="93" name="TextBox 92"/>
              <p:cNvSpPr txBox="1">
                <a:spLocks noRot="1" noChangeAspect="1" noMove="1" noResize="1" noEditPoints="1" noAdjustHandles="1" noChangeArrowheads="1" noChangeShapeType="1" noTextEdit="1"/>
              </p:cNvSpPr>
              <p:nvPr/>
            </p:nvSpPr>
            <p:spPr>
              <a:xfrm>
                <a:off x="4548525" y="5317059"/>
                <a:ext cx="800989" cy="369332"/>
              </a:xfrm>
              <a:prstGeom prst="rect">
                <a:avLst/>
              </a:prstGeom>
              <a:blipFill>
                <a:blip r:embed="rId34"/>
                <a:stretch>
                  <a:fillRect b="-655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5734921" y="5959886"/>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=0</m:t>
                      </m:r>
                    </m:oMath>
                  </m:oMathPara>
                </a14:m>
                <a:endParaRPr lang="ru-RU" dirty="0"/>
              </a:p>
            </p:txBody>
          </p:sp>
        </mc:Choice>
        <mc:Fallback xmlns="">
          <p:sp>
            <p:nvSpPr>
              <p:cNvPr id="94" name="TextBox 93"/>
              <p:cNvSpPr txBox="1">
                <a:spLocks noRot="1" noChangeAspect="1" noMove="1" noResize="1" noEditPoints="1" noAdjustHandles="1" noChangeArrowheads="1" noChangeShapeType="1" noTextEdit="1"/>
              </p:cNvSpPr>
              <p:nvPr/>
            </p:nvSpPr>
            <p:spPr>
              <a:xfrm>
                <a:off x="5734921" y="5959886"/>
                <a:ext cx="800989" cy="369332"/>
              </a:xfrm>
              <a:prstGeom prst="rect">
                <a:avLst/>
              </a:prstGeom>
              <a:blipFill>
                <a:blip r:embed="rId35"/>
                <a:stretch>
                  <a:fillRect b="-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4598124" y="4380894"/>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=0</m:t>
                      </m:r>
                    </m:oMath>
                  </m:oMathPara>
                </a14:m>
                <a:endParaRPr lang="ru-RU" dirty="0"/>
              </a:p>
            </p:txBody>
          </p:sp>
        </mc:Choice>
        <mc:Fallback xmlns="">
          <p:sp>
            <p:nvSpPr>
              <p:cNvPr id="95" name="TextBox 94"/>
              <p:cNvSpPr txBox="1">
                <a:spLocks noRot="1" noChangeAspect="1" noMove="1" noResize="1" noEditPoints="1" noAdjustHandles="1" noChangeArrowheads="1" noChangeShapeType="1" noTextEdit="1"/>
              </p:cNvSpPr>
              <p:nvPr/>
            </p:nvSpPr>
            <p:spPr>
              <a:xfrm>
                <a:off x="4598124" y="4380894"/>
                <a:ext cx="800989" cy="369332"/>
              </a:xfrm>
              <a:prstGeom prst="rect">
                <a:avLst/>
              </a:prstGeom>
              <a:blipFill>
                <a:blip r:embed="rId36"/>
                <a:stretch>
                  <a:fillRect b="-6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6543791" y="5590554"/>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ru-RU" dirty="0"/>
              </a:p>
            </p:txBody>
          </p:sp>
        </mc:Choice>
        <mc:Fallback xmlns="">
          <p:sp>
            <p:nvSpPr>
              <p:cNvPr id="96" name="TextBox 95"/>
              <p:cNvSpPr txBox="1">
                <a:spLocks noRot="1" noChangeAspect="1" noMove="1" noResize="1" noEditPoints="1" noAdjustHandles="1" noChangeArrowheads="1" noChangeShapeType="1" noTextEdit="1"/>
              </p:cNvSpPr>
              <p:nvPr/>
            </p:nvSpPr>
            <p:spPr>
              <a:xfrm>
                <a:off x="6543791" y="5590554"/>
                <a:ext cx="460767" cy="369332"/>
              </a:xfrm>
              <a:prstGeom prst="rect">
                <a:avLst/>
              </a:prstGeom>
              <a:blipFill>
                <a:blip r:embed="rId37"/>
                <a:stretch>
                  <a:fillRect/>
                </a:stretch>
              </a:blipFill>
            </p:spPr>
            <p:txBody>
              <a:bodyPr/>
              <a:lstStyle/>
              <a:p>
                <a:r>
                  <a:rPr lang="ru-RU">
                    <a:noFill/>
                  </a:rPr>
                  <a:t> </a:t>
                </a:r>
              </a:p>
            </p:txBody>
          </p:sp>
        </mc:Fallback>
      </mc:AlternateContent>
      <p:sp>
        <p:nvSpPr>
          <p:cNvPr id="75" name="Заголовок 3">
            <a:extLst>
              <a:ext uri="{FF2B5EF4-FFF2-40B4-BE49-F238E27FC236}">
                <a16:creationId xmlns:a16="http://schemas.microsoft.com/office/drawing/2014/main" id="{C18AC279-2423-4BA6-A10E-2EFE85D417D7}"/>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Example. Logical </a:t>
            </a:r>
            <a:r>
              <a:rPr lang="ru-RU" sz="3200" dirty="0"/>
              <a:t>«</a:t>
            </a:r>
            <a:r>
              <a:rPr lang="en-US" sz="3200" dirty="0"/>
              <a:t>XNOR</a:t>
            </a:r>
            <a:r>
              <a:rPr lang="ru-RU" sz="3200" dirty="0"/>
              <a:t>»</a:t>
            </a:r>
          </a:p>
        </p:txBody>
      </p:sp>
    </p:spTree>
    <p:extLst>
      <p:ext uri="{BB962C8B-B14F-4D97-AF65-F5344CB8AC3E}">
        <p14:creationId xmlns:p14="http://schemas.microsoft.com/office/powerpoint/2010/main" val="384988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72" grpId="0" animBg="1"/>
      <p:bldP spid="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50DC362A-BEE8-4A01-9AAB-268906A95D69}"/>
              </a:ext>
            </a:extLst>
          </p:cNvPr>
          <p:cNvSpPr/>
          <p:nvPr/>
        </p:nvSpPr>
        <p:spPr>
          <a:xfrm>
            <a:off x="3074126" y="306977"/>
            <a:ext cx="6331132" cy="12453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a:t>Neural networks</a:t>
            </a:r>
            <a:endParaRPr lang="ru-RU" sz="4000" dirty="0"/>
          </a:p>
        </p:txBody>
      </p:sp>
      <p:pic>
        <p:nvPicPr>
          <p:cNvPr id="5" name="Рисунок 4" descr="Изображение выглядит как животное, беспозвоночное&#10;&#10;Автоматически созданное описание">
            <a:extLst>
              <a:ext uri="{FF2B5EF4-FFF2-40B4-BE49-F238E27FC236}">
                <a16:creationId xmlns:a16="http://schemas.microsoft.com/office/drawing/2014/main" id="{A8E85F63-7323-49F3-B3ED-6CD71D715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598" y="2098524"/>
            <a:ext cx="6211660" cy="4226076"/>
          </a:xfrm>
          <a:prstGeom prst="rect">
            <a:avLst/>
          </a:prstGeom>
        </p:spPr>
      </p:pic>
    </p:spTree>
    <p:extLst>
      <p:ext uri="{BB962C8B-B14F-4D97-AF65-F5344CB8AC3E}">
        <p14:creationId xmlns:p14="http://schemas.microsoft.com/office/powerpoint/2010/main" val="3193401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3"/>
          <a:srcRect l="11975" t="1069" b="26074"/>
          <a:stretch/>
        </p:blipFill>
        <p:spPr>
          <a:xfrm>
            <a:off x="0" y="1782501"/>
            <a:ext cx="4467477" cy="2002420"/>
          </a:xfrm>
          <a:prstGeom prst="rect">
            <a:avLst/>
          </a:prstGeom>
        </p:spPr>
      </p:pic>
      <mc:AlternateContent xmlns:mc="http://schemas.openxmlformats.org/markup-compatibility/2006" xmlns:a14="http://schemas.microsoft.com/office/drawing/2010/main">
        <mc:Choice Requires="a14">
          <p:sp>
            <p:nvSpPr>
              <p:cNvPr id="5" name="Прямоугольник 4"/>
              <p:cNvSpPr/>
              <p:nvPr/>
            </p:nvSpPr>
            <p:spPr>
              <a:xfrm>
                <a:off x="5108295" y="1257443"/>
                <a:ext cx="6713315" cy="1594667"/>
              </a:xfrm>
              <a:prstGeom prst="rect">
                <a:avLst/>
              </a:prstGeom>
            </p:spPr>
            <p:txBody>
              <a:bodyPr wrap="square">
                <a:spAutoFit/>
              </a:bodyPr>
              <a:lstStyle/>
              <a:p>
                <a:r>
                  <a:rPr lang="en-US" sz="2400" dirty="0"/>
                  <a:t>DataSet</a:t>
                </a:r>
                <a:r>
                  <a:rPr lang="ru-RU" sz="2400" dirty="0"/>
                  <a:t>: </a:t>
                </a:r>
                <a:r>
                  <a:rPr lang="en-US" sz="2400" dirty="0"/>
                  <a:t>{</a:t>
                </a:r>
                <a:r>
                  <a:rPr lang="ru-RU" sz="2400" dirty="0"/>
                  <a:t>(</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1</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(1)</m:t>
                        </m:r>
                      </m:sup>
                    </m:sSup>
                  </m:oMath>
                </a14:m>
                <a:r>
                  <a:rPr lang="ru-RU" sz="2400" dirty="0"/>
                  <a:t>)</a:t>
                </a:r>
                <a:r>
                  <a:rPr lang="en-US" sz="2400" dirty="0"/>
                  <a:t>, </a:t>
                </a:r>
                <a:r>
                  <a:rPr lang="ru-RU" sz="2400" dirty="0"/>
                  <a:t>(</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2</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(2)</m:t>
                        </m:r>
                      </m:sup>
                    </m:sSup>
                  </m:oMath>
                </a14:m>
                <a:r>
                  <a:rPr lang="ru-RU" sz="2400" dirty="0"/>
                  <a:t>)</a:t>
                </a:r>
                <a:r>
                  <a:rPr lang="en-US" sz="2400" dirty="0"/>
                  <a:t>, … , </a:t>
                </a:r>
                <a:r>
                  <a:rPr lang="ru-RU" sz="2400" dirty="0"/>
                  <a:t>(</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𝑚</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r>
                          <a:rPr lang="en-US" sz="2400" i="1">
                            <a:latin typeface="Cambria Math" panose="02040503050406030204" pitchFamily="18" charset="0"/>
                          </a:rPr>
                          <m:t>𝑚</m:t>
                        </m:r>
                        <m:r>
                          <a:rPr lang="en-US" sz="2400" i="1">
                            <a:latin typeface="Cambria Math" panose="02040503050406030204" pitchFamily="18" charset="0"/>
                          </a:rPr>
                          <m:t>)</m:t>
                        </m:r>
                      </m:sup>
                    </m:sSup>
                  </m:oMath>
                </a14:m>
                <a:r>
                  <a:rPr lang="ru-RU" sz="2400" dirty="0"/>
                  <a:t>)</a:t>
                </a:r>
                <a:r>
                  <a:rPr lang="en-US" sz="2400" dirty="0"/>
                  <a:t>}</a:t>
                </a:r>
              </a:p>
              <a:p>
                <a14:m>
                  <m:oMath xmlns:m="http://schemas.openxmlformats.org/officeDocument/2006/math">
                    <m:r>
                      <a:rPr lang="en-US" sz="2400" i="1" smtClean="0">
                        <a:latin typeface="Cambria Math" panose="02040503050406030204" pitchFamily="18" charset="0"/>
                      </a:rPr>
                      <m:t>𝐿</m:t>
                    </m:r>
                    <m:r>
                      <a:rPr lang="en-US" sz="2400" b="0" i="1" smtClean="0">
                        <a:latin typeface="Cambria Math" panose="02040503050406030204" pitchFamily="18" charset="0"/>
                      </a:rPr>
                      <m:t>−</m:t>
                    </m:r>
                  </m:oMath>
                </a14:m>
                <a:r>
                  <a:rPr lang="en-US" sz="2400" dirty="0"/>
                  <a:t> number of neural network layers</a:t>
                </a:r>
                <a:endParaRPr lang="en-US" sz="2400" b="0" i="1" dirty="0">
                  <a:latin typeface="Cambria Math" panose="02040503050406030204" pitchFamily="18" charset="0"/>
                </a:endParaRP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𝑙</m:t>
                        </m:r>
                      </m:sub>
                    </m:sSub>
                    <m:r>
                      <a:rPr lang="en-US" sz="2400" b="0" i="1" smtClean="0">
                        <a:latin typeface="Cambria Math" panose="02040503050406030204" pitchFamily="18" charset="0"/>
                      </a:rPr>
                      <m:t>−</m:t>
                    </m:r>
                  </m:oMath>
                </a14:m>
                <a:r>
                  <a:rPr lang="en-US" sz="2400" dirty="0"/>
                  <a:t> number of neurons in the layer </a:t>
                </a:r>
                <a14:m>
                  <m:oMath xmlns:m="http://schemas.openxmlformats.org/officeDocument/2006/math">
                    <m:r>
                      <a:rPr lang="en-US" sz="2400" b="0" i="1" smtClean="0">
                        <a:latin typeface="Cambria Math" panose="02040503050406030204" pitchFamily="18" charset="0"/>
                      </a:rPr>
                      <m:t>𝑙</m:t>
                    </m:r>
                  </m:oMath>
                </a14:m>
                <a:r>
                  <a:rPr lang="en-US" sz="2400" dirty="0"/>
                  <a:t> (without bias)</a:t>
                </a:r>
                <a:endParaRPr lang="ru-RU"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=3,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=5,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=5,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=4)</m:t>
                      </m:r>
                    </m:oMath>
                  </m:oMathPara>
                </a14:m>
                <a:endParaRPr lang="en-US" sz="2400" b="0"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5108295" y="1257443"/>
                <a:ext cx="6713315" cy="1594667"/>
              </a:xfrm>
              <a:prstGeom prst="rect">
                <a:avLst/>
              </a:prstGeom>
              <a:blipFill>
                <a:blip r:embed="rId4"/>
                <a:stretch>
                  <a:fillRect l="-1453" t="-1527" b="-4198"/>
                </a:stretch>
              </a:blipFill>
            </p:spPr>
            <p:txBody>
              <a:bodyPr/>
              <a:lstStyle/>
              <a:p>
                <a:r>
                  <a:rPr lang="ru-RU">
                    <a:noFill/>
                  </a:rPr>
                  <a:t> </a:t>
                </a:r>
              </a:p>
            </p:txBody>
          </p:sp>
        </mc:Fallback>
      </mc:AlternateContent>
      <p:cxnSp>
        <p:nvCxnSpPr>
          <p:cNvPr id="8" name="Прямая соединительная линия 7"/>
          <p:cNvCxnSpPr/>
          <p:nvPr/>
        </p:nvCxnSpPr>
        <p:spPr>
          <a:xfrm>
            <a:off x="5662405" y="3911053"/>
            <a:ext cx="0" cy="2385575"/>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946008" y="3911053"/>
            <a:ext cx="2715680" cy="4616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a:ln/>
                <a:solidFill>
                  <a:schemeClr val="accent3"/>
                </a:solidFill>
              </a:rPr>
              <a:t>Binary classification</a:t>
            </a:r>
            <a:endParaRPr lang="ru-RU" sz="2400" b="1" dirty="0">
              <a:ln/>
              <a:solidFill>
                <a:schemeClr val="accent3"/>
              </a:solidFill>
            </a:endParaRPr>
          </a:p>
        </p:txBody>
      </p:sp>
      <mc:AlternateContent xmlns:mc="http://schemas.openxmlformats.org/markup-compatibility/2006" xmlns:a14="http://schemas.microsoft.com/office/drawing/2010/main">
        <mc:Choice Requires="a14">
          <p:sp>
            <p:nvSpPr>
              <p:cNvPr id="13" name="TextBox 12"/>
              <p:cNvSpPr txBox="1"/>
              <p:nvPr/>
            </p:nvSpPr>
            <p:spPr>
              <a:xfrm>
                <a:off x="1956121" y="4910475"/>
                <a:ext cx="1434431"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ru-RU"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m:t>
                          </m:r>
                        </m:e>
                      </m:d>
                    </m:oMath>
                  </m:oMathPara>
                </a14:m>
                <a:endParaRPr lang="en-US" sz="2400" b="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𝐿</m:t>
                          </m:r>
                        </m:sub>
                      </m:sSub>
                      <m:r>
                        <a:rPr lang="en-US" sz="2400" b="0" i="1" smtClean="0">
                          <a:latin typeface="Cambria Math" panose="02040503050406030204" pitchFamily="18" charset="0"/>
                        </a:rPr>
                        <m:t>=1</m:t>
                      </m:r>
                    </m:oMath>
                  </m:oMathPara>
                </a14:m>
                <a:endParaRPr lang="ru-RU" sz="2400" b="0"/>
              </a:p>
            </p:txBody>
          </p:sp>
        </mc:Choice>
        <mc:Fallback xmlns="">
          <p:sp>
            <p:nvSpPr>
              <p:cNvPr id="13" name="TextBox 12"/>
              <p:cNvSpPr txBox="1">
                <a:spLocks noRot="1" noChangeAspect="1" noMove="1" noResize="1" noEditPoints="1" noAdjustHandles="1" noChangeArrowheads="1" noChangeShapeType="1" noTextEdit="1"/>
              </p:cNvSpPr>
              <p:nvPr/>
            </p:nvSpPr>
            <p:spPr>
              <a:xfrm>
                <a:off x="1956121" y="4910475"/>
                <a:ext cx="1434431" cy="830997"/>
              </a:xfrm>
              <a:prstGeom prst="rect">
                <a:avLst/>
              </a:prstGeom>
              <a:blipFill>
                <a:blip r:embed="rId8"/>
                <a:stretch>
                  <a:fillRect/>
                </a:stretch>
              </a:blipFill>
            </p:spPr>
            <p:txBody>
              <a:bodyPr/>
              <a:lstStyle/>
              <a:p>
                <a:r>
                  <a:rPr lang="ru-RU">
                    <a:noFill/>
                  </a:rPr>
                  <a:t> </a:t>
                </a:r>
              </a:p>
            </p:txBody>
          </p:sp>
        </mc:Fallback>
      </mc:AlternateContent>
      <p:sp>
        <p:nvSpPr>
          <p:cNvPr id="14" name="TextBox 13"/>
          <p:cNvSpPr txBox="1"/>
          <p:nvPr/>
        </p:nvSpPr>
        <p:spPr>
          <a:xfrm>
            <a:off x="6705627" y="3829885"/>
            <a:ext cx="3353931" cy="830997"/>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2400" b="1" dirty="0" err="1">
                <a:ln/>
                <a:solidFill>
                  <a:schemeClr val="accent3"/>
                </a:solidFill>
              </a:rPr>
              <a:t>Multy</a:t>
            </a:r>
            <a:r>
              <a:rPr lang="en-US" sz="2400" b="1" dirty="0">
                <a:ln/>
                <a:solidFill>
                  <a:schemeClr val="accent3"/>
                </a:solidFill>
              </a:rPr>
              <a:t>-class classification</a:t>
            </a:r>
            <a:endParaRPr lang="ru-RU" sz="2400" b="1" dirty="0">
              <a:ln/>
              <a:solidFill>
                <a:schemeClr val="accent3"/>
              </a:solidFill>
            </a:endParaRPr>
          </a:p>
          <a:p>
            <a:endParaRPr lang="ru-RU" sz="2400" b="1" dirty="0">
              <a:ln/>
              <a:solidFill>
                <a:schemeClr val="accent3"/>
              </a:solidFill>
            </a:endParaRPr>
          </a:p>
        </p:txBody>
      </p:sp>
      <mc:AlternateContent xmlns:mc="http://schemas.openxmlformats.org/markup-compatibility/2006" xmlns:a14="http://schemas.microsoft.com/office/drawing/2010/main">
        <mc:Choice Requires="a14">
          <p:sp>
            <p:nvSpPr>
              <p:cNvPr id="15" name="TextBox 14"/>
              <p:cNvSpPr txBox="1"/>
              <p:nvPr/>
            </p:nvSpPr>
            <p:spPr>
              <a:xfrm>
                <a:off x="6181803" y="4353105"/>
                <a:ext cx="5751113" cy="1459887"/>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𝑦</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qAr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ru-RU" sz="2400" i="1">
                                    <a:latin typeface="Cambria Math" panose="02040503050406030204" pitchFamily="18" charset="0"/>
                                  </a:rPr>
                                  <m:t>0</m:t>
                                </m:r>
                              </m:e>
                              <m:e>
                                <m:r>
                                  <a:rPr lang="ru-RU" sz="2400" i="1">
                                    <a:latin typeface="Cambria Math" panose="02040503050406030204" pitchFamily="18" charset="0"/>
                                  </a:rPr>
                                  <m:t>1</m:t>
                                </m:r>
                              </m:e>
                              <m:e>
                                <m:r>
                                  <a:rPr lang="en-US" sz="2400" i="1">
                                    <a:latin typeface="Cambria Math" panose="02040503050406030204" pitchFamily="18" charset="0"/>
                                  </a:rPr>
                                  <m:t>0</m:t>
                                </m:r>
                              </m:e>
                              <m:e>
                                <m:r>
                                  <a:rPr lang="en-US" sz="2400" i="1">
                                    <a:latin typeface="Cambria Math" panose="02040503050406030204" pitchFamily="18" charset="0"/>
                                  </a:rPr>
                                  <m:t>0</m:t>
                                </m:r>
                              </m:e>
                            </m:eqAr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ru-RU" sz="2400" i="1">
                                    <a:latin typeface="Cambria Math" panose="02040503050406030204" pitchFamily="18" charset="0"/>
                                  </a:rPr>
                                  <m:t>0</m:t>
                                </m:r>
                              </m:e>
                              <m:e>
                                <m:r>
                                  <a:rPr lang="ru-RU" sz="2400" i="1">
                                    <a:latin typeface="Cambria Math" panose="02040503050406030204" pitchFamily="18" charset="0"/>
                                  </a:rPr>
                                  <m:t>0</m:t>
                                </m:r>
                              </m:e>
                              <m:e>
                                <m:r>
                                  <a:rPr lang="ru-RU" sz="2400" i="1">
                                    <a:latin typeface="Cambria Math" panose="02040503050406030204" pitchFamily="18" charset="0"/>
                                  </a:rPr>
                                  <m:t>1</m:t>
                                </m:r>
                              </m:e>
                              <m:e>
                                <m:r>
                                  <a:rPr lang="en-US" sz="2400" i="1">
                                    <a:latin typeface="Cambria Math" panose="02040503050406030204" pitchFamily="18" charset="0"/>
                                  </a:rPr>
                                  <m:t>0</m:t>
                                </m:r>
                              </m:e>
                            </m:eqAr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ru-RU" sz="2400" i="1">
                                    <a:latin typeface="Cambria Math" panose="02040503050406030204" pitchFamily="18" charset="0"/>
                                  </a:rPr>
                                  <m:t>0</m:t>
                                </m:r>
                              </m:e>
                              <m:e>
                                <m:r>
                                  <a:rPr lang="ru-RU" sz="2400" i="1">
                                    <a:latin typeface="Cambria Math" panose="02040503050406030204" pitchFamily="18" charset="0"/>
                                  </a:rPr>
                                  <m:t>0</m:t>
                                </m:r>
                              </m:e>
                              <m:e>
                                <m:r>
                                  <a:rPr lang="en-US" sz="2400" i="1">
                                    <a:latin typeface="Cambria Math" panose="02040503050406030204" pitchFamily="18" charset="0"/>
                                  </a:rPr>
                                  <m:t>0</m:t>
                                </m:r>
                              </m:e>
                              <m:e>
                                <m:r>
                                  <a:rPr lang="ru-RU" sz="2400" i="1">
                                    <a:latin typeface="Cambria Math" panose="02040503050406030204" pitchFamily="18" charset="0"/>
                                  </a:rPr>
                                  <m:t>1</m:t>
                                </m:r>
                              </m:e>
                            </m:eqArr>
                          </m:e>
                        </m:d>
                      </m:e>
                    </m:d>
                    <m:r>
                      <a:rPr lang="en-US" sz="2400" b="0" i="1" smtClean="0">
                        <a:latin typeface="Cambria Math" panose="02040503050406030204" pitchFamily="18" charset="0"/>
                      </a:rPr>
                      <m:t>,   </m:t>
                    </m:r>
                    <m:r>
                      <a:rPr lang="en-US" sz="2400" b="0" i="1" smtClean="0">
                        <a:latin typeface="Cambria Math" panose="02040503050406030204" pitchFamily="18" charset="0"/>
                      </a:rPr>
                      <m:t>𝐾</m:t>
                    </m:r>
                    <m:r>
                      <a:rPr lang="en-US" sz="2400" b="0" i="1" smtClean="0">
                        <a:latin typeface="Cambria Math" panose="02040503050406030204" pitchFamily="18" charset="0"/>
                      </a:rPr>
                      <m:t>=4</m:t>
                    </m:r>
                  </m:oMath>
                </a14:m>
                <a:r>
                  <a:rPr lang="en-US" dirty="0"/>
                  <a:t> </a:t>
                </a:r>
                <a:r>
                  <a:rPr lang="en-US" sz="2400" dirty="0"/>
                  <a:t>outputs</a:t>
                </a:r>
                <a:endParaRPr lang="ru-RU" dirty="0"/>
              </a:p>
            </p:txBody>
          </p:sp>
        </mc:Choice>
        <mc:Fallback xmlns="">
          <p:sp>
            <p:nvSpPr>
              <p:cNvPr id="15" name="TextBox 14"/>
              <p:cNvSpPr txBox="1">
                <a:spLocks noRot="1" noChangeAspect="1" noMove="1" noResize="1" noEditPoints="1" noAdjustHandles="1" noChangeArrowheads="1" noChangeShapeType="1" noTextEdit="1"/>
              </p:cNvSpPr>
              <p:nvPr/>
            </p:nvSpPr>
            <p:spPr>
              <a:xfrm>
                <a:off x="6181803" y="4353105"/>
                <a:ext cx="5751113" cy="1459887"/>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Прямоугольник 15"/>
              <p:cNvSpPr/>
              <p:nvPr/>
            </p:nvSpPr>
            <p:spPr>
              <a:xfrm>
                <a:off x="10253874" y="5834963"/>
                <a:ext cx="17269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𝐿</m:t>
                          </m:r>
                        </m:sub>
                      </m:sSub>
                      <m:r>
                        <a:rPr lang="en-US" sz="2400" i="1">
                          <a:latin typeface="Cambria Math" panose="02040503050406030204" pitchFamily="18" charset="0"/>
                        </a:rPr>
                        <m:t>=</m:t>
                      </m:r>
                      <m:r>
                        <a:rPr lang="en-US" sz="2400" b="0" i="1" smtClean="0">
                          <a:latin typeface="Cambria Math" panose="02040503050406030204" pitchFamily="18" charset="0"/>
                        </a:rPr>
                        <m:t>𝐾</m:t>
                      </m:r>
                      <m:r>
                        <a:rPr lang="en-US" sz="2400" b="0" i="1" smtClean="0">
                          <a:latin typeface="Cambria Math" panose="02040503050406030204" pitchFamily="18" charset="0"/>
                        </a:rPr>
                        <m:t>≥3</m:t>
                      </m:r>
                    </m:oMath>
                  </m:oMathPara>
                </a14:m>
                <a:endParaRPr lang="ru-RU" sz="2400"/>
              </a:p>
            </p:txBody>
          </p:sp>
        </mc:Choice>
        <mc:Fallback xmlns="">
          <p:sp>
            <p:nvSpPr>
              <p:cNvPr id="16" name="Прямоугольник 15"/>
              <p:cNvSpPr>
                <a:spLocks noRot="1" noChangeAspect="1" noMove="1" noResize="1" noEditPoints="1" noAdjustHandles="1" noChangeArrowheads="1" noChangeShapeType="1" noTextEdit="1"/>
              </p:cNvSpPr>
              <p:nvPr/>
            </p:nvSpPr>
            <p:spPr>
              <a:xfrm>
                <a:off x="10253874" y="5834963"/>
                <a:ext cx="1726948" cy="461665"/>
              </a:xfrm>
              <a:prstGeom prst="rect">
                <a:avLst/>
              </a:prstGeom>
              <a:blipFill>
                <a:blip r:embed="rId6"/>
                <a:stretch>
                  <a:fillRect b="-1316"/>
                </a:stretch>
              </a:blipFill>
            </p:spPr>
            <p:txBody>
              <a:bodyPr/>
              <a:lstStyle/>
              <a:p>
                <a:r>
                  <a:rPr lang="ru-RU">
                    <a:noFill/>
                  </a:rPr>
                  <a:t> </a:t>
                </a:r>
              </a:p>
            </p:txBody>
          </p:sp>
        </mc:Fallback>
      </mc:AlternateContent>
      <p:sp>
        <p:nvSpPr>
          <p:cNvPr id="20" name="TextBox 19"/>
          <p:cNvSpPr txBox="1"/>
          <p:nvPr/>
        </p:nvSpPr>
        <p:spPr>
          <a:xfrm>
            <a:off x="5638800" y="2971800"/>
            <a:ext cx="65" cy="276999"/>
          </a:xfrm>
          <a:prstGeom prst="rect">
            <a:avLst/>
          </a:prstGeom>
          <a:noFill/>
        </p:spPr>
        <p:txBody>
          <a:bodyPr wrap="none" lIns="0" tIns="0" rIns="0" bIns="0" rtlCol="0">
            <a:spAutoFit/>
          </a:bodyPr>
          <a:lstStyle/>
          <a:p>
            <a:endParaRPr lang="ru-RU"/>
          </a:p>
        </p:txBody>
      </p:sp>
      <p:sp>
        <p:nvSpPr>
          <p:cNvPr id="21" name="TextBox 20"/>
          <p:cNvSpPr txBox="1"/>
          <p:nvPr/>
        </p:nvSpPr>
        <p:spPr>
          <a:xfrm>
            <a:off x="3287771" y="5557964"/>
            <a:ext cx="65" cy="276999"/>
          </a:xfrm>
          <a:prstGeom prst="rect">
            <a:avLst/>
          </a:prstGeom>
          <a:noFill/>
        </p:spPr>
        <p:txBody>
          <a:bodyPr wrap="none" lIns="0" tIns="0" rIns="0" bIns="0" rtlCol="0">
            <a:spAutoFit/>
          </a:bodyPr>
          <a:lstStyle/>
          <a:p>
            <a:endParaRPr lang="ru-RU"/>
          </a:p>
        </p:txBody>
      </p:sp>
      <mc:AlternateContent xmlns:mc="http://schemas.openxmlformats.org/markup-compatibility/2006" xmlns:a14="http://schemas.microsoft.com/office/drawing/2010/main">
        <mc:Choice Requires="a14">
          <p:sp>
            <p:nvSpPr>
              <p:cNvPr id="3" name="TextBox 2"/>
              <p:cNvSpPr txBox="1"/>
              <p:nvPr/>
            </p:nvSpPr>
            <p:spPr>
              <a:xfrm>
                <a:off x="4077372" y="4879726"/>
                <a:ext cx="10309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r>
                        <m:rPr>
                          <m:nor/>
                        </m:rPr>
                        <a:rPr lang="en-US" sz="2400">
                          <a:latin typeface="Castellar" panose="020A0402060406010301" pitchFamily="18" charset="0"/>
                        </a:rPr>
                        <m:t>R</m:t>
                      </m:r>
                    </m:oMath>
                  </m:oMathPara>
                </a14:m>
                <a:endParaRPr lang="ru-RU" sz="2400"/>
              </a:p>
            </p:txBody>
          </p:sp>
        </mc:Choice>
        <mc:Fallback xmlns="">
          <p:sp>
            <p:nvSpPr>
              <p:cNvPr id="3" name="TextBox 2"/>
              <p:cNvSpPr txBox="1">
                <a:spLocks noRot="1" noChangeAspect="1" noMove="1" noResize="1" noEditPoints="1" noAdjustHandles="1" noChangeArrowheads="1" noChangeShapeType="1" noTextEdit="1"/>
              </p:cNvSpPr>
              <p:nvPr/>
            </p:nvSpPr>
            <p:spPr>
              <a:xfrm>
                <a:off x="4077372" y="4879726"/>
                <a:ext cx="1030923" cy="461665"/>
              </a:xfrm>
              <a:prstGeom prst="rect">
                <a:avLst/>
              </a:prstGeom>
              <a:blipFill>
                <a:blip r:embed="rId10"/>
                <a:stretch>
                  <a:fillRect b="-1052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941679" y="5876731"/>
                <a:ext cx="12424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m:rPr>
                              <m:nor/>
                            </m:rPr>
                            <a:rPr lang="en-US" sz="2400">
                              <a:latin typeface="Castellar" panose="020A0402060406010301" pitchFamily="18" charset="0"/>
                            </a:rPr>
                            <m:t>R</m:t>
                          </m:r>
                          <m:r>
                            <m:rPr>
                              <m:nor/>
                            </m:rPr>
                            <a:rPr lang="ru-RU" sz="2400"/>
                            <m:t> </m:t>
                          </m:r>
                        </m:e>
                        <m:sup>
                          <m:r>
                            <a:rPr lang="en-US" sz="2400" b="0" i="1" smtClean="0">
                              <a:latin typeface="Cambria Math" panose="02040503050406030204" pitchFamily="18" charset="0"/>
                            </a:rPr>
                            <m:t>4</m:t>
                          </m:r>
                        </m:sup>
                      </m:sSup>
                    </m:oMath>
                  </m:oMathPara>
                </a14:m>
                <a:endParaRPr lang="ru-RU" sz="2400"/>
              </a:p>
            </p:txBody>
          </p:sp>
        </mc:Choice>
        <mc:Fallback xmlns="">
          <p:sp>
            <p:nvSpPr>
              <p:cNvPr id="17" name="TextBox 16"/>
              <p:cNvSpPr txBox="1">
                <a:spLocks noRot="1" noChangeAspect="1" noMove="1" noResize="1" noEditPoints="1" noAdjustHandles="1" noChangeArrowheads="1" noChangeShapeType="1" noTextEdit="1"/>
              </p:cNvSpPr>
              <p:nvPr/>
            </p:nvSpPr>
            <p:spPr>
              <a:xfrm>
                <a:off x="5941679" y="5876731"/>
                <a:ext cx="1242456" cy="461665"/>
              </a:xfrm>
              <a:prstGeom prst="rect">
                <a:avLst/>
              </a:prstGeom>
              <a:blipFill>
                <a:blip r:embed="rId11"/>
                <a:stretch>
                  <a:fillRect b="-10526"/>
                </a:stretch>
              </a:blipFill>
            </p:spPr>
            <p:txBody>
              <a:bodyPr/>
              <a:lstStyle/>
              <a:p>
                <a:r>
                  <a:rPr lang="ru-RU">
                    <a:noFill/>
                  </a:rPr>
                  <a:t> </a:t>
                </a:r>
              </a:p>
            </p:txBody>
          </p:sp>
        </mc:Fallback>
      </mc:AlternateContent>
      <p:sp>
        <p:nvSpPr>
          <p:cNvPr id="18" name="Заголовок 3">
            <a:extLst>
              <a:ext uri="{FF2B5EF4-FFF2-40B4-BE49-F238E27FC236}">
                <a16:creationId xmlns:a16="http://schemas.microsoft.com/office/drawing/2014/main" id="{142DCACB-FB8F-4574-95C9-38D4DF2C5CF0}"/>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Neural network. Output layer</a:t>
            </a:r>
            <a:endParaRPr lang="ru-RU" sz="3200" dirty="0"/>
          </a:p>
        </p:txBody>
      </p:sp>
    </p:spTree>
    <p:extLst>
      <p:ext uri="{BB962C8B-B14F-4D97-AF65-F5344CB8AC3E}">
        <p14:creationId xmlns:p14="http://schemas.microsoft.com/office/powerpoint/2010/main" val="3876609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3201080" y="3833121"/>
                <a:ext cx="3629109" cy="523220"/>
              </a:xfrm>
              <a:prstGeom prst="rect">
                <a:avLst/>
              </a:prstGeom>
              <a:noFill/>
            </p:spPr>
            <p:txBody>
              <a:bodyPr wrap="square" rtlCol="0">
                <a:spAutoFit/>
              </a:bodyPr>
              <a:lstStyle/>
              <a:p>
                <a:r>
                  <a:rPr lang="en-US" sz="2800" b="1" dirty="0"/>
                  <a:t>Goal</a:t>
                </a:r>
                <a:r>
                  <a:rPr lang="ru-RU" sz="2800" b="1" dirty="0"/>
                  <a:t>: </a:t>
                </a:r>
                <a14:m>
                  <m:oMath xmlns:m="http://schemas.openxmlformats.org/officeDocument/2006/math">
                    <m:r>
                      <a:rPr lang="en-US" sz="2800" b="1" i="0" smtClean="0">
                        <a:latin typeface="Cambria Math" panose="02040503050406030204" pitchFamily="18" charset="0"/>
                      </a:rPr>
                      <m:t>𝐉</m:t>
                    </m:r>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𝑾</m:t>
                        </m:r>
                      </m:e>
                    </m:d>
                    <m:r>
                      <a:rPr lang="ru-RU" sz="2800" b="1" i="1" smtClean="0">
                        <a:latin typeface="Cambria Math" panose="02040503050406030204" pitchFamily="18" charset="0"/>
                      </a:rPr>
                      <m:t>→</m:t>
                    </m:r>
                    <m:r>
                      <a:rPr lang="en-US" sz="2800" b="1" i="0" smtClean="0">
                        <a:latin typeface="Cambria Math" panose="02040503050406030204" pitchFamily="18" charset="0"/>
                      </a:rPr>
                      <m:t>𝐦𝐢𝐧</m:t>
                    </m:r>
                  </m:oMath>
                </a14:m>
                <a:r>
                  <a:rPr lang="ru-RU" sz="2800" b="1" dirty="0">
                    <a:cs typeface="Times New Roman" panose="02020603050405020304" pitchFamily="18" charset="0"/>
                  </a:rPr>
                  <a:t> </a:t>
                </a:r>
                <a:endParaRPr lang="en-US" sz="2800" b="1" dirty="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201080" y="3833121"/>
                <a:ext cx="3629109" cy="523220"/>
              </a:xfrm>
              <a:prstGeom prst="rect">
                <a:avLst/>
              </a:prstGeom>
              <a:blipFill>
                <a:blip r:embed="rId2"/>
                <a:stretch>
                  <a:fillRect l="-3361" t="-11628" b="-3255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47115" y="4678349"/>
                <a:ext cx="2508444" cy="1743682"/>
              </a:xfrm>
              <a:prstGeom prst="rect">
                <a:avLst/>
              </a:prstGeom>
              <a:noFill/>
            </p:spPr>
            <p:txBody>
              <a:bodyPr wrap="none" rtlCol="0">
                <a:spAutoFit/>
              </a:bodyPr>
              <a:lstStyle/>
              <a:p>
                <a:r>
                  <a:rPr lang="en-US" sz="2400" dirty="0"/>
                  <a:t>Need to calculate </a:t>
                </a:r>
                <a:r>
                  <a:rPr lang="ru-RU" sz="2400" dirty="0"/>
                  <a:t>:</a:t>
                </a:r>
                <a:endParaRPr lang="en-US" sz="2400" dirty="0"/>
              </a:p>
              <a:p>
                <a:endParaRPr lang="ru-RU" sz="2400" dirty="0"/>
              </a:p>
              <a:p>
                <a:pPr marL="342900" indent="-342900">
                  <a:buAutoNum type="arabicPeriod"/>
                </a:pPr>
                <a14:m>
                  <m:oMath xmlns:m="http://schemas.openxmlformats.org/officeDocument/2006/math">
                    <m:r>
                      <a:rPr lang="en-US" sz="2400" b="0" i="1" smtClean="0">
                        <a:latin typeface="Cambria Math" panose="02040503050406030204" pitchFamily="18" charset="0"/>
                      </a:rPr>
                      <m:t>𝐽</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W</m:t>
                    </m:r>
                    <m:r>
                      <a:rPr lang="en-US" sz="2400" b="0" i="1" smtClean="0">
                        <a:latin typeface="Cambria Math" panose="02040503050406030204" pitchFamily="18" charset="0"/>
                      </a:rPr>
                      <m:t>)</m:t>
                    </m:r>
                  </m:oMath>
                </a14:m>
                <a:r>
                  <a:rPr lang="ru-RU" sz="2400" i="1" dirty="0">
                    <a:cs typeface="Times New Roman" panose="02020603050405020304" pitchFamily="18" charset="0"/>
                  </a:rPr>
                  <a:t> </a:t>
                </a:r>
              </a:p>
              <a:p>
                <a:pPr marL="342900" indent="-342900">
                  <a:buAutoNum type="arabicPeriod"/>
                </a:pP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𝑊</m:t>
                            </m:r>
                          </m:e>
                          <m:sup>
                            <m:d>
                              <m:dPr>
                                <m:ctrlPr>
                                  <a:rPr lang="en-US" sz="2400" i="1" smtClean="0">
                                    <a:latin typeface="Cambria Math" panose="02040503050406030204" pitchFamily="18" charset="0"/>
                                  </a:rPr>
                                </m:ctrlPr>
                              </m:dPr>
                              <m:e>
                                <m:r>
                                  <a:rPr lang="en-US" sz="2400" b="0" i="1" smtClean="0">
                                    <a:latin typeface="Cambria Math" panose="02040503050406030204" pitchFamily="18" charset="0"/>
                                  </a:rPr>
                                  <m:t>𝑙</m:t>
                                </m:r>
                              </m:e>
                            </m:d>
                          </m:sup>
                        </m:sSup>
                      </m:den>
                    </m:f>
                    <m:r>
                      <a:rPr lang="en-US" sz="2400" b="0" i="1" smtClean="0">
                        <a:latin typeface="Cambria Math" panose="02040503050406030204" pitchFamily="18" charset="0"/>
                      </a:rPr>
                      <m:t>𝐽</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𝑊</m:t>
                        </m:r>
                      </m:e>
                    </m:d>
                  </m:oMath>
                </a14:m>
                <a:endParaRPr lang="en-US" sz="24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247115" y="4678349"/>
                <a:ext cx="2508444" cy="1743682"/>
              </a:xfrm>
              <a:prstGeom prst="rect">
                <a:avLst/>
              </a:prstGeom>
              <a:blipFill>
                <a:blip r:embed="rId3"/>
                <a:stretch>
                  <a:fillRect l="-3893" t="-2797" r="-267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873954" y="2987649"/>
                <a:ext cx="19473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m:rPr>
                              <m:sty m:val="p"/>
                            </m:rPr>
                            <a:rPr lang="en-US" sz="2400" b="0" i="0" smtClean="0">
                              <a:latin typeface="Cambria Math" panose="02040503050406030204" pitchFamily="18" charset="0"/>
                            </a:rPr>
                            <m:t>W</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m:rPr>
                              <m:nor/>
                            </m:rPr>
                            <a:rPr lang="en-US" sz="2400">
                              <a:latin typeface="Castellar" panose="020A0402060406010301" pitchFamily="18" charset="0"/>
                            </a:rPr>
                            <m:t>R</m:t>
                          </m:r>
                          <m:r>
                            <m:rPr>
                              <m:nor/>
                            </m:rPr>
                            <a:rPr lang="ru-RU" sz="2400"/>
                            <m:t> </m:t>
                          </m:r>
                        </m:e>
                        <m:sup>
                          <m:r>
                            <a:rPr lang="en-US" sz="2400" b="0" i="1" smtClean="0">
                              <a:latin typeface="Cambria Math" panose="02040503050406030204" pitchFamily="18" charset="0"/>
                            </a:rPr>
                            <m:t>𝐾</m:t>
                          </m:r>
                        </m:sup>
                      </m:sSup>
                    </m:oMath>
                  </m:oMathPara>
                </a14:m>
                <a:endParaRPr lang="ru-RU" sz="2400" dirty="0"/>
              </a:p>
            </p:txBody>
          </p:sp>
        </mc:Choice>
        <mc:Fallback xmlns="">
          <p:sp>
            <p:nvSpPr>
              <p:cNvPr id="45" name="TextBox 44"/>
              <p:cNvSpPr txBox="1">
                <a:spLocks noRot="1" noChangeAspect="1" noMove="1" noResize="1" noEditPoints="1" noAdjustHandles="1" noChangeArrowheads="1" noChangeShapeType="1" noTextEdit="1"/>
              </p:cNvSpPr>
              <p:nvPr/>
            </p:nvSpPr>
            <p:spPr>
              <a:xfrm>
                <a:off x="873954" y="2987649"/>
                <a:ext cx="1947328" cy="461665"/>
              </a:xfrm>
              <a:prstGeom prst="rect">
                <a:avLst/>
              </a:prstGeom>
              <a:blipFill>
                <a:blip r:embed="rId4"/>
                <a:stretch>
                  <a:fillRect b="-1710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3488201" y="2986888"/>
                <a:ext cx="2755626" cy="468205"/>
              </a:xfrm>
              <a:prstGeom prst="rect">
                <a:avLst/>
              </a:prstGeom>
              <a:noFill/>
            </p:spPr>
            <p:txBody>
              <a:bodyPr wrap="none"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m:rPr>
                            <m:sty m:val="p"/>
                          </m:rPr>
                          <a:rPr lang="en-US" sz="2400" b="0" i="0" smtClean="0">
                            <a:latin typeface="Cambria Math" panose="02040503050406030204" pitchFamily="18" charset="0"/>
                          </a:rPr>
                          <m:t>W</m:t>
                        </m:r>
                      </m:sub>
                    </m:sSub>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𝑖</m:t>
                        </m:r>
                      </m:e>
                      <m:sup>
                        <m:r>
                          <a:rPr lang="en-US" sz="2400" b="0" i="1" smtClean="0">
                            <a:latin typeface="Cambria Math" panose="02040503050406030204" pitchFamily="18" charset="0"/>
                          </a:rPr>
                          <m:t>𝑡h</m:t>
                        </m:r>
                      </m:sup>
                    </m:sSup>
                  </m:oMath>
                </a14:m>
                <a:r>
                  <a:rPr lang="en-US" sz="2400" dirty="0"/>
                  <a:t> output</a:t>
                </a:r>
                <a:endParaRPr lang="ru-RU" sz="2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3488201" y="2986888"/>
                <a:ext cx="2755626" cy="468205"/>
              </a:xfrm>
              <a:prstGeom prst="rect">
                <a:avLst/>
              </a:prstGeom>
              <a:blipFill>
                <a:blip r:embed="rId5"/>
                <a:stretch>
                  <a:fillRect l="-664" t="-9091" r="-3319" b="-28571"/>
                </a:stretch>
              </a:blipFill>
            </p:spPr>
            <p:txBody>
              <a:bodyPr/>
              <a:lstStyle/>
              <a:p>
                <a:r>
                  <a:rPr lang="ru-RU">
                    <a:noFill/>
                  </a:rPr>
                  <a:t> </a:t>
                </a:r>
              </a:p>
            </p:txBody>
          </p:sp>
        </mc:Fallback>
      </mc:AlternateContent>
      <p:sp>
        <p:nvSpPr>
          <p:cNvPr id="47" name="Скругленный прямоугольник 46"/>
          <p:cNvSpPr/>
          <p:nvPr/>
        </p:nvSpPr>
        <p:spPr>
          <a:xfrm>
            <a:off x="7476325" y="4117620"/>
            <a:ext cx="4701628" cy="2996858"/>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7894208" y="2908425"/>
            <a:ext cx="3996369" cy="830997"/>
          </a:xfrm>
          <a:prstGeom prst="rect">
            <a:avLst/>
          </a:prstGeom>
          <a:noFill/>
        </p:spPr>
        <p:txBody>
          <a:bodyPr wrap="square" rtlCol="0">
            <a:spAutoFit/>
          </a:bodyPr>
          <a:lstStyle/>
          <a:p>
            <a:r>
              <a:rPr lang="en-US" sz="2400" dirty="0"/>
              <a:t>Logistic Regression Cost Function Compilation</a:t>
            </a:r>
            <a:endParaRPr lang="ru-RU" sz="2400" dirty="0"/>
          </a:p>
        </p:txBody>
      </p:sp>
      <p:pic>
        <p:nvPicPr>
          <p:cNvPr id="83" name="Рисунок 82"/>
          <p:cNvPicPr>
            <a:picLocks noChangeAspect="1"/>
          </p:cNvPicPr>
          <p:nvPr/>
        </p:nvPicPr>
        <p:blipFill rotWithShape="1">
          <a:blip r:embed="rId6"/>
          <a:srcRect l="11975" t="1069" b="26074"/>
          <a:stretch/>
        </p:blipFill>
        <p:spPr>
          <a:xfrm>
            <a:off x="7607447" y="4501071"/>
            <a:ext cx="4467477" cy="200242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750098" y="6503491"/>
                <a:ext cx="1550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=4, </m:t>
                      </m:r>
                      <m:r>
                        <a:rPr lang="en-US" b="0" i="1" smtClean="0">
                          <a:latin typeface="Cambria Math" panose="02040503050406030204" pitchFamily="18" charset="0"/>
                        </a:rPr>
                        <m:t>𝑚</m:t>
                      </m:r>
                      <m:r>
                        <a:rPr lang="en-US" b="0" i="1" smtClean="0">
                          <a:latin typeface="Cambria Math" panose="02040503050406030204" pitchFamily="18" charset="0"/>
                        </a:rPr>
                        <m:t>=3</m:t>
                      </m:r>
                    </m:oMath>
                  </m:oMathPara>
                </a14:m>
                <a:endParaRPr lang="ru-RU"/>
              </a:p>
            </p:txBody>
          </p:sp>
        </mc:Choice>
        <mc:Fallback xmlns="">
          <p:sp>
            <p:nvSpPr>
              <p:cNvPr id="8" name="TextBox 7"/>
              <p:cNvSpPr txBox="1">
                <a:spLocks noRot="1" noChangeAspect="1" noMove="1" noResize="1" noEditPoints="1" noAdjustHandles="1" noChangeArrowheads="1" noChangeShapeType="1" noTextEdit="1"/>
              </p:cNvSpPr>
              <p:nvPr/>
            </p:nvSpPr>
            <p:spPr>
              <a:xfrm>
                <a:off x="7750098" y="6503491"/>
                <a:ext cx="1550168" cy="369332"/>
              </a:xfrm>
              <a:prstGeom prst="rect">
                <a:avLst/>
              </a:prstGeom>
              <a:blipFill>
                <a:blip r:embed="rId9"/>
                <a:stretch>
                  <a:fillRect/>
                </a:stretch>
              </a:blipFill>
            </p:spPr>
            <p:txBody>
              <a:bodyPr/>
              <a:lstStyle/>
              <a:p>
                <a:r>
                  <a:rPr lang="ru-RU">
                    <a:noFill/>
                  </a:rPr>
                  <a:t> </a:t>
                </a:r>
              </a:p>
            </p:txBody>
          </p:sp>
        </mc:Fallback>
      </mc:AlternateContent>
      <p:sp>
        <p:nvSpPr>
          <p:cNvPr id="10" name="Прямоугольник 9"/>
          <p:cNvSpPr/>
          <p:nvPr/>
        </p:nvSpPr>
        <p:spPr>
          <a:xfrm>
            <a:off x="7474127" y="4117620"/>
            <a:ext cx="4734116" cy="273866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99" name="Овал 98"/>
              <p:cNvSpPr/>
              <p:nvPr/>
            </p:nvSpPr>
            <p:spPr>
              <a:xfrm>
                <a:off x="8274451" y="4282053"/>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ru-RU" dirty="0">
                  <a:solidFill>
                    <a:schemeClr val="tx1"/>
                  </a:solidFill>
                </a:endParaRPr>
              </a:p>
            </p:txBody>
          </p:sp>
        </mc:Choice>
        <mc:Fallback xmlns="">
          <p:sp>
            <p:nvSpPr>
              <p:cNvPr id="99" name="Овал 98"/>
              <p:cNvSpPr>
                <a:spLocks noRot="1" noChangeAspect="1" noMove="1" noResize="1" noEditPoints="1" noAdjustHandles="1" noChangeArrowheads="1" noChangeShapeType="1" noTextEdit="1"/>
              </p:cNvSpPr>
              <p:nvPr/>
            </p:nvSpPr>
            <p:spPr>
              <a:xfrm>
                <a:off x="8274451" y="4282053"/>
                <a:ext cx="438304" cy="424424"/>
              </a:xfrm>
              <a:prstGeom prst="ellipse">
                <a:avLst/>
              </a:prstGeom>
              <a:blipFill>
                <a:blip r:embed="rId11"/>
                <a:stretch>
                  <a:fillRect/>
                </a:stretch>
              </a:blipFill>
              <a:ln w="38100">
                <a:solidFill>
                  <a:schemeClr val="bg1">
                    <a:lumMod val="5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0" name="Овал 99"/>
              <p:cNvSpPr/>
              <p:nvPr/>
            </p:nvSpPr>
            <p:spPr>
              <a:xfrm>
                <a:off x="8271373" y="5033544"/>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oMath>
                  </m:oMathPara>
                </a14:m>
                <a:endParaRPr lang="ru-RU" dirty="0">
                  <a:solidFill>
                    <a:schemeClr val="tx1"/>
                  </a:solidFill>
                </a:endParaRPr>
              </a:p>
            </p:txBody>
          </p:sp>
        </mc:Choice>
        <mc:Fallback xmlns="">
          <p:sp>
            <p:nvSpPr>
              <p:cNvPr id="100" name="Овал 99"/>
              <p:cNvSpPr>
                <a:spLocks noRot="1" noChangeAspect="1" noMove="1" noResize="1" noEditPoints="1" noAdjustHandles="1" noChangeArrowheads="1" noChangeShapeType="1" noTextEdit="1"/>
              </p:cNvSpPr>
              <p:nvPr/>
            </p:nvSpPr>
            <p:spPr>
              <a:xfrm>
                <a:off x="8271373" y="5033544"/>
                <a:ext cx="438304" cy="424424"/>
              </a:xfrm>
              <a:prstGeom prst="ellipse">
                <a:avLst/>
              </a:prstGeom>
              <a:blipFill>
                <a:blip r:embed="rId12"/>
                <a:stretch>
                  <a:fillRect/>
                </a:stretch>
              </a:blipFill>
              <a:ln w="38100">
                <a:solidFill>
                  <a:schemeClr val="bg1">
                    <a:lumMod val="50000"/>
                  </a:schemeClr>
                </a:solidFill>
              </a:ln>
            </p:spPr>
            <p:txBody>
              <a:bodyPr/>
              <a:lstStyle/>
              <a:p>
                <a:r>
                  <a:rPr lang="ru-RU">
                    <a:noFill/>
                  </a:rPr>
                  <a:t> </a:t>
                </a:r>
              </a:p>
            </p:txBody>
          </p:sp>
        </mc:Fallback>
      </mc:AlternateContent>
      <p:cxnSp>
        <p:nvCxnSpPr>
          <p:cNvPr id="104" name="Прямая со стрелкой 103"/>
          <p:cNvCxnSpPr>
            <a:stCxn id="99" idx="6"/>
            <a:endCxn id="106" idx="2"/>
          </p:cNvCxnSpPr>
          <p:nvPr/>
        </p:nvCxnSpPr>
        <p:spPr>
          <a:xfrm>
            <a:off x="8712755" y="4494265"/>
            <a:ext cx="1114384" cy="117931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5" name="Прямая со стрелкой 104"/>
          <p:cNvCxnSpPr>
            <a:stCxn id="100" idx="6"/>
            <a:endCxn id="106" idx="2"/>
          </p:cNvCxnSpPr>
          <p:nvPr/>
        </p:nvCxnSpPr>
        <p:spPr>
          <a:xfrm>
            <a:off x="8709677" y="5245756"/>
            <a:ext cx="1117462" cy="42782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6" name="Овал 105"/>
          <p:cNvSpPr/>
          <p:nvPr/>
        </p:nvSpPr>
        <p:spPr>
          <a:xfrm>
            <a:off x="9827139" y="5461371"/>
            <a:ext cx="438304" cy="424424"/>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FF0000"/>
              </a:solidFill>
            </a:endParaRPr>
          </a:p>
        </p:txBody>
      </p:sp>
      <p:cxnSp>
        <p:nvCxnSpPr>
          <p:cNvPr id="107" name="Прямая со стрелкой 106"/>
          <p:cNvCxnSpPr>
            <a:stCxn id="106" idx="6"/>
          </p:cNvCxnSpPr>
          <p:nvPr/>
        </p:nvCxnSpPr>
        <p:spPr>
          <a:xfrm>
            <a:off x="10265443" y="5673583"/>
            <a:ext cx="1008266"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8" name="Прямоугольник 107"/>
              <p:cNvSpPr/>
              <p:nvPr/>
            </p:nvSpPr>
            <p:spPr>
              <a:xfrm>
                <a:off x="10481400" y="5236883"/>
                <a:ext cx="50407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h</m:t>
                          </m:r>
                        </m:e>
                        <m:sub>
                          <m:r>
                            <m:rPr>
                              <m:sty m:val="p"/>
                            </m:rPr>
                            <a:rPr lang="en-US" sz="2400" b="0" i="0" smtClean="0">
                              <a:latin typeface="Cambria Math" panose="02040503050406030204" pitchFamily="18" charset="0"/>
                            </a:rPr>
                            <m:t>W</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m:oMathPara>
                </a14:m>
                <a:endParaRPr lang="ru-RU" sz="2400" i="1" dirty="0"/>
              </a:p>
            </p:txBody>
          </p:sp>
        </mc:Choice>
        <mc:Fallback xmlns="">
          <p:sp>
            <p:nvSpPr>
              <p:cNvPr id="108" name="Прямоугольник 107"/>
              <p:cNvSpPr>
                <a:spLocks noRot="1" noChangeAspect="1" noMove="1" noResize="1" noEditPoints="1" noAdjustHandles="1" noChangeArrowheads="1" noChangeShapeType="1" noTextEdit="1"/>
              </p:cNvSpPr>
              <p:nvPr/>
            </p:nvSpPr>
            <p:spPr>
              <a:xfrm>
                <a:off x="10481400" y="5236883"/>
                <a:ext cx="504071" cy="461665"/>
              </a:xfrm>
              <a:prstGeom prst="rect">
                <a:avLst/>
              </a:prstGeom>
              <a:blipFill>
                <a:blip r:embed="rId13"/>
                <a:stretch>
                  <a:fillRect l="-3614" r="-112048" b="-1710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6" name="Овал 115"/>
              <p:cNvSpPr/>
              <p:nvPr/>
            </p:nvSpPr>
            <p:spPr>
              <a:xfrm>
                <a:off x="8278989" y="5695408"/>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3</m:t>
                          </m:r>
                        </m:sub>
                      </m:sSub>
                    </m:oMath>
                  </m:oMathPara>
                </a14:m>
                <a:endParaRPr lang="ru-RU" dirty="0">
                  <a:solidFill>
                    <a:schemeClr val="tx1"/>
                  </a:solidFill>
                </a:endParaRPr>
              </a:p>
            </p:txBody>
          </p:sp>
        </mc:Choice>
        <mc:Fallback xmlns="">
          <p:sp>
            <p:nvSpPr>
              <p:cNvPr id="116" name="Овал 115"/>
              <p:cNvSpPr>
                <a:spLocks noRot="1" noChangeAspect="1" noMove="1" noResize="1" noEditPoints="1" noAdjustHandles="1" noChangeArrowheads="1" noChangeShapeType="1" noTextEdit="1"/>
              </p:cNvSpPr>
              <p:nvPr/>
            </p:nvSpPr>
            <p:spPr>
              <a:xfrm>
                <a:off x="8278989" y="5695408"/>
                <a:ext cx="438304" cy="424424"/>
              </a:xfrm>
              <a:prstGeom prst="ellipse">
                <a:avLst/>
              </a:prstGeom>
              <a:blipFill>
                <a:blip r:embed="rId14"/>
                <a:stretch>
                  <a:fillRect/>
                </a:stretch>
              </a:blipFill>
              <a:ln w="38100">
                <a:solidFill>
                  <a:schemeClr val="bg1">
                    <a:lumMod val="50000"/>
                  </a:schemeClr>
                </a:solidFill>
              </a:ln>
            </p:spPr>
            <p:txBody>
              <a:bodyPr/>
              <a:lstStyle/>
              <a:p>
                <a:r>
                  <a:rPr lang="ru-RU">
                    <a:noFill/>
                  </a:rPr>
                  <a:t> </a:t>
                </a:r>
              </a:p>
            </p:txBody>
          </p:sp>
        </mc:Fallback>
      </mc:AlternateContent>
      <p:cxnSp>
        <p:nvCxnSpPr>
          <p:cNvPr id="117" name="Прямая со стрелкой 116"/>
          <p:cNvCxnSpPr>
            <a:stCxn id="116" idx="6"/>
            <a:endCxn id="106" idx="2"/>
          </p:cNvCxnSpPr>
          <p:nvPr/>
        </p:nvCxnSpPr>
        <p:spPr>
          <a:xfrm flipV="1">
            <a:off x="8717293" y="5673583"/>
            <a:ext cx="1109846" cy="23403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5" name="Овал 124"/>
              <p:cNvSpPr/>
              <p:nvPr/>
            </p:nvSpPr>
            <p:spPr>
              <a:xfrm>
                <a:off x="8278989" y="6392003"/>
                <a:ext cx="438304" cy="424424"/>
              </a:xfrm>
              <a:prstGeom prst="ellipse">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4</m:t>
                          </m:r>
                        </m:sub>
                      </m:sSub>
                    </m:oMath>
                  </m:oMathPara>
                </a14:m>
                <a:endParaRPr lang="ru-RU" dirty="0">
                  <a:solidFill>
                    <a:schemeClr val="tx1"/>
                  </a:solidFill>
                </a:endParaRPr>
              </a:p>
            </p:txBody>
          </p:sp>
        </mc:Choice>
        <mc:Fallback xmlns="">
          <p:sp>
            <p:nvSpPr>
              <p:cNvPr id="125" name="Овал 124"/>
              <p:cNvSpPr>
                <a:spLocks noRot="1" noChangeAspect="1" noMove="1" noResize="1" noEditPoints="1" noAdjustHandles="1" noChangeArrowheads="1" noChangeShapeType="1" noTextEdit="1"/>
              </p:cNvSpPr>
              <p:nvPr/>
            </p:nvSpPr>
            <p:spPr>
              <a:xfrm>
                <a:off x="8278989" y="6392003"/>
                <a:ext cx="438304" cy="424424"/>
              </a:xfrm>
              <a:prstGeom prst="ellipse">
                <a:avLst/>
              </a:prstGeom>
              <a:blipFill>
                <a:blip r:embed="rId15"/>
                <a:stretch>
                  <a:fillRect/>
                </a:stretch>
              </a:blipFill>
              <a:ln w="38100">
                <a:solidFill>
                  <a:schemeClr val="bg1">
                    <a:lumMod val="50000"/>
                  </a:schemeClr>
                </a:solidFill>
              </a:ln>
            </p:spPr>
            <p:txBody>
              <a:bodyPr/>
              <a:lstStyle/>
              <a:p>
                <a:r>
                  <a:rPr lang="ru-RU">
                    <a:noFill/>
                  </a:rPr>
                  <a:t> </a:t>
                </a:r>
              </a:p>
            </p:txBody>
          </p:sp>
        </mc:Fallback>
      </mc:AlternateContent>
      <p:cxnSp>
        <p:nvCxnSpPr>
          <p:cNvPr id="126" name="Прямая со стрелкой 125"/>
          <p:cNvCxnSpPr>
            <a:stCxn id="125" idx="6"/>
            <a:endCxn id="106" idx="2"/>
          </p:cNvCxnSpPr>
          <p:nvPr/>
        </p:nvCxnSpPr>
        <p:spPr>
          <a:xfrm flipV="1">
            <a:off x="8717293" y="5673583"/>
            <a:ext cx="1109846" cy="93063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2" name="TextBox 131"/>
              <p:cNvSpPr txBox="1"/>
              <p:nvPr/>
            </p:nvSpPr>
            <p:spPr>
              <a:xfrm>
                <a:off x="8764201" y="4236109"/>
                <a:ext cx="6065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ru-RU" dirty="0"/>
              </a:p>
            </p:txBody>
          </p:sp>
        </mc:Choice>
        <mc:Fallback xmlns="">
          <p:sp>
            <p:nvSpPr>
              <p:cNvPr id="132" name="TextBox 131"/>
              <p:cNvSpPr txBox="1">
                <a:spLocks noRot="1" noChangeAspect="1" noMove="1" noResize="1" noEditPoints="1" noAdjustHandles="1" noChangeArrowheads="1" noChangeShapeType="1" noTextEdit="1"/>
              </p:cNvSpPr>
              <p:nvPr/>
            </p:nvSpPr>
            <p:spPr>
              <a:xfrm>
                <a:off x="8764201" y="4236109"/>
                <a:ext cx="606512" cy="461665"/>
              </a:xfrm>
              <a:prstGeom prst="rect">
                <a:avLst/>
              </a:prstGeom>
              <a:blipFill>
                <a:blip r:embed="rId1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3" name="TextBox 132"/>
              <p:cNvSpPr txBox="1"/>
              <p:nvPr/>
            </p:nvSpPr>
            <p:spPr>
              <a:xfrm>
                <a:off x="8671394" y="4781753"/>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ru-RU" dirty="0"/>
              </a:p>
            </p:txBody>
          </p:sp>
        </mc:Choice>
        <mc:Fallback xmlns="">
          <p:sp>
            <p:nvSpPr>
              <p:cNvPr id="133" name="TextBox 132"/>
              <p:cNvSpPr txBox="1">
                <a:spLocks noRot="1" noChangeAspect="1" noMove="1" noResize="1" noEditPoints="1" noAdjustHandles="1" noChangeArrowheads="1" noChangeShapeType="1" noTextEdit="1"/>
              </p:cNvSpPr>
              <p:nvPr/>
            </p:nvSpPr>
            <p:spPr>
              <a:xfrm>
                <a:off x="8671394" y="4781753"/>
                <a:ext cx="613630" cy="461665"/>
              </a:xfrm>
              <a:prstGeom prst="rect">
                <a:avLst/>
              </a:prstGeom>
              <a:blipFill>
                <a:blip r:embed="rId17"/>
                <a:stretch>
                  <a:fillRect b="-131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4" name="TextBox 133"/>
              <p:cNvSpPr txBox="1"/>
              <p:nvPr/>
            </p:nvSpPr>
            <p:spPr>
              <a:xfrm>
                <a:off x="8624622" y="5407576"/>
                <a:ext cx="6136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ru-RU" dirty="0"/>
              </a:p>
            </p:txBody>
          </p:sp>
        </mc:Choice>
        <mc:Fallback xmlns="">
          <p:sp>
            <p:nvSpPr>
              <p:cNvPr id="134" name="TextBox 133"/>
              <p:cNvSpPr txBox="1">
                <a:spLocks noRot="1" noChangeAspect="1" noMove="1" noResize="1" noEditPoints="1" noAdjustHandles="1" noChangeArrowheads="1" noChangeShapeType="1" noTextEdit="1"/>
              </p:cNvSpPr>
              <p:nvPr/>
            </p:nvSpPr>
            <p:spPr>
              <a:xfrm>
                <a:off x="8624622" y="5407576"/>
                <a:ext cx="613630" cy="461665"/>
              </a:xfrm>
              <a:prstGeom prst="rect">
                <a:avLst/>
              </a:prstGeom>
              <a:blipFill>
                <a:blip r:embed="rId18"/>
                <a:stretch>
                  <a:fillRect b="-131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35" name="TextBox 134"/>
              <p:cNvSpPr txBox="1"/>
              <p:nvPr/>
            </p:nvSpPr>
            <p:spPr>
              <a:xfrm>
                <a:off x="8558684" y="5982029"/>
                <a:ext cx="60426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4</m:t>
                          </m:r>
                        </m:sub>
                      </m:sSub>
                    </m:oMath>
                  </m:oMathPara>
                </a14:m>
                <a:endParaRPr lang="ru-RU" dirty="0"/>
              </a:p>
            </p:txBody>
          </p:sp>
        </mc:Choice>
        <mc:Fallback xmlns="">
          <p:sp>
            <p:nvSpPr>
              <p:cNvPr id="135" name="TextBox 134"/>
              <p:cNvSpPr txBox="1">
                <a:spLocks noRot="1" noChangeAspect="1" noMove="1" noResize="1" noEditPoints="1" noAdjustHandles="1" noChangeArrowheads="1" noChangeShapeType="1" noTextEdit="1"/>
              </p:cNvSpPr>
              <p:nvPr/>
            </p:nvSpPr>
            <p:spPr>
              <a:xfrm>
                <a:off x="8558684" y="5982029"/>
                <a:ext cx="604268" cy="461665"/>
              </a:xfrm>
              <a:prstGeom prst="rect">
                <a:avLst/>
              </a:prstGeom>
              <a:blipFill>
                <a:blip r:embed="rId19"/>
                <a:stretch>
                  <a:fillRect b="-1316"/>
                </a:stretch>
              </a:blipFill>
            </p:spPr>
            <p:txBody>
              <a:bodyPr/>
              <a:lstStyle/>
              <a:p>
                <a:r>
                  <a:rPr lang="ru-RU">
                    <a:noFill/>
                  </a:rPr>
                  <a:t> </a:t>
                </a:r>
              </a:p>
            </p:txBody>
          </p:sp>
        </mc:Fallback>
      </mc:AlternateContent>
      <p:sp>
        <p:nvSpPr>
          <p:cNvPr id="38" name="Заголовок 3">
            <a:extLst>
              <a:ext uri="{FF2B5EF4-FFF2-40B4-BE49-F238E27FC236}">
                <a16:creationId xmlns:a16="http://schemas.microsoft.com/office/drawing/2014/main" id="{F8B2E04D-232B-45A3-8EE3-E7FF2A3BFDC1}"/>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Cost function</a:t>
            </a:r>
            <a:endParaRPr lang="ru-RU" sz="3200" dirty="0"/>
          </a:p>
        </p:txBody>
      </p:sp>
      <mc:AlternateContent xmlns:mc="http://schemas.openxmlformats.org/markup-compatibility/2006" xmlns:a14="http://schemas.microsoft.com/office/drawing/2010/main">
        <mc:Choice Requires="a14">
          <p:sp>
            <p:nvSpPr>
              <p:cNvPr id="39" name="Прямоугольник 38">
                <a:extLst>
                  <a:ext uri="{FF2B5EF4-FFF2-40B4-BE49-F238E27FC236}">
                    <a16:creationId xmlns:a16="http://schemas.microsoft.com/office/drawing/2014/main" id="{57CFD8DB-072D-46F5-9275-AD5B78DDFC1C}"/>
                  </a:ext>
                </a:extLst>
              </p:cNvPr>
              <p:cNvSpPr/>
              <p:nvPr/>
            </p:nvSpPr>
            <p:spPr>
              <a:xfrm>
                <a:off x="-74492" y="1497090"/>
                <a:ext cx="12312921" cy="1266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𝐽</m:t>
                      </m:r>
                      <m:r>
                        <a:rPr lang="en-US" sz="2400" i="1" smtClean="0">
                          <a:latin typeface="Cambria Math" panose="02040503050406030204" pitchFamily="18" charset="0"/>
                        </a:rPr>
                        <m:t>=−</m:t>
                      </m:r>
                      <m:f>
                        <m:fPr>
                          <m:ctrlPr>
                            <a:rPr lang="en-US" sz="2400" i="1">
                              <a:latin typeface="Cambria Math" panose="02040503050406030204" pitchFamily="18" charset="0"/>
                            </a:rPr>
                          </m:ctrlPr>
                        </m:fPr>
                        <m:num>
                          <m:r>
                            <a:rPr lang="ru-RU" sz="2400" i="1">
                              <a:latin typeface="Cambria Math" panose="02040503050406030204" pitchFamily="18" charset="0"/>
                            </a:rPr>
                            <m:t>1</m:t>
                          </m:r>
                        </m:num>
                        <m:den>
                          <m:r>
                            <a:rPr lang="en-US" sz="2400" i="1">
                              <a:latin typeface="Cambria Math" panose="02040503050406030204" pitchFamily="18" charset="0"/>
                            </a:rPr>
                            <m:t>𝑚</m:t>
                          </m:r>
                        </m:den>
                      </m:f>
                      <m:d>
                        <m:dPr>
                          <m:begChr m:val="["/>
                          <m:endChr m:val="]"/>
                          <m:ctrlPr>
                            <a:rPr lang="en-US" sz="2400" i="1" smtClean="0">
                              <a:latin typeface="Cambria Math" panose="02040503050406030204" pitchFamily="18" charset="0"/>
                            </a:rPr>
                          </m:ctrlPr>
                        </m:dPr>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𝑘</m:t>
                                  </m:r>
                                  <m:r>
                                    <a:rPr lang="ru-RU" sz="2400" i="1">
                                      <a:latin typeface="Cambria Math" panose="02040503050406030204" pitchFamily="18" charset="0"/>
                                    </a:rPr>
                                    <m:t>=1</m:t>
                                  </m:r>
                                </m:sub>
                                <m:sup>
                                  <m:r>
                                    <a:rPr lang="en-US" sz="2400" i="1">
                                      <a:latin typeface="Cambria Math" panose="02040503050406030204" pitchFamily="18" charset="0"/>
                                    </a:rPr>
                                    <m:t>𝐾</m:t>
                                  </m:r>
                                </m:sup>
                                <m:e>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𝑦</m:t>
                                      </m:r>
                                    </m:e>
                                    <m:sub>
                                      <m:r>
                                        <a:rPr lang="en-US" sz="2400" b="0" i="1" smtClean="0">
                                          <a:latin typeface="Cambria Math" panose="02040503050406030204" pitchFamily="18" charset="0"/>
                                        </a:rPr>
                                        <m:t>𝑘</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r>
                                    <m:rPr>
                                      <m:sty m:val="p"/>
                                    </m:rPr>
                                    <a:rPr lang="en-US" sz="2400" dirty="0">
                                      <a:latin typeface="Cambria Math" panose="02040503050406030204" pitchFamily="18" charset="0"/>
                                    </a:rPr>
                                    <m:t>ln</m:t>
                                  </m:r>
                                  <m:d>
                                    <m:dPr>
                                      <m:ctrlPr>
                                        <a:rPr lang="en-US" sz="2400" i="1" dirty="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h</m:t>
                                          </m:r>
                                        </m:e>
                                        <m:sub>
                                          <m:r>
                                            <m:rPr>
                                              <m:sty m:val="p"/>
                                            </m:rPr>
                                            <a:rPr lang="en-US" sz="2400" b="0" i="0" smtClean="0">
                                              <a:latin typeface="Cambria Math" panose="02040503050406030204" pitchFamily="18" charset="0"/>
                                            </a:rPr>
                                            <m:t>W</m:t>
                                          </m:r>
                                        </m:sub>
                                      </m:sSub>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e>
                                          </m:d>
                                        </m:e>
                                        <m:sub>
                                          <m:r>
                                            <a:rPr lang="en-US" sz="2400" b="0" i="1" smtClean="0">
                                              <a:latin typeface="Cambria Math" panose="02040503050406030204" pitchFamily="18" charset="0"/>
                                            </a:rPr>
                                            <m:t>𝑘</m:t>
                                          </m:r>
                                        </m:sub>
                                      </m:sSub>
                                    </m:e>
                                  </m:d>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sSubSup>
                                        <m:sSubSupPr>
                                          <m:ctrlPr>
                                            <a:rPr lang="en-US" sz="2400" i="1">
                                              <a:latin typeface="Cambria Math" panose="02040503050406030204" pitchFamily="18" charset="0"/>
                                            </a:rPr>
                                          </m:ctrlPr>
                                        </m:sSubSupPr>
                                        <m:e>
                                          <m:r>
                                            <a:rPr lang="en-US" sz="2400" i="1">
                                              <a:latin typeface="Cambria Math" panose="02040503050406030204" pitchFamily="18" charset="0"/>
                                            </a:rPr>
                                            <m:t>𝑦</m:t>
                                          </m:r>
                                        </m:e>
                                        <m:sub>
                                          <m:r>
                                            <a:rPr lang="en-US" sz="2400" i="1">
                                              <a:latin typeface="Cambria Math" panose="02040503050406030204" pitchFamily="18" charset="0"/>
                                            </a:rPr>
                                            <m:t>𝑘</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d>
                                  <m:r>
                                    <m:rPr>
                                      <m:sty m:val="p"/>
                                    </m:rPr>
                                    <a:rPr lang="en-US" sz="2400" dirty="0">
                                      <a:latin typeface="Cambria Math" panose="02040503050406030204" pitchFamily="18" charset="0"/>
                                    </a:rPr>
                                    <m:t>ln</m:t>
                                  </m:r>
                                  <m:d>
                                    <m:dPr>
                                      <m:ctrlPr>
                                        <a:rPr lang="en-US" sz="2400" i="1" dirty="0">
                                          <a:latin typeface="Cambria Math" panose="02040503050406030204" pitchFamily="18" charset="0"/>
                                        </a:rPr>
                                      </m:ctrlPr>
                                    </m:dPr>
                                    <m:e>
                                      <m:r>
                                        <a:rPr lang="ru-RU" sz="2400" i="1" dirty="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m:rPr>
                                              <m:sty m:val="p"/>
                                            </m:rPr>
                                            <a:rPr lang="en-US" sz="2400">
                                              <a:latin typeface="Cambria Math" panose="02040503050406030204" pitchFamily="18" charset="0"/>
                                            </a:rPr>
                                            <m:t>Θ</m:t>
                                          </m:r>
                                        </m:sub>
                                      </m:sSub>
                                      <m:sSub>
                                        <m:sSubPr>
                                          <m:ctrlPr>
                                            <a:rPr lang="en-US" sz="2400" b="0" i="1" smtClean="0">
                                              <a:latin typeface="Cambria Math" panose="02040503050406030204" pitchFamily="18" charset="0"/>
                                            </a:rPr>
                                          </m:ctrlPr>
                                        </m:sSub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e>
                                          </m:d>
                                        </m:e>
                                        <m:sub>
                                          <m:r>
                                            <a:rPr lang="en-US" sz="2400" b="0" i="1" smtClean="0">
                                              <a:latin typeface="Cambria Math" panose="02040503050406030204" pitchFamily="18" charset="0"/>
                                            </a:rPr>
                                            <m:t>𝑘</m:t>
                                          </m:r>
                                        </m:sub>
                                      </m:sSub>
                                    </m:e>
                                  </m:d>
                                </m:e>
                              </m:nary>
                            </m:e>
                          </m:nary>
                        </m:e>
                      </m:d>
                      <m:r>
                        <a:rPr lang="ru-RU"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ru-RU" sz="2400" b="0" i="1" smtClean="0">
                              <a:latin typeface="Cambria Math" panose="02040503050406030204" pitchFamily="18" charset="0"/>
                            </a:rPr>
                            <m:t>𝜆</m:t>
                          </m:r>
                        </m:num>
                        <m:den>
                          <m:r>
                            <a:rPr lang="en-US" sz="2400" b="0" i="1" smtClean="0">
                              <a:latin typeface="Cambria Math" panose="02040503050406030204" pitchFamily="18" charset="0"/>
                            </a:rPr>
                            <m:t>2</m:t>
                          </m:r>
                          <m:r>
                            <a:rPr lang="en-US" sz="2400" b="0" i="1" smtClean="0">
                              <a:latin typeface="Cambria Math" panose="02040503050406030204" pitchFamily="18" charset="0"/>
                            </a:rPr>
                            <m:t>𝑚</m:t>
                          </m:r>
                        </m:den>
                      </m:f>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𝑙</m:t>
                          </m:r>
                          <m:r>
                            <a:rPr lang="en-US" sz="2400" b="0" i="1" smtClean="0">
                              <a:latin typeface="Cambria Math" panose="02040503050406030204" pitchFamily="18" charset="0"/>
                            </a:rPr>
                            <m:t>=1</m:t>
                          </m:r>
                        </m:sub>
                        <m:sup>
                          <m:r>
                            <a:rPr lang="en-US" sz="2400" b="0" i="1" smtClean="0">
                              <a:latin typeface="Cambria Math" panose="02040503050406030204" pitchFamily="18" charset="0"/>
                            </a:rPr>
                            <m:t>𝐿</m:t>
                          </m:r>
                          <m:r>
                            <a:rPr lang="en-US" sz="2400" b="0" i="1" smtClean="0">
                              <a:latin typeface="Cambria Math" panose="02040503050406030204" pitchFamily="18" charset="0"/>
                            </a:rPr>
                            <m:t>−1</m:t>
                          </m:r>
                        </m:sup>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𝑙</m:t>
                                  </m:r>
                                </m:sub>
                              </m:sSub>
                            </m:sup>
                            <m:e>
                              <m:nary>
                                <m:naryPr>
                                  <m:chr m:val="∑"/>
                                  <m:ctrlPr>
                                    <a:rPr lang="en-US" sz="2400" i="1">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𝑙</m:t>
                                      </m:r>
                                      <m:r>
                                        <a:rPr lang="en-US" sz="2400" b="0" i="1" smtClean="0">
                                          <a:latin typeface="Cambria Math" panose="02040503050406030204" pitchFamily="18" charset="0"/>
                                        </a:rPr>
                                        <m:t>+1</m:t>
                                      </m:r>
                                    </m:sub>
                                  </m:sSub>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𝑊</m:t>
                                              </m:r>
                                            </m:e>
                                            <m:sub>
                                              <m:r>
                                                <a:rPr lang="en-US" sz="2400" b="0" i="1" smtClean="0">
                                                  <a:latin typeface="Cambria Math" panose="02040503050406030204" pitchFamily="18" charset="0"/>
                                                </a:rPr>
                                                <m:t>𝑖𝑗</m:t>
                                              </m:r>
                                            </m:sub>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sup>
                                          </m:sSubSup>
                                        </m:e>
                                      </m:d>
                                    </m:e>
                                    <m:sup>
                                      <m:r>
                                        <a:rPr lang="en-US" sz="2400" b="0" i="1" smtClean="0">
                                          <a:latin typeface="Cambria Math" panose="02040503050406030204" pitchFamily="18" charset="0"/>
                                        </a:rPr>
                                        <m:t>2</m:t>
                                      </m:r>
                                    </m:sup>
                                  </m:sSup>
                                </m:e>
                              </m:nary>
                            </m:e>
                          </m:nary>
                        </m:e>
                      </m:nary>
                    </m:oMath>
                  </m:oMathPara>
                </a14:m>
                <a:endParaRPr lang="ru-RU" dirty="0"/>
              </a:p>
            </p:txBody>
          </p:sp>
        </mc:Choice>
        <mc:Fallback xmlns="">
          <p:sp>
            <p:nvSpPr>
              <p:cNvPr id="39" name="Прямоугольник 38">
                <a:extLst>
                  <a:ext uri="{FF2B5EF4-FFF2-40B4-BE49-F238E27FC236}">
                    <a16:creationId xmlns:a16="http://schemas.microsoft.com/office/drawing/2014/main" id="{57CFD8DB-072D-46F5-9275-AD5B78DDFC1C}"/>
                  </a:ext>
                </a:extLst>
              </p:cNvPr>
              <p:cNvSpPr>
                <a:spLocks noRot="1" noChangeAspect="1" noMove="1" noResize="1" noEditPoints="1" noAdjustHandles="1" noChangeArrowheads="1" noChangeShapeType="1" noTextEdit="1"/>
              </p:cNvSpPr>
              <p:nvPr/>
            </p:nvSpPr>
            <p:spPr>
              <a:xfrm>
                <a:off x="-74492" y="1497090"/>
                <a:ext cx="12312921" cy="1266180"/>
              </a:xfrm>
              <a:prstGeom prst="rect">
                <a:avLst/>
              </a:prstGeom>
              <a:blipFill>
                <a:blip r:embed="rId20"/>
                <a:stretch>
                  <a:fillRect/>
                </a:stretch>
              </a:blipFill>
            </p:spPr>
            <p:txBody>
              <a:bodyPr/>
              <a:lstStyle/>
              <a:p>
                <a:r>
                  <a:rPr lang="ru-RU">
                    <a:noFill/>
                  </a:rPr>
                  <a:t> </a:t>
                </a:r>
              </a:p>
            </p:txBody>
          </p:sp>
        </mc:Fallback>
      </mc:AlternateContent>
      <p:sp>
        <p:nvSpPr>
          <p:cNvPr id="40" name="Скругленный прямоугольник 2">
            <a:extLst>
              <a:ext uri="{FF2B5EF4-FFF2-40B4-BE49-F238E27FC236}">
                <a16:creationId xmlns:a16="http://schemas.microsoft.com/office/drawing/2014/main" id="{7BF2A8A7-BFF6-496D-B42C-3C524E07EF64}"/>
              </a:ext>
            </a:extLst>
          </p:cNvPr>
          <p:cNvSpPr/>
          <p:nvPr/>
        </p:nvSpPr>
        <p:spPr>
          <a:xfrm>
            <a:off x="1759226" y="1497090"/>
            <a:ext cx="453341" cy="126364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mc:AlternateContent xmlns:mc="http://schemas.openxmlformats.org/markup-compatibility/2006" xmlns:a14="http://schemas.microsoft.com/office/drawing/2010/main">
        <mc:Choice Requires="a14">
          <p:sp>
            <p:nvSpPr>
              <p:cNvPr id="41" name="Скругленный прямоугольник 76">
                <a:extLst>
                  <a:ext uri="{FF2B5EF4-FFF2-40B4-BE49-F238E27FC236}">
                    <a16:creationId xmlns:a16="http://schemas.microsoft.com/office/drawing/2014/main" id="{0F5CAA8C-6FBB-4CD6-84E2-BC7A65DDA0EB}"/>
                  </a:ext>
                </a:extLst>
              </p:cNvPr>
              <p:cNvSpPr/>
              <p:nvPr/>
            </p:nvSpPr>
            <p:spPr>
              <a:xfrm>
                <a:off x="9703709" y="1513167"/>
                <a:ext cx="1356193" cy="126618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b="0" i="1" smtClean="0">
                          <a:solidFill>
                            <a:schemeClr val="tx1"/>
                          </a:solidFill>
                          <a:latin typeface="Cambria Math" panose="02040503050406030204" pitchFamily="18" charset="0"/>
                        </a:rPr>
                        <m:t>   </m:t>
                      </m:r>
                      <m:nary>
                        <m:naryPr>
                          <m:chr m:val="∑"/>
                          <m:ctrlPr>
                            <a:rPr lang="ru-RU" sz="2400" i="1" smtClean="0">
                              <a:solidFill>
                                <a:schemeClr val="tx1"/>
                              </a:solidFill>
                              <a:latin typeface="Cambria Math" panose="02040503050406030204" pitchFamily="18" charset="0"/>
                            </a:rPr>
                          </m:ctrlPr>
                        </m:naryPr>
                        <m:sub>
                          <m:r>
                            <m:rPr>
                              <m:brk m:alnAt="23"/>
                            </m:rPr>
                            <a:rPr lang="en-US" sz="2400" b="0" i="1" smtClean="0">
                              <a:solidFill>
                                <a:schemeClr val="tx1"/>
                              </a:solidFill>
                              <a:latin typeface="Cambria Math" panose="02040503050406030204" pitchFamily="18" charset="0"/>
                            </a:rPr>
                            <m:t>𝑗</m:t>
                          </m:r>
                          <m:r>
                            <a:rPr lang="en-US" sz="2400" b="0" i="1" smtClean="0">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𝑛</m:t>
                          </m:r>
                        </m:sup>
                        <m:e/>
                      </m:nary>
                    </m:oMath>
                  </m:oMathPara>
                </a14:m>
                <a:endParaRPr lang="ru-RU" dirty="0"/>
              </a:p>
            </p:txBody>
          </p:sp>
        </mc:Choice>
        <mc:Fallback xmlns="">
          <p:sp>
            <p:nvSpPr>
              <p:cNvPr id="41" name="Скругленный прямоугольник 76">
                <a:extLst>
                  <a:ext uri="{FF2B5EF4-FFF2-40B4-BE49-F238E27FC236}">
                    <a16:creationId xmlns:a16="http://schemas.microsoft.com/office/drawing/2014/main" id="{0F5CAA8C-6FBB-4CD6-84E2-BC7A65DDA0EB}"/>
                  </a:ext>
                </a:extLst>
              </p:cNvPr>
              <p:cNvSpPr>
                <a:spLocks noRot="1" noChangeAspect="1" noMove="1" noResize="1" noEditPoints="1" noAdjustHandles="1" noChangeArrowheads="1" noChangeShapeType="1" noTextEdit="1"/>
              </p:cNvSpPr>
              <p:nvPr/>
            </p:nvSpPr>
            <p:spPr>
              <a:xfrm>
                <a:off x="9703709" y="1513167"/>
                <a:ext cx="1356193" cy="1266180"/>
              </a:xfrm>
              <a:prstGeom prst="roundRect">
                <a:avLst/>
              </a:prstGeom>
              <a:blipFill>
                <a:blip r:embed="rId21"/>
                <a:stretch>
                  <a:fillRect/>
                </a:stretch>
              </a:blipFill>
              <a:ln>
                <a:solidFill>
                  <a:schemeClr val="bg1"/>
                </a:solidFill>
              </a:ln>
            </p:spPr>
            <p:txBody>
              <a:bodyPr/>
              <a:lstStyle/>
              <a:p>
                <a:r>
                  <a:rPr lang="ru-RU">
                    <a:noFill/>
                  </a:rPr>
                  <a:t> </a:t>
                </a:r>
              </a:p>
            </p:txBody>
          </p:sp>
        </mc:Fallback>
      </mc:AlternateContent>
      <p:sp>
        <p:nvSpPr>
          <p:cNvPr id="42" name="Скругленный прямоугольник 77">
            <a:extLst>
              <a:ext uri="{FF2B5EF4-FFF2-40B4-BE49-F238E27FC236}">
                <a16:creationId xmlns:a16="http://schemas.microsoft.com/office/drawing/2014/main" id="{BB82055B-4811-40F6-9341-D59B1BAB32BC}"/>
              </a:ext>
            </a:extLst>
          </p:cNvPr>
          <p:cNvSpPr/>
          <p:nvPr/>
        </p:nvSpPr>
        <p:spPr>
          <a:xfrm>
            <a:off x="2371593" y="2152407"/>
            <a:ext cx="195301" cy="18756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Скругленный прямоугольник 78">
            <a:extLst>
              <a:ext uri="{FF2B5EF4-FFF2-40B4-BE49-F238E27FC236}">
                <a16:creationId xmlns:a16="http://schemas.microsoft.com/office/drawing/2014/main" id="{542BA46F-81F2-4FD1-B4B7-2229F44231E2}"/>
              </a:ext>
            </a:extLst>
          </p:cNvPr>
          <p:cNvSpPr/>
          <p:nvPr/>
        </p:nvSpPr>
        <p:spPr>
          <a:xfrm>
            <a:off x="4295512" y="2165962"/>
            <a:ext cx="155510" cy="221002"/>
          </a:xfrm>
          <a:prstGeom prst="roundRect">
            <a:avLst>
              <a:gd name="adj" fmla="val 689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Скругленный прямоугольник 79">
            <a:extLst>
              <a:ext uri="{FF2B5EF4-FFF2-40B4-BE49-F238E27FC236}">
                <a16:creationId xmlns:a16="http://schemas.microsoft.com/office/drawing/2014/main" id="{4F7A4DC2-466C-47E1-9DC4-953CAFC06939}"/>
              </a:ext>
            </a:extLst>
          </p:cNvPr>
          <p:cNvSpPr/>
          <p:nvPr/>
        </p:nvSpPr>
        <p:spPr>
          <a:xfrm>
            <a:off x="5790930" y="2155489"/>
            <a:ext cx="155510" cy="221002"/>
          </a:xfrm>
          <a:prstGeom prst="roundRect">
            <a:avLst>
              <a:gd name="adj" fmla="val 689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Скругленный прямоугольник 80">
            <a:extLst>
              <a:ext uri="{FF2B5EF4-FFF2-40B4-BE49-F238E27FC236}">
                <a16:creationId xmlns:a16="http://schemas.microsoft.com/office/drawing/2014/main" id="{C9898519-9323-4544-87D7-80B343951331}"/>
              </a:ext>
            </a:extLst>
          </p:cNvPr>
          <p:cNvSpPr/>
          <p:nvPr/>
        </p:nvSpPr>
        <p:spPr>
          <a:xfrm>
            <a:off x="8369672" y="2179517"/>
            <a:ext cx="155510" cy="221002"/>
          </a:xfrm>
          <a:prstGeom prst="roundRect">
            <a:avLst>
              <a:gd name="adj" fmla="val 689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Скругленный прямоугольник 81">
            <a:extLst>
              <a:ext uri="{FF2B5EF4-FFF2-40B4-BE49-F238E27FC236}">
                <a16:creationId xmlns:a16="http://schemas.microsoft.com/office/drawing/2014/main" id="{C056A5E2-29DC-4932-B18B-E0818FE999EE}"/>
              </a:ext>
            </a:extLst>
          </p:cNvPr>
          <p:cNvSpPr/>
          <p:nvPr/>
        </p:nvSpPr>
        <p:spPr>
          <a:xfrm>
            <a:off x="11497497" y="1819994"/>
            <a:ext cx="303336" cy="308919"/>
          </a:xfrm>
          <a:prstGeom prst="roundRect">
            <a:avLst>
              <a:gd name="adj" fmla="val 689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mc:AlternateContent xmlns:mc="http://schemas.openxmlformats.org/markup-compatibility/2006" xmlns:a14="http://schemas.microsoft.com/office/drawing/2010/main">
        <mc:Choice Requires="a14">
          <p:sp>
            <p:nvSpPr>
              <p:cNvPr id="50" name="Скругленный прямоугольник 84">
                <a:extLst>
                  <a:ext uri="{FF2B5EF4-FFF2-40B4-BE49-F238E27FC236}">
                    <a16:creationId xmlns:a16="http://schemas.microsoft.com/office/drawing/2014/main" id="{0958B6D0-5D4C-4543-A528-C0A5C394C3DB}"/>
                  </a:ext>
                </a:extLst>
              </p:cNvPr>
              <p:cNvSpPr/>
              <p:nvPr/>
            </p:nvSpPr>
            <p:spPr>
              <a:xfrm>
                <a:off x="11436169" y="2145305"/>
                <a:ext cx="303336" cy="308919"/>
              </a:xfrm>
              <a:prstGeom prst="roundRect">
                <a:avLst>
                  <a:gd name="adj" fmla="val 689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𝑗</m:t>
                      </m:r>
                    </m:oMath>
                  </m:oMathPara>
                </a14:m>
                <a:endParaRPr lang="ru-RU" dirty="0">
                  <a:solidFill>
                    <a:schemeClr val="tx1"/>
                  </a:solidFill>
                </a:endParaRPr>
              </a:p>
            </p:txBody>
          </p:sp>
        </mc:Choice>
        <mc:Fallback xmlns="">
          <p:sp>
            <p:nvSpPr>
              <p:cNvPr id="50" name="Скругленный прямоугольник 84">
                <a:extLst>
                  <a:ext uri="{FF2B5EF4-FFF2-40B4-BE49-F238E27FC236}">
                    <a16:creationId xmlns:a16="http://schemas.microsoft.com/office/drawing/2014/main" id="{0958B6D0-5D4C-4543-A528-C0A5C394C3DB}"/>
                  </a:ext>
                </a:extLst>
              </p:cNvPr>
              <p:cNvSpPr>
                <a:spLocks noRot="1" noChangeAspect="1" noMove="1" noResize="1" noEditPoints="1" noAdjustHandles="1" noChangeArrowheads="1" noChangeShapeType="1" noTextEdit="1"/>
              </p:cNvSpPr>
              <p:nvPr/>
            </p:nvSpPr>
            <p:spPr>
              <a:xfrm>
                <a:off x="11436169" y="2145305"/>
                <a:ext cx="303336" cy="308919"/>
              </a:xfrm>
              <a:prstGeom prst="roundRect">
                <a:avLst>
                  <a:gd name="adj" fmla="val 6897"/>
                </a:avLst>
              </a:prstGeom>
              <a:blipFill>
                <a:blip r:embed="rId22"/>
                <a:stretch>
                  <a:fillRect l="-5769" b="-22642"/>
                </a:stretch>
              </a:blipFill>
              <a:ln>
                <a:solidFill>
                  <a:schemeClr val="bg1"/>
                </a:solidFill>
              </a:ln>
            </p:spPr>
            <p:txBody>
              <a:bodyPr/>
              <a:lstStyle/>
              <a:p>
                <a:r>
                  <a:rPr lang="ru-RU">
                    <a:noFill/>
                  </a:rPr>
                  <a:t> </a:t>
                </a:r>
              </a:p>
            </p:txBody>
          </p:sp>
        </mc:Fallback>
      </mc:AlternateContent>
    </p:spTree>
    <p:extLst>
      <p:ext uri="{BB962C8B-B14F-4D97-AF65-F5344CB8AC3E}">
        <p14:creationId xmlns:p14="http://schemas.microsoft.com/office/powerpoint/2010/main" val="308624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8" grpId="0"/>
      <p:bldP spid="10" grpId="0" animBg="1"/>
      <p:bldP spid="99" grpId="0" animBg="1"/>
      <p:bldP spid="100" grpId="0" animBg="1"/>
      <p:bldP spid="106" grpId="0" animBg="1"/>
      <p:bldP spid="108" grpId="0"/>
      <p:bldP spid="116" grpId="0" animBg="1"/>
      <p:bldP spid="125" grpId="0" animBg="1"/>
      <p:bldP spid="132" grpId="0"/>
      <p:bldP spid="133" grpId="0"/>
      <p:bldP spid="134" grpId="0"/>
      <p:bldP spid="135" grpId="0"/>
      <p:bldP spid="40" grpId="0" animBg="1"/>
      <p:bldP spid="41" grpId="0" animBg="1"/>
      <p:bldP spid="42" grpId="0" animBg="1"/>
      <p:bldP spid="43" grpId="0" animBg="1"/>
      <p:bldP spid="44" grpId="0" animBg="1"/>
      <p:bldP spid="48" grpId="0" animBg="1"/>
      <p:bldP spid="49" grpId="0" animBg="1"/>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400" y="4596801"/>
            <a:ext cx="4510007" cy="2554545"/>
          </a:xfrm>
          <a:prstGeom prst="rect">
            <a:avLst/>
          </a:prstGeom>
          <a:noFill/>
        </p:spPr>
        <p:txBody>
          <a:bodyPr wrap="square" rtlCol="0">
            <a:spAutoFit/>
          </a:bodyPr>
          <a:lstStyle/>
          <a:p>
            <a:endParaRPr lang="en-US" sz="2000" dirty="0"/>
          </a:p>
          <a:p>
            <a:endParaRPr lang="en-US" sz="2000" dirty="0"/>
          </a:p>
          <a:p>
            <a:endParaRPr lang="en-US" sz="2000" b="0" dirty="0"/>
          </a:p>
          <a:p>
            <a:endParaRPr lang="en-US" sz="2000" i="1" dirty="0">
              <a:latin typeface="Cambria Math" panose="02040503050406030204" pitchFamily="18" charset="0"/>
            </a:endParaRPr>
          </a:p>
          <a:p>
            <a:endParaRPr lang="en-US" sz="2000" dirty="0"/>
          </a:p>
          <a:p>
            <a:endParaRPr lang="en-US" sz="2000" i="1" dirty="0">
              <a:latin typeface="Cambria Math" panose="02040503050406030204" pitchFamily="18" charset="0"/>
            </a:endParaRPr>
          </a:p>
          <a:p>
            <a:endParaRPr lang="en-US" sz="2000" dirty="0"/>
          </a:p>
          <a:p>
            <a:endParaRPr lang="en-US" sz="2000" dirty="0"/>
          </a:p>
        </p:txBody>
      </p:sp>
      <mc:AlternateContent xmlns:mc="http://schemas.openxmlformats.org/markup-compatibility/2006" xmlns:a14="http://schemas.microsoft.com/office/drawing/2010/main">
        <mc:Choice Requires="a14">
          <p:sp>
            <p:nvSpPr>
              <p:cNvPr id="7" name="TextBox 6"/>
              <p:cNvSpPr txBox="1"/>
              <p:nvPr/>
            </p:nvSpPr>
            <p:spPr>
              <a:xfrm>
                <a:off x="5068639" y="4175998"/>
                <a:ext cx="546881"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 </m:t>
                          </m:r>
                          <m:r>
                            <a:rPr lang="en-US" sz="2400" i="1">
                              <a:latin typeface="Cambria Math" panose="02040503050406030204" pitchFamily="18" charset="0"/>
                            </a:rPr>
                            <m:t>𝑎</m:t>
                          </m:r>
                        </m:e>
                        <m:sup>
                          <m:r>
                            <a:rPr lang="en-US" sz="2400" i="1">
                              <a:latin typeface="Cambria Math" panose="02040503050406030204" pitchFamily="18" charset="0"/>
                            </a:rPr>
                            <m:t>(1)</m:t>
                          </m:r>
                        </m:sup>
                      </m:sSup>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068639" y="4175998"/>
                <a:ext cx="546881" cy="476990"/>
              </a:xfrm>
              <a:prstGeom prst="rect">
                <a:avLst/>
              </a:prstGeom>
              <a:blipFill>
                <a:blip r:embed="rId5"/>
                <a:stretch>
                  <a:fillRect r="-3777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163756" y="4596801"/>
                <a:ext cx="505083"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(2)</m:t>
                          </m:r>
                        </m:sup>
                      </m:sSup>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7163756" y="4596801"/>
                <a:ext cx="505083" cy="476990"/>
              </a:xfrm>
              <a:prstGeom prst="rect">
                <a:avLst/>
              </a:prstGeom>
              <a:blipFill>
                <a:blip r:embed="rId6"/>
                <a:stretch>
                  <a:fillRect r="-3614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428932" y="4470633"/>
                <a:ext cx="505083"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sup>
                      </m:sSup>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9428932" y="4470633"/>
                <a:ext cx="505083" cy="476990"/>
              </a:xfrm>
              <a:prstGeom prst="rect">
                <a:avLst/>
              </a:prstGeom>
              <a:blipFill>
                <a:blip r:embed="rId7"/>
                <a:stretch>
                  <a:fillRect r="-3494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Скругленный прямоугольник 10"/>
              <p:cNvSpPr/>
              <p:nvPr/>
            </p:nvSpPr>
            <p:spPr>
              <a:xfrm>
                <a:off x="583281" y="3485148"/>
                <a:ext cx="3582645" cy="980453"/>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𝑧</m:t>
                          </m:r>
                        </m:e>
                        <m:sup>
                          <m:r>
                            <a:rPr lang="en-US" sz="2400" i="1">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r>
                            <m:rPr>
                              <m:sty m:val="p"/>
                            </m:rPr>
                            <a:rPr lang="en-US" sz="2400" b="0" i="0" smtClean="0">
                              <a:solidFill>
                                <a:schemeClr val="tx1"/>
                              </a:solidFill>
                              <a:latin typeface="Cambria Math" panose="02040503050406030204" pitchFamily="18" charset="0"/>
                            </a:rPr>
                            <m:t>W</m:t>
                          </m:r>
                        </m:e>
                        <m:sup>
                          <m:r>
                            <a:rPr lang="en-US" sz="2400" i="1">
                              <a:solidFill>
                                <a:schemeClr val="tx1"/>
                              </a:solidFill>
                              <a:latin typeface="Cambria Math" panose="02040503050406030204" pitchFamily="18" charset="0"/>
                            </a:rPr>
                            <m:t>(1)</m:t>
                          </m:r>
                        </m:sup>
                      </m:sSup>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𝑎</m:t>
                          </m:r>
                        </m:e>
                        <m:sup>
                          <m:r>
                            <a:rPr lang="en-US" sz="2400" i="1">
                              <a:solidFill>
                                <a:schemeClr val="tx1"/>
                              </a:solidFill>
                              <a:latin typeface="Cambria Math" panose="02040503050406030204" pitchFamily="18" charset="0"/>
                            </a:rPr>
                            <m:t>(1)</m:t>
                          </m:r>
                        </m:sup>
                      </m:sSup>
                    </m:oMath>
                  </m:oMathPara>
                </a14:m>
                <a:endParaRPr lang="ru-RU" sz="240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𝑎</m:t>
                          </m:r>
                        </m:e>
                        <m:sup>
                          <m:r>
                            <a:rPr lang="en-US" sz="2400" i="1">
                              <a:solidFill>
                                <a:schemeClr val="tx1"/>
                              </a:solidFill>
                              <a:latin typeface="Cambria Math" panose="02040503050406030204" pitchFamily="18" charset="0"/>
                            </a:rPr>
                            <m:t>(2)</m:t>
                          </m:r>
                        </m:sup>
                      </m:sSup>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𝜎</m:t>
                      </m:r>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𝑧</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2</m:t>
                                  </m:r>
                                </m:e>
                              </m:d>
                            </m:sup>
                          </m:sSup>
                        </m:e>
                      </m:d>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 </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0</m:t>
                              </m:r>
                            </m:sub>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2</m:t>
                                  </m:r>
                                </m:e>
                              </m:d>
                            </m:sup>
                          </m:sSubSup>
                        </m:e>
                      </m:d>
                    </m:oMath>
                  </m:oMathPara>
                </a14:m>
                <a:endParaRPr lang="en-US" sz="2400" dirty="0">
                  <a:solidFill>
                    <a:schemeClr val="tx1"/>
                  </a:solidFill>
                </a:endParaRPr>
              </a:p>
            </p:txBody>
          </p:sp>
        </mc:Choice>
        <mc:Fallback xmlns="">
          <p:sp>
            <p:nvSpPr>
              <p:cNvPr id="11" name="Скругленный прямоугольник 10"/>
              <p:cNvSpPr>
                <a:spLocks noRot="1" noChangeAspect="1" noMove="1" noResize="1" noEditPoints="1" noAdjustHandles="1" noChangeArrowheads="1" noChangeShapeType="1" noTextEdit="1"/>
              </p:cNvSpPr>
              <p:nvPr/>
            </p:nvSpPr>
            <p:spPr>
              <a:xfrm>
                <a:off x="583281" y="3485148"/>
                <a:ext cx="3582645" cy="980453"/>
              </a:xfrm>
              <a:prstGeom prst="roundRect">
                <a:avLst/>
              </a:prstGeom>
              <a:blipFill>
                <a:blip r:embed="rId8"/>
                <a:stretch>
                  <a:fillRect/>
                </a:stretch>
              </a:blipFill>
              <a:ln w="28575">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Скругленный прямоугольник 11"/>
              <p:cNvSpPr/>
              <p:nvPr/>
            </p:nvSpPr>
            <p:spPr>
              <a:xfrm>
                <a:off x="114126" y="5073791"/>
                <a:ext cx="4954513" cy="1001456"/>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𝑧</m:t>
                          </m:r>
                        </m:e>
                        <m:sup>
                          <m:r>
                            <a:rPr lang="en-US" sz="2400" i="1">
                              <a:solidFill>
                                <a:schemeClr val="tx1"/>
                              </a:solidFill>
                              <a:latin typeface="Cambria Math" panose="02040503050406030204" pitchFamily="18" charset="0"/>
                            </a:rPr>
                            <m:t>(3)</m:t>
                          </m:r>
                        </m:sup>
                      </m:sSup>
                      <m:r>
                        <a:rPr lang="en-US" sz="2400" i="1">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ea typeface="Cambria Math" panose="02040503050406030204" pitchFamily="18" charset="0"/>
                            </a:rPr>
                          </m:ctrlPr>
                        </m:sSupPr>
                        <m:e>
                          <m:r>
                            <m:rPr>
                              <m:sty m:val="p"/>
                            </m:rPr>
                            <a:rPr lang="en-US" sz="2400" b="0" i="0" smtClean="0">
                              <a:solidFill>
                                <a:schemeClr val="tx1"/>
                              </a:solidFill>
                              <a:latin typeface="Cambria Math" panose="02040503050406030204" pitchFamily="18" charset="0"/>
                              <a:ea typeface="Cambria Math" panose="02040503050406030204" pitchFamily="18" charset="0"/>
                            </a:rPr>
                            <m:t>W</m:t>
                          </m:r>
                        </m:e>
                        <m:sup>
                          <m:r>
                            <a:rPr lang="en-US" sz="2400" i="1">
                              <a:solidFill>
                                <a:schemeClr val="tx1"/>
                              </a:solidFill>
                              <a:latin typeface="Cambria Math" panose="02040503050406030204" pitchFamily="18" charset="0"/>
                              <a:ea typeface="Cambria Math" panose="02040503050406030204" pitchFamily="18" charset="0"/>
                            </a:rPr>
                            <m:t>(2)</m:t>
                          </m:r>
                        </m:sup>
                      </m:sSup>
                      <m:sSup>
                        <m:sSupPr>
                          <m:ctrlPr>
                            <a:rPr lang="en-US" sz="2400" i="1">
                              <a:solidFill>
                                <a:schemeClr val="tx1"/>
                              </a:solidFill>
                              <a:latin typeface="Cambria Math" panose="02040503050406030204" pitchFamily="18" charset="0"/>
                              <a:ea typeface="Cambria Math" panose="02040503050406030204" pitchFamily="18" charset="0"/>
                            </a:rPr>
                          </m:ctrlPr>
                        </m:sSupPr>
                        <m:e>
                          <m:r>
                            <a:rPr lang="en-US" sz="2400" i="1">
                              <a:solidFill>
                                <a:schemeClr val="tx1"/>
                              </a:solidFill>
                              <a:latin typeface="Cambria Math" panose="02040503050406030204" pitchFamily="18" charset="0"/>
                              <a:ea typeface="Cambria Math" panose="02040503050406030204" pitchFamily="18" charset="0"/>
                            </a:rPr>
                            <m:t>𝑎</m:t>
                          </m:r>
                        </m:e>
                        <m:sup>
                          <m:r>
                            <a:rPr lang="en-US" sz="2400" i="1">
                              <a:solidFill>
                                <a:schemeClr val="tx1"/>
                              </a:solidFill>
                              <a:latin typeface="Cambria Math" panose="02040503050406030204" pitchFamily="18" charset="0"/>
                              <a:ea typeface="Cambria Math" panose="02040503050406030204" pitchFamily="18" charset="0"/>
                            </a:rPr>
                            <m:t>(2)</m:t>
                          </m:r>
                        </m:sup>
                      </m:sSup>
                    </m:oMath>
                  </m:oMathPara>
                </a14:m>
                <a:endParaRPr lang="en-US" sz="2400" dirty="0">
                  <a:solidFill>
                    <a:schemeClr val="tx1"/>
                  </a:solidFill>
                </a:endParaRPr>
              </a:p>
              <a:p>
                <a:pPr/>
                <a14:m>
                  <m:oMathPara xmlns:m="http://schemas.openxmlformats.org/officeDocument/2006/math">
                    <m:oMathParaPr>
                      <m:jc m:val="centerGroup"/>
                    </m:oMathParaPr>
                    <m:oMath xmlns:m="http://schemas.openxmlformats.org/officeDocument/2006/math">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𝑎</m:t>
                          </m:r>
                        </m:e>
                        <m:sup>
                          <m:r>
                            <a:rPr lang="en-US" sz="2400" i="1">
                              <a:solidFill>
                                <a:schemeClr val="tx1"/>
                              </a:solidFill>
                              <a:latin typeface="Cambria Math" panose="02040503050406030204" pitchFamily="18" charset="0"/>
                            </a:rPr>
                            <m:t>(4)</m:t>
                          </m:r>
                        </m:sup>
                      </m:sSup>
                      <m:r>
                        <a:rPr lang="en-US" sz="2400" i="1">
                          <a:solidFill>
                            <a:schemeClr val="tx1"/>
                          </a:solidFill>
                          <a:latin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m:rPr>
                              <m:sty m:val="p"/>
                            </m:rPr>
                            <a:rPr lang="en-US" sz="2400" b="0" i="0" smtClean="0">
                              <a:solidFill>
                                <a:schemeClr val="tx1"/>
                              </a:solidFill>
                              <a:latin typeface="Cambria Math" panose="02040503050406030204" pitchFamily="18" charset="0"/>
                            </a:rPr>
                            <m:t>W</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𝑥</m:t>
                      </m:r>
                      <m:r>
                        <a:rPr lang="en-US" sz="2400" i="1">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𝜎</m:t>
                      </m:r>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𝑧</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3</m:t>
                                  </m:r>
                                </m:e>
                              </m:d>
                            </m:sup>
                          </m:sSup>
                        </m:e>
                      </m:d>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 </m:t>
                          </m:r>
                          <m:sSubSup>
                            <m:sSubSupPr>
                              <m:ctrlPr>
                                <a:rPr lang="en-US" sz="2400" i="1">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0</m:t>
                              </m:r>
                            </m:sub>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3</m:t>
                                  </m:r>
                                </m:e>
                              </m:d>
                            </m:sup>
                          </m:sSubSup>
                        </m:e>
                      </m:d>
                    </m:oMath>
                  </m:oMathPara>
                </a14:m>
                <a:endParaRPr lang="en-US" sz="2400" dirty="0">
                  <a:solidFill>
                    <a:schemeClr val="tx1"/>
                  </a:solidFill>
                </a:endParaRPr>
              </a:p>
            </p:txBody>
          </p:sp>
        </mc:Choice>
        <mc:Fallback xmlns="">
          <p:sp>
            <p:nvSpPr>
              <p:cNvPr id="12" name="Скругленный прямоугольник 11"/>
              <p:cNvSpPr>
                <a:spLocks noRot="1" noChangeAspect="1" noMove="1" noResize="1" noEditPoints="1" noAdjustHandles="1" noChangeArrowheads="1" noChangeShapeType="1" noTextEdit="1"/>
              </p:cNvSpPr>
              <p:nvPr/>
            </p:nvSpPr>
            <p:spPr>
              <a:xfrm>
                <a:off x="114126" y="5073791"/>
                <a:ext cx="4954513" cy="1001456"/>
              </a:xfrm>
              <a:prstGeom prst="roundRect">
                <a:avLst/>
              </a:prstGeom>
              <a:blipFill>
                <a:blip r:embed="rId9"/>
                <a:stretch>
                  <a:fillRect/>
                </a:stretch>
              </a:blipFill>
              <a:ln w="28575">
                <a:solidFill>
                  <a:srgbClr val="00B05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4" name="Скругленный прямоугольник 13"/>
              <p:cNvSpPr/>
              <p:nvPr/>
            </p:nvSpPr>
            <p:spPr>
              <a:xfrm>
                <a:off x="1370611" y="2583239"/>
                <a:ext cx="1835582" cy="431583"/>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sz="2400" i="1" smtClean="0">
                              <a:solidFill>
                                <a:schemeClr val="tx1"/>
                              </a:solidFill>
                              <a:latin typeface="Cambria Math" panose="02040503050406030204" pitchFamily="18" charset="0"/>
                            </a:rPr>
                          </m:ctrlPr>
                        </m:sSupPr>
                        <m:e>
                          <m:r>
                            <a:rPr lang="en-US" sz="2400" b="0" i="1">
                              <a:solidFill>
                                <a:schemeClr val="tx1"/>
                              </a:solidFill>
                              <a:latin typeface="Cambria Math" panose="02040503050406030204" pitchFamily="18" charset="0"/>
                            </a:rPr>
                            <m:t>  </m:t>
                          </m:r>
                          <m:r>
                            <a:rPr lang="en-US" sz="2400" b="0" i="1">
                              <a:solidFill>
                                <a:schemeClr val="tx1"/>
                              </a:solidFill>
                              <a:latin typeface="Cambria Math" panose="02040503050406030204" pitchFamily="18" charset="0"/>
                            </a:rPr>
                            <m:t>𝑎</m:t>
                          </m:r>
                        </m:e>
                        <m:sup>
                          <m:r>
                            <a:rPr lang="en-US" sz="2400" b="0" i="1">
                              <a:solidFill>
                                <a:schemeClr val="tx1"/>
                              </a:solidFill>
                              <a:latin typeface="Cambria Math" panose="02040503050406030204" pitchFamily="18" charset="0"/>
                            </a:rPr>
                            <m:t>(1)</m:t>
                          </m:r>
                        </m:sup>
                      </m:sSup>
                      <m:r>
                        <a:rPr lang="ru-RU" sz="2400" b="0">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𝑥</m:t>
                      </m:r>
                    </m:oMath>
                  </m:oMathPara>
                </a14:m>
                <a:endParaRPr lang="en-US" sz="2400" i="1" dirty="0">
                  <a:solidFill>
                    <a:schemeClr val="tx1"/>
                  </a:solidFill>
                </a:endParaRPr>
              </a:p>
            </p:txBody>
          </p:sp>
        </mc:Choice>
        <mc:Fallback xmlns="">
          <p:sp>
            <p:nvSpPr>
              <p:cNvPr id="14" name="Скругленный прямоугольник 13"/>
              <p:cNvSpPr>
                <a:spLocks noRot="1" noChangeAspect="1" noMove="1" noResize="1" noEditPoints="1" noAdjustHandles="1" noChangeArrowheads="1" noChangeShapeType="1" noTextEdit="1"/>
              </p:cNvSpPr>
              <p:nvPr/>
            </p:nvSpPr>
            <p:spPr>
              <a:xfrm>
                <a:off x="1370611" y="2583239"/>
                <a:ext cx="1835582" cy="431583"/>
              </a:xfrm>
              <a:prstGeom prst="roundRect">
                <a:avLst/>
              </a:prstGeom>
              <a:blipFill>
                <a:blip r:embed="rId22"/>
                <a:stretch>
                  <a:fillRect/>
                </a:stretch>
              </a:blipFill>
              <a:ln w="28575">
                <a:solidFill>
                  <a:srgbClr val="FF0000"/>
                </a:solidFill>
              </a:ln>
            </p:spPr>
            <p:txBody>
              <a:bodyPr/>
              <a:lstStyle/>
              <a:p>
                <a:r>
                  <a:rPr lang="ru-RU">
                    <a:noFill/>
                  </a:rPr>
                  <a:t> </a:t>
                </a:r>
              </a:p>
            </p:txBody>
          </p:sp>
        </mc:Fallback>
      </mc:AlternateContent>
      <p:sp>
        <p:nvSpPr>
          <p:cNvPr id="15" name="Скругленный прямоугольник 14"/>
          <p:cNvSpPr/>
          <p:nvPr/>
        </p:nvSpPr>
        <p:spPr>
          <a:xfrm>
            <a:off x="4938201" y="2378724"/>
            <a:ext cx="795127" cy="22841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Скругленный прямоугольник 15"/>
          <p:cNvSpPr/>
          <p:nvPr/>
        </p:nvSpPr>
        <p:spPr>
          <a:xfrm>
            <a:off x="7065230" y="2098409"/>
            <a:ext cx="859582" cy="2912812"/>
          </a:xfrm>
          <a:prstGeom prst="round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Скругленный прямоугольник 16"/>
          <p:cNvSpPr/>
          <p:nvPr/>
        </p:nvSpPr>
        <p:spPr>
          <a:xfrm>
            <a:off x="9325533" y="2098409"/>
            <a:ext cx="801880" cy="2912812"/>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443538" y="1747008"/>
                <a:ext cx="2810321" cy="461665"/>
              </a:xfrm>
              <a:prstGeom prst="rect">
                <a:avLst/>
              </a:prstGeom>
              <a:noFill/>
            </p:spPr>
            <p:txBody>
              <a:bodyPr wrap="none" rtlCol="0">
                <a:spAutoFit/>
              </a:bodyPr>
              <a:lstStyle/>
              <a:p>
                <a:r>
                  <a:rPr lang="en-US" sz="2400" dirty="0"/>
                  <a:t>for single items</a:t>
                </a:r>
                <a14:m>
                  <m:oMath xmlns:m="http://schemas.openxmlformats.org/officeDocument/2006/math">
                    <m:r>
                      <a:rPr lang="ru-RU" sz="2400" i="1" smtClean="0">
                        <a:latin typeface="Cambria Math" panose="02040503050406030204" pitchFamily="18" charset="0"/>
                      </a:rPr>
                      <m:t>(</m:t>
                    </m:r>
                    <m:r>
                      <a:rPr lang="en-US" sz="2400" i="1" smtClean="0">
                        <a:latin typeface="Cambria Math" panose="02040503050406030204" pitchFamily="18" charset="0"/>
                      </a:rPr>
                      <m:t>𝑥</m:t>
                    </m:r>
                    <m:r>
                      <a:rPr lang="en-US" sz="2400" i="1" smtClean="0">
                        <a:latin typeface="Cambria Math" panose="02040503050406030204" pitchFamily="18" charset="0"/>
                      </a:rPr>
                      <m:t>,</m:t>
                    </m:r>
                    <m:r>
                      <a:rPr lang="en-US" sz="2400" i="1" smtClean="0">
                        <a:latin typeface="Cambria Math" panose="02040503050406030204" pitchFamily="18" charset="0"/>
                      </a:rPr>
                      <m:t>𝑦</m:t>
                    </m:r>
                    <m:r>
                      <a:rPr lang="ru-RU" sz="2400" i="1" smtClean="0">
                        <a:latin typeface="Cambria Math" panose="02040503050406030204" pitchFamily="18" charset="0"/>
                      </a:rPr>
                      <m:t>)</m:t>
                    </m:r>
                  </m:oMath>
                </a14:m>
                <a:endParaRPr lang="ru-RU"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443538" y="1747008"/>
                <a:ext cx="2810321" cy="461665"/>
              </a:xfrm>
              <a:prstGeom prst="rect">
                <a:avLst/>
              </a:prstGeom>
              <a:blipFill>
                <a:blip r:embed="rId23"/>
                <a:stretch>
                  <a:fillRect l="-3471" t="-10667" r="-868" b="-30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036797" y="1747008"/>
                <a:ext cx="877933" cy="476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W</m:t>
                          </m:r>
                        </m:e>
                        <m:sup>
                          <m:r>
                            <a:rPr lang="en-US" sz="2400" b="0" i="1" smtClean="0">
                              <a:latin typeface="Cambria Math" panose="02040503050406030204" pitchFamily="18" charset="0"/>
                            </a:rPr>
                            <m:t>(1)</m:t>
                          </m:r>
                        </m:sup>
                      </m:sSup>
                    </m:oMath>
                  </m:oMathPara>
                </a14:m>
                <a:endParaRPr lang="ru-RU" dirty="0"/>
              </a:p>
            </p:txBody>
          </p:sp>
        </mc:Choice>
        <mc:Fallback xmlns="">
          <p:sp>
            <p:nvSpPr>
              <p:cNvPr id="21" name="TextBox 20"/>
              <p:cNvSpPr txBox="1">
                <a:spLocks noRot="1" noChangeAspect="1" noMove="1" noResize="1" noEditPoints="1" noAdjustHandles="1" noChangeArrowheads="1" noChangeShapeType="1" noTextEdit="1"/>
              </p:cNvSpPr>
              <p:nvPr/>
            </p:nvSpPr>
            <p:spPr>
              <a:xfrm>
                <a:off x="6036797" y="1747008"/>
                <a:ext cx="877933" cy="476990"/>
              </a:xfrm>
              <a:prstGeom prst="rect">
                <a:avLst/>
              </a:prstGeom>
              <a:blipFill>
                <a:blip r:embed="rId2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8396164" y="1816910"/>
                <a:ext cx="877933" cy="476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W</m:t>
                          </m:r>
                        </m:e>
                        <m:sup>
                          <m:r>
                            <a:rPr lang="en-US" sz="2400" b="0" i="1" smtClean="0">
                              <a:latin typeface="Cambria Math" panose="02040503050406030204" pitchFamily="18" charset="0"/>
                            </a:rPr>
                            <m:t>(2)</m:t>
                          </m:r>
                        </m:sup>
                      </m:sSup>
                    </m:oMath>
                  </m:oMathPara>
                </a14:m>
                <a:endParaRPr lang="ru-RU" dirty="0"/>
              </a:p>
            </p:txBody>
          </p:sp>
        </mc:Choice>
        <mc:Fallback xmlns="">
          <p:sp>
            <p:nvSpPr>
              <p:cNvPr id="22" name="TextBox 21"/>
              <p:cNvSpPr txBox="1">
                <a:spLocks noRot="1" noChangeAspect="1" noMove="1" noResize="1" noEditPoints="1" noAdjustHandles="1" noChangeArrowheads="1" noChangeShapeType="1" noTextEdit="1"/>
              </p:cNvSpPr>
              <p:nvPr/>
            </p:nvSpPr>
            <p:spPr>
              <a:xfrm>
                <a:off x="8396164" y="1816910"/>
                <a:ext cx="877933" cy="476990"/>
              </a:xfrm>
              <a:prstGeom prst="rect">
                <a:avLst/>
              </a:prstGeom>
              <a:blipFill>
                <a:blip r:embed="rId25"/>
                <a:stretch>
                  <a:fillRect/>
                </a:stretch>
              </a:blipFill>
            </p:spPr>
            <p:txBody>
              <a:bodyPr/>
              <a:lstStyle/>
              <a:p>
                <a:r>
                  <a:rPr lang="ru-RU">
                    <a:noFill/>
                  </a:rPr>
                  <a:t> </a:t>
                </a:r>
              </a:p>
            </p:txBody>
          </p:sp>
        </mc:Fallback>
      </mc:AlternateContent>
      <p:sp>
        <p:nvSpPr>
          <p:cNvPr id="24" name="Прямоугольник 23"/>
          <p:cNvSpPr/>
          <p:nvPr/>
        </p:nvSpPr>
        <p:spPr>
          <a:xfrm>
            <a:off x="5543358" y="5336724"/>
            <a:ext cx="6583544" cy="1200329"/>
          </a:xfrm>
          <a:prstGeom prst="rect">
            <a:avLst/>
          </a:prstGeom>
          <a:solidFill>
            <a:schemeClr val="bg1"/>
          </a:solidFill>
        </p:spPr>
        <p:txBody>
          <a:bodyPr wrap="square">
            <a:spAutoFit/>
          </a:bodyPr>
          <a:lstStyle/>
          <a:p>
            <a:r>
              <a:rPr lang="en-US" sz="2400" dirty="0"/>
              <a:t>We must find a relationship between</a:t>
            </a:r>
            <a:br>
              <a:rPr lang="en-US" sz="2400" dirty="0"/>
            </a:br>
            <a:r>
              <a:rPr lang="en-US" sz="2400" dirty="0"/>
              <a:t>changing any element in the weights vector</a:t>
            </a:r>
            <a:br>
              <a:rPr lang="en-US" sz="2400" dirty="0"/>
            </a:br>
            <a:r>
              <a:rPr lang="en-US" sz="2400" dirty="0"/>
              <a:t>and network error </a:t>
            </a:r>
            <a:endParaRPr lang="ru-RU" sz="2400" dirty="0"/>
          </a:p>
        </p:txBody>
      </p:sp>
      <mc:AlternateContent xmlns:mc="http://schemas.openxmlformats.org/markup-compatibility/2006" xmlns:a14="http://schemas.microsoft.com/office/drawing/2010/main">
        <mc:Choice Requires="a14">
          <p:sp>
            <p:nvSpPr>
              <p:cNvPr id="26" name="Овал 25"/>
              <p:cNvSpPr/>
              <p:nvPr/>
            </p:nvSpPr>
            <p:spPr>
              <a:xfrm>
                <a:off x="5040935" y="3638766"/>
                <a:ext cx="580723" cy="562333"/>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ru-RU" sz="2400">
                  <a:solidFill>
                    <a:schemeClr val="tx1"/>
                  </a:solidFill>
                </a:endParaRPr>
              </a:p>
            </p:txBody>
          </p:sp>
        </mc:Choice>
        <mc:Fallback xmlns="">
          <p:sp>
            <p:nvSpPr>
              <p:cNvPr id="26" name="Овал 25"/>
              <p:cNvSpPr>
                <a:spLocks noRot="1" noChangeAspect="1" noMove="1" noResize="1" noEditPoints="1" noAdjustHandles="1" noChangeArrowheads="1" noChangeShapeType="1" noTextEdit="1"/>
              </p:cNvSpPr>
              <p:nvPr/>
            </p:nvSpPr>
            <p:spPr>
              <a:xfrm>
                <a:off x="5040935" y="3638766"/>
                <a:ext cx="580723" cy="562333"/>
              </a:xfrm>
              <a:prstGeom prst="ellipse">
                <a:avLst/>
              </a:prstGeom>
              <a:blipFill>
                <a:blip r:embed="rId14"/>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Овал 26"/>
              <p:cNvSpPr/>
              <p:nvPr/>
            </p:nvSpPr>
            <p:spPr>
              <a:xfrm>
                <a:off x="7167964" y="3898171"/>
                <a:ext cx="580723" cy="572462"/>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3</m:t>
                          </m:r>
                        </m:sub>
                        <m:sup>
                          <m:r>
                            <a:rPr lang="en-US" sz="2400" i="1">
                              <a:solidFill>
                                <a:schemeClr val="tx1"/>
                              </a:solidFill>
                              <a:latin typeface="Cambria Math" panose="02040503050406030204" pitchFamily="18" charset="0"/>
                            </a:rPr>
                            <m:t>(2)</m:t>
                          </m:r>
                        </m:sup>
                      </m:sSubSup>
                    </m:oMath>
                  </m:oMathPara>
                </a14:m>
                <a:endParaRPr lang="ru-RU" sz="2400" dirty="0">
                  <a:solidFill>
                    <a:schemeClr val="tx1"/>
                  </a:solidFill>
                </a:endParaRPr>
              </a:p>
            </p:txBody>
          </p:sp>
        </mc:Choice>
        <mc:Fallback xmlns="">
          <p:sp>
            <p:nvSpPr>
              <p:cNvPr id="27" name="Овал 26"/>
              <p:cNvSpPr>
                <a:spLocks noRot="1" noChangeAspect="1" noMove="1" noResize="1" noEditPoints="1" noAdjustHandles="1" noChangeArrowheads="1" noChangeShapeType="1" noTextEdit="1"/>
              </p:cNvSpPr>
              <p:nvPr/>
            </p:nvSpPr>
            <p:spPr>
              <a:xfrm>
                <a:off x="7167964" y="3898171"/>
                <a:ext cx="580723" cy="572462"/>
              </a:xfrm>
              <a:prstGeom prst="ellipse">
                <a:avLst/>
              </a:prstGeom>
              <a:blipFill>
                <a:blip r:embed="rId15"/>
                <a:stretch>
                  <a:fillRect/>
                </a:stretch>
              </a:blipFill>
              <a:ln w="38100">
                <a:solidFill>
                  <a:srgbClr val="BD7409"/>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Овал 27"/>
              <p:cNvSpPr/>
              <p:nvPr/>
            </p:nvSpPr>
            <p:spPr>
              <a:xfrm>
                <a:off x="7167964" y="3177597"/>
                <a:ext cx="580723" cy="562333"/>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2</m:t>
                          </m:r>
                        </m:sub>
                        <m:sup>
                          <m:r>
                            <a:rPr lang="en-US" sz="2400" b="0" i="1" smtClean="0">
                              <a:solidFill>
                                <a:schemeClr val="tx1"/>
                              </a:solidFill>
                              <a:latin typeface="Cambria Math" panose="02040503050406030204" pitchFamily="18" charset="0"/>
                            </a:rPr>
                            <m:t>(2)</m:t>
                          </m:r>
                        </m:sup>
                      </m:sSubSup>
                    </m:oMath>
                  </m:oMathPara>
                </a14:m>
                <a:endParaRPr lang="ru-RU" sz="2400" dirty="0">
                  <a:solidFill>
                    <a:schemeClr val="tx1"/>
                  </a:solidFill>
                </a:endParaRPr>
              </a:p>
            </p:txBody>
          </p:sp>
        </mc:Choice>
        <mc:Fallback xmlns="">
          <p:sp>
            <p:nvSpPr>
              <p:cNvPr id="28" name="Овал 27"/>
              <p:cNvSpPr>
                <a:spLocks noRot="1" noChangeAspect="1" noMove="1" noResize="1" noEditPoints="1" noAdjustHandles="1" noChangeArrowheads="1" noChangeShapeType="1" noTextEdit="1"/>
              </p:cNvSpPr>
              <p:nvPr/>
            </p:nvSpPr>
            <p:spPr>
              <a:xfrm>
                <a:off x="7167964" y="3177597"/>
                <a:ext cx="580723" cy="562333"/>
              </a:xfrm>
              <a:prstGeom prst="ellipse">
                <a:avLst/>
              </a:prstGeom>
              <a:blipFill>
                <a:blip r:embed="rId16"/>
                <a:stretch>
                  <a:fillRect/>
                </a:stretch>
              </a:blipFill>
              <a:ln w="38100">
                <a:solidFill>
                  <a:srgbClr val="BD7409"/>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9" name="Овал 28"/>
              <p:cNvSpPr/>
              <p:nvPr/>
            </p:nvSpPr>
            <p:spPr>
              <a:xfrm>
                <a:off x="9443956" y="3130390"/>
                <a:ext cx="580723" cy="562333"/>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𝑎</m:t>
                          </m:r>
                        </m:e>
                        <m:sub>
                          <m:r>
                            <a:rPr lang="en-US" sz="2400" i="1">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m:t>
                          </m:r>
                          <m:r>
                            <a:rPr lang="ru-RU" sz="2400" b="0" i="1" smtClean="0">
                              <a:solidFill>
                                <a:schemeClr val="tx1"/>
                              </a:solidFill>
                              <a:latin typeface="Cambria Math" panose="02040503050406030204" pitchFamily="18" charset="0"/>
                            </a:rPr>
                            <m:t>3</m:t>
                          </m:r>
                          <m:r>
                            <a:rPr lang="en-US" sz="2400" i="1">
                              <a:solidFill>
                                <a:schemeClr val="tx1"/>
                              </a:solidFill>
                              <a:latin typeface="Cambria Math" panose="02040503050406030204" pitchFamily="18" charset="0"/>
                            </a:rPr>
                            <m:t>)</m:t>
                          </m:r>
                        </m:sup>
                      </m:sSubSup>
                    </m:oMath>
                  </m:oMathPara>
                </a14:m>
                <a:endParaRPr lang="ru-RU" sz="2400" dirty="0">
                  <a:solidFill>
                    <a:schemeClr val="tx1"/>
                  </a:solidFill>
                </a:endParaRPr>
              </a:p>
            </p:txBody>
          </p:sp>
        </mc:Choice>
        <mc:Fallback xmlns="">
          <p:sp>
            <p:nvSpPr>
              <p:cNvPr id="29" name="Овал 28"/>
              <p:cNvSpPr>
                <a:spLocks noRot="1" noChangeAspect="1" noMove="1" noResize="1" noEditPoints="1" noAdjustHandles="1" noChangeArrowheads="1" noChangeShapeType="1" noTextEdit="1"/>
              </p:cNvSpPr>
              <p:nvPr/>
            </p:nvSpPr>
            <p:spPr>
              <a:xfrm>
                <a:off x="9443956" y="3130390"/>
                <a:ext cx="580723" cy="562333"/>
              </a:xfrm>
              <a:prstGeom prst="ellipse">
                <a:avLst/>
              </a:prstGeom>
              <a:blipFill>
                <a:blip r:embed="rId26"/>
                <a:stretch>
                  <a:fillRect/>
                </a:stretch>
              </a:blipFill>
              <a:ln w="38100">
                <a:solidFill>
                  <a:srgbClr val="BD7409"/>
                </a:solidFill>
              </a:ln>
            </p:spPr>
            <p:txBody>
              <a:bodyPr/>
              <a:lstStyle/>
              <a:p>
                <a:r>
                  <a:rPr lang="ru-RU">
                    <a:noFill/>
                  </a:rPr>
                  <a:t> </a:t>
                </a:r>
              </a:p>
            </p:txBody>
          </p:sp>
        </mc:Fallback>
      </mc:AlternateContent>
      <p:cxnSp>
        <p:nvCxnSpPr>
          <p:cNvPr id="30" name="Прямая со стрелкой 29"/>
          <p:cNvCxnSpPr>
            <a:stCxn id="31" idx="6"/>
            <a:endCxn id="28" idx="2"/>
          </p:cNvCxnSpPr>
          <p:nvPr/>
        </p:nvCxnSpPr>
        <p:spPr>
          <a:xfrm>
            <a:off x="5621658" y="3080198"/>
            <a:ext cx="1546306" cy="3785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Овал 30"/>
              <p:cNvSpPr/>
              <p:nvPr/>
            </p:nvSpPr>
            <p:spPr>
              <a:xfrm>
                <a:off x="5040935" y="2799031"/>
                <a:ext cx="580723" cy="562333"/>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𝑥</m:t>
                          </m:r>
                        </m:e>
                        <m:sub>
                          <m:r>
                            <a:rPr lang="ru-RU" sz="2400" b="0" i="1" smtClean="0">
                              <a:solidFill>
                                <a:schemeClr val="tx1"/>
                              </a:solidFill>
                              <a:latin typeface="Cambria Math" panose="02040503050406030204" pitchFamily="18" charset="0"/>
                            </a:rPr>
                            <m:t>0</m:t>
                          </m:r>
                        </m:sub>
                      </m:sSub>
                    </m:oMath>
                  </m:oMathPara>
                </a14:m>
                <a:endParaRPr lang="ru-RU" sz="2400">
                  <a:solidFill>
                    <a:schemeClr val="tx1"/>
                  </a:solidFill>
                </a:endParaRPr>
              </a:p>
            </p:txBody>
          </p:sp>
        </mc:Choice>
        <mc:Fallback xmlns="">
          <p:sp>
            <p:nvSpPr>
              <p:cNvPr id="31" name="Овал 30"/>
              <p:cNvSpPr>
                <a:spLocks noRot="1" noChangeAspect="1" noMove="1" noResize="1" noEditPoints="1" noAdjustHandles="1" noChangeArrowheads="1" noChangeShapeType="1" noTextEdit="1"/>
              </p:cNvSpPr>
              <p:nvPr/>
            </p:nvSpPr>
            <p:spPr>
              <a:xfrm>
                <a:off x="5040935" y="2799031"/>
                <a:ext cx="580723" cy="562333"/>
              </a:xfrm>
              <a:prstGeom prst="ellipse">
                <a:avLst/>
              </a:prstGeom>
              <a:blipFill>
                <a:blip r:embed="rId18"/>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2" name="Овал 31"/>
              <p:cNvSpPr/>
              <p:nvPr/>
            </p:nvSpPr>
            <p:spPr>
              <a:xfrm>
                <a:off x="7167964" y="2456574"/>
                <a:ext cx="580723" cy="562333"/>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(2)</m:t>
                          </m:r>
                        </m:sup>
                      </m:sSubSup>
                    </m:oMath>
                  </m:oMathPara>
                </a14:m>
                <a:endParaRPr lang="ru-RU" sz="2400" dirty="0">
                  <a:solidFill>
                    <a:schemeClr val="tx1"/>
                  </a:solidFill>
                </a:endParaRPr>
              </a:p>
            </p:txBody>
          </p:sp>
        </mc:Choice>
        <mc:Fallback xmlns="">
          <p:sp>
            <p:nvSpPr>
              <p:cNvPr id="32" name="Овал 31"/>
              <p:cNvSpPr>
                <a:spLocks noRot="1" noChangeAspect="1" noMove="1" noResize="1" noEditPoints="1" noAdjustHandles="1" noChangeArrowheads="1" noChangeShapeType="1" noTextEdit="1"/>
              </p:cNvSpPr>
              <p:nvPr/>
            </p:nvSpPr>
            <p:spPr>
              <a:xfrm>
                <a:off x="7167964" y="2456574"/>
                <a:ext cx="580723" cy="562333"/>
              </a:xfrm>
              <a:prstGeom prst="ellipse">
                <a:avLst/>
              </a:prstGeom>
              <a:blipFill>
                <a:blip r:embed="rId19"/>
                <a:stretch>
                  <a:fillRect/>
                </a:stretch>
              </a:blipFill>
              <a:ln w="38100">
                <a:solidFill>
                  <a:srgbClr val="BD7409"/>
                </a:solidFill>
              </a:ln>
            </p:spPr>
            <p:txBody>
              <a:bodyPr/>
              <a:lstStyle/>
              <a:p>
                <a:r>
                  <a:rPr lang="ru-RU">
                    <a:noFill/>
                  </a:rPr>
                  <a:t> </a:t>
                </a:r>
              </a:p>
            </p:txBody>
          </p:sp>
        </mc:Fallback>
      </mc:AlternateContent>
      <p:cxnSp>
        <p:nvCxnSpPr>
          <p:cNvPr id="33" name="Прямая со стрелкой 32"/>
          <p:cNvCxnSpPr>
            <a:stCxn id="31" idx="6"/>
            <a:endCxn id="32" idx="2"/>
          </p:cNvCxnSpPr>
          <p:nvPr/>
        </p:nvCxnSpPr>
        <p:spPr>
          <a:xfrm flipV="1">
            <a:off x="5621658" y="2737741"/>
            <a:ext cx="1546306" cy="3424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Прямая со стрелкой 33"/>
          <p:cNvCxnSpPr>
            <a:stCxn id="31" idx="6"/>
            <a:endCxn id="27" idx="2"/>
          </p:cNvCxnSpPr>
          <p:nvPr/>
        </p:nvCxnSpPr>
        <p:spPr>
          <a:xfrm>
            <a:off x="5621658" y="3080198"/>
            <a:ext cx="1546306" cy="11042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Прямая со стрелкой 34"/>
          <p:cNvCxnSpPr>
            <a:stCxn id="26" idx="6"/>
            <a:endCxn id="32" idx="2"/>
          </p:cNvCxnSpPr>
          <p:nvPr/>
        </p:nvCxnSpPr>
        <p:spPr>
          <a:xfrm flipV="1">
            <a:off x="5621658" y="2737741"/>
            <a:ext cx="1546306" cy="11821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Прямая со стрелкой 35"/>
          <p:cNvCxnSpPr>
            <a:stCxn id="26" idx="6"/>
            <a:endCxn id="28" idx="2"/>
          </p:cNvCxnSpPr>
          <p:nvPr/>
        </p:nvCxnSpPr>
        <p:spPr>
          <a:xfrm flipV="1">
            <a:off x="5621658" y="3458764"/>
            <a:ext cx="1546306" cy="4611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Прямая со стрелкой 36"/>
          <p:cNvCxnSpPr>
            <a:stCxn id="26" idx="6"/>
            <a:endCxn id="27" idx="2"/>
          </p:cNvCxnSpPr>
          <p:nvPr/>
        </p:nvCxnSpPr>
        <p:spPr>
          <a:xfrm>
            <a:off x="5621658" y="3919933"/>
            <a:ext cx="1546306" cy="2644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Прямая со стрелкой 37"/>
          <p:cNvCxnSpPr>
            <a:stCxn id="32" idx="6"/>
            <a:endCxn id="29" idx="2"/>
          </p:cNvCxnSpPr>
          <p:nvPr/>
        </p:nvCxnSpPr>
        <p:spPr>
          <a:xfrm>
            <a:off x="7748687" y="2737741"/>
            <a:ext cx="1695269" cy="6738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Прямая со стрелкой 38"/>
          <p:cNvCxnSpPr>
            <a:stCxn id="28" idx="6"/>
            <a:endCxn id="29" idx="2"/>
          </p:cNvCxnSpPr>
          <p:nvPr/>
        </p:nvCxnSpPr>
        <p:spPr>
          <a:xfrm flipV="1">
            <a:off x="7748687" y="3411557"/>
            <a:ext cx="1695269" cy="472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Прямая со стрелкой 40"/>
          <p:cNvCxnSpPr>
            <a:stCxn id="27" idx="6"/>
            <a:endCxn id="29" idx="2"/>
          </p:cNvCxnSpPr>
          <p:nvPr/>
        </p:nvCxnSpPr>
        <p:spPr>
          <a:xfrm flipV="1">
            <a:off x="7748687" y="3411557"/>
            <a:ext cx="1695269" cy="7728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Заголовок 3">
            <a:extLst>
              <a:ext uri="{FF2B5EF4-FFF2-40B4-BE49-F238E27FC236}">
                <a16:creationId xmlns:a16="http://schemas.microsoft.com/office/drawing/2014/main" id="{4BA2433A-0CCD-4843-9885-2FAFA90D5970}"/>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Gradient calculation</a:t>
            </a:r>
            <a:endParaRPr lang="ru-RU" sz="3200" dirty="0"/>
          </a:p>
        </p:txBody>
      </p:sp>
    </p:spTree>
    <p:extLst>
      <p:ext uri="{BB962C8B-B14F-4D97-AF65-F5344CB8AC3E}">
        <p14:creationId xmlns:p14="http://schemas.microsoft.com/office/powerpoint/2010/main" val="348582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0" name="Овал 89"/>
              <p:cNvSpPr/>
              <p:nvPr/>
            </p:nvSpPr>
            <p:spPr>
              <a:xfrm>
                <a:off x="9638854" y="3191806"/>
                <a:ext cx="685116" cy="606766"/>
              </a:xfrm>
              <a:prstGeom prst="ellipse">
                <a:avLst/>
              </a:prstGeom>
              <a:solidFill>
                <a:srgbClr val="FFFF00"/>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ru-RU" sz="2400" i="1" smtClean="0">
                              <a:solidFill>
                                <a:prstClr val="black"/>
                              </a:solidFill>
                              <a:latin typeface="Cambria Math" panose="02040503050406030204" pitchFamily="18" charset="0"/>
                            </a:rPr>
                          </m:ctrlPr>
                        </m:sSubSupPr>
                        <m:e>
                          <m:r>
                            <a:rPr lang="en-US" sz="2400" b="0" i="1" smtClean="0">
                              <a:solidFill>
                                <a:prstClr val="black"/>
                              </a:solidFill>
                              <a:latin typeface="Cambria Math" panose="02040503050406030204" pitchFamily="18" charset="0"/>
                            </a:rPr>
                            <m:t>  </m:t>
                          </m:r>
                          <m:r>
                            <a:rPr lang="ru-RU" sz="2400" i="1">
                              <a:solidFill>
                                <a:prstClr val="black"/>
                              </a:solidFill>
                              <a:latin typeface="Cambria Math" panose="02040503050406030204" pitchFamily="18" charset="0"/>
                            </a:rPr>
                            <m:t>𝛿</m:t>
                          </m:r>
                        </m:e>
                        <m:sub>
                          <m:r>
                            <a:rPr lang="en-US" sz="2400" b="0" i="1" smtClean="0">
                              <a:solidFill>
                                <a:prstClr val="black"/>
                              </a:solidFill>
                              <a:latin typeface="Cambria Math" panose="02040503050406030204" pitchFamily="18" charset="0"/>
                            </a:rPr>
                            <m:t>1</m:t>
                          </m:r>
                        </m:sub>
                        <m:sup>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3</m:t>
                          </m:r>
                          <m:r>
                            <a:rPr lang="en-US" sz="2400" i="1">
                              <a:solidFill>
                                <a:prstClr val="black"/>
                              </a:solidFill>
                              <a:latin typeface="Cambria Math" panose="02040503050406030204" pitchFamily="18" charset="0"/>
                            </a:rPr>
                            <m:t>)</m:t>
                          </m:r>
                        </m:sup>
                      </m:sSubSup>
                    </m:oMath>
                  </m:oMathPara>
                </a14:m>
                <a:endParaRPr lang="ru-RU" sz="2400" dirty="0">
                  <a:solidFill>
                    <a:schemeClr val="tx1"/>
                  </a:solidFill>
                </a:endParaRPr>
              </a:p>
            </p:txBody>
          </p:sp>
        </mc:Choice>
        <mc:Fallback xmlns="">
          <p:sp>
            <p:nvSpPr>
              <p:cNvPr id="90" name="Овал 89"/>
              <p:cNvSpPr>
                <a:spLocks noRot="1" noChangeAspect="1" noMove="1" noResize="1" noEditPoints="1" noAdjustHandles="1" noChangeArrowheads="1" noChangeShapeType="1" noTextEdit="1"/>
              </p:cNvSpPr>
              <p:nvPr/>
            </p:nvSpPr>
            <p:spPr>
              <a:xfrm>
                <a:off x="9638854" y="3191806"/>
                <a:ext cx="685116" cy="606766"/>
              </a:xfrm>
              <a:prstGeom prst="ellipse">
                <a:avLst/>
              </a:prstGeom>
              <a:blipFill>
                <a:blip r:embed="rId16"/>
                <a:stretch>
                  <a:fillRect/>
                </a:stretch>
              </a:blipFill>
              <a:ln w="38100">
                <a:solidFill>
                  <a:srgbClr val="BD7409"/>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98689" y="3389748"/>
                <a:ext cx="5759269" cy="6896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i="1">
                              <a:latin typeface="Cambria Math" panose="02040503050406030204" pitchFamily="18" charset="0"/>
                            </a:rPr>
                            <m:t>𝛿</m:t>
                          </m:r>
                        </m:e>
                        <m:sub>
                          <m:r>
                            <a:rPr lang="en-US" sz="2800" i="1">
                              <a:latin typeface="Cambria Math" panose="02040503050406030204" pitchFamily="18" charset="0"/>
                            </a:rPr>
                            <m:t>𝑗</m:t>
                          </m:r>
                        </m:sub>
                        <m:sup>
                          <m:r>
                            <a:rPr lang="ru-RU" sz="2800" i="1">
                              <a:latin typeface="Cambria Math" panose="02040503050406030204" pitchFamily="18" charset="0"/>
                            </a:rPr>
                            <m:t>(</m:t>
                          </m:r>
                          <m:r>
                            <a:rPr lang="en-US" sz="2800" i="1">
                              <a:latin typeface="Cambria Math" panose="02040503050406030204" pitchFamily="18" charset="0"/>
                            </a:rPr>
                            <m:t>𝑙</m:t>
                          </m:r>
                          <m:r>
                            <a:rPr lang="ru-RU" sz="2800" i="1">
                              <a:latin typeface="Cambria Math" panose="02040503050406030204" pitchFamily="18" charset="0"/>
                            </a:rPr>
                            <m:t>)</m:t>
                          </m:r>
                        </m:sup>
                      </m:sSubSup>
                      <m:r>
                        <a:rPr lang="en-US" sz="2800" b="0" i="1" smtClean="0">
                          <a:latin typeface="Cambria Math" panose="02040503050406030204" pitchFamily="18" charset="0"/>
                        </a:rPr>
                        <m:t> − </m:t>
                      </m:r>
                      <m:r>
                        <m:rPr>
                          <m:nor/>
                        </m:rPr>
                        <a:rPr lang="en-US" sz="2800" smtClean="0"/>
                        <m:t>error</m:t>
                      </m:r>
                      <m:r>
                        <m:rPr>
                          <m:nor/>
                        </m:rPr>
                        <a:rPr lang="en-US" sz="2800" smtClean="0"/>
                        <m:t> </m:t>
                      </m:r>
                      <m:r>
                        <m:rPr>
                          <m:nor/>
                        </m:rPr>
                        <a:rPr lang="en-US" sz="2800" b="0" i="0" smtClean="0"/>
                        <m:t>of</m:t>
                      </m:r>
                      <m:r>
                        <m:rPr>
                          <m:nor/>
                        </m:rPr>
                        <a:rPr lang="en-US" sz="2800" b="0" i="0" smtClean="0"/>
                        <m:t> </m:t>
                      </m:r>
                      <m:r>
                        <m:rPr>
                          <m:nor/>
                        </m:rPr>
                        <a:rPr lang="en-US" sz="2800" smtClean="0"/>
                        <m:t>neuron</m:t>
                      </m:r>
                      <m:r>
                        <m:rPr>
                          <m:nor/>
                        </m:rPr>
                        <a:rPr lang="en-US" sz="2800" smtClean="0"/>
                        <m:t> </m:t>
                      </m:r>
                      <m:r>
                        <m:rPr>
                          <m:nor/>
                        </m:rPr>
                        <a:rPr lang="en-US" sz="2800" i="1" smtClean="0"/>
                        <m:t>j</m:t>
                      </m:r>
                      <m:r>
                        <m:rPr>
                          <m:nor/>
                        </m:rPr>
                        <a:rPr lang="en-US" sz="2800" smtClean="0"/>
                        <m:t> </m:t>
                      </m:r>
                      <m:r>
                        <m:rPr>
                          <m:nor/>
                        </m:rPr>
                        <a:rPr lang="en-US" sz="2800" smtClean="0"/>
                        <m:t>in</m:t>
                      </m:r>
                      <m:r>
                        <m:rPr>
                          <m:nor/>
                        </m:rPr>
                        <a:rPr lang="en-US" sz="2800" smtClean="0"/>
                        <m:t> </m:t>
                      </m:r>
                      <m:r>
                        <m:rPr>
                          <m:nor/>
                        </m:rPr>
                        <a:rPr lang="en-US" sz="2800" smtClean="0"/>
                        <m:t>the</m:t>
                      </m:r>
                      <m:r>
                        <m:rPr>
                          <m:nor/>
                        </m:rPr>
                        <a:rPr lang="en-US" sz="2800" smtClean="0"/>
                        <m:t> </m:t>
                      </m:r>
                      <m:r>
                        <m:rPr>
                          <m:nor/>
                        </m:rPr>
                        <a:rPr lang="en-US" sz="2800" smtClean="0"/>
                        <m:t>layer</m:t>
                      </m:r>
                      <m:r>
                        <m:rPr>
                          <m:nor/>
                        </m:rPr>
                        <a:rPr lang="en-US" sz="2800" smtClean="0"/>
                        <m:t> </m:t>
                      </m:r>
                      <m:r>
                        <m:rPr>
                          <m:nor/>
                        </m:rPr>
                        <a:rPr lang="en-US" sz="2800" smtClean="0"/>
                        <m:t>𝑙</m:t>
                      </m:r>
                    </m:oMath>
                  </m:oMathPara>
                </a14:m>
                <a:endParaRPr lang="ru-RU" dirty="0"/>
              </a:p>
            </p:txBody>
          </p:sp>
        </mc:Choice>
        <mc:Fallback xmlns="">
          <p:sp>
            <p:nvSpPr>
              <p:cNvPr id="5" name="TextBox 4"/>
              <p:cNvSpPr txBox="1">
                <a:spLocks noRot="1" noChangeAspect="1" noMove="1" noResize="1" noEditPoints="1" noAdjustHandles="1" noChangeArrowheads="1" noChangeShapeType="1" noTextEdit="1"/>
              </p:cNvSpPr>
              <p:nvPr/>
            </p:nvSpPr>
            <p:spPr>
              <a:xfrm>
                <a:off x="198689" y="3389748"/>
                <a:ext cx="5759269" cy="689612"/>
              </a:xfrm>
              <a:prstGeom prst="rect">
                <a:avLst/>
              </a:prstGeom>
              <a:blipFill>
                <a:blip r:embed="rId1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Овал 11"/>
              <p:cNvSpPr/>
              <p:nvPr/>
            </p:nvSpPr>
            <p:spPr>
              <a:xfrm>
                <a:off x="6162855" y="4404636"/>
                <a:ext cx="630122" cy="610168"/>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𝑥</m:t>
                          </m:r>
                        </m:e>
                        <m:sub>
                          <m:r>
                            <a:rPr lang="en-US" sz="2400" b="0" i="1" smtClean="0">
                              <a:solidFill>
                                <a:schemeClr val="tx1"/>
                              </a:solidFill>
                              <a:latin typeface="Cambria Math" panose="02040503050406030204" pitchFamily="18" charset="0"/>
                            </a:rPr>
                            <m:t>1</m:t>
                          </m:r>
                        </m:sub>
                      </m:sSub>
                    </m:oMath>
                  </m:oMathPara>
                </a14:m>
                <a:endParaRPr lang="ru-RU" sz="2400">
                  <a:solidFill>
                    <a:schemeClr val="tx1"/>
                  </a:solidFill>
                </a:endParaRPr>
              </a:p>
            </p:txBody>
          </p:sp>
        </mc:Choice>
        <mc:Fallback xmlns="">
          <p:sp>
            <p:nvSpPr>
              <p:cNvPr id="12" name="Овал 11"/>
              <p:cNvSpPr>
                <a:spLocks noRot="1" noChangeAspect="1" noMove="1" noResize="1" noEditPoints="1" noAdjustHandles="1" noChangeArrowheads="1" noChangeShapeType="1" noTextEdit="1"/>
              </p:cNvSpPr>
              <p:nvPr/>
            </p:nvSpPr>
            <p:spPr>
              <a:xfrm>
                <a:off x="6162855" y="4404636"/>
                <a:ext cx="630122" cy="610168"/>
              </a:xfrm>
              <a:prstGeom prst="ellipse">
                <a:avLst/>
              </a:prstGeom>
              <a:blipFill>
                <a:blip r:embed="rId18"/>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Овал 15"/>
              <p:cNvSpPr/>
              <p:nvPr/>
            </p:nvSpPr>
            <p:spPr>
              <a:xfrm>
                <a:off x="7843135" y="4704225"/>
                <a:ext cx="630122" cy="621158"/>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3</m:t>
                          </m:r>
                        </m:sub>
                        <m:sup>
                          <m:r>
                            <a:rPr lang="en-US" sz="2400" i="1">
                              <a:solidFill>
                                <a:schemeClr val="tx1"/>
                              </a:solidFill>
                              <a:latin typeface="Cambria Math" panose="02040503050406030204" pitchFamily="18" charset="0"/>
                            </a:rPr>
                            <m:t>(2)</m:t>
                          </m:r>
                        </m:sup>
                      </m:sSubSup>
                    </m:oMath>
                  </m:oMathPara>
                </a14:m>
                <a:endParaRPr lang="ru-RU" sz="2400" dirty="0">
                  <a:solidFill>
                    <a:schemeClr val="tx1"/>
                  </a:solidFill>
                </a:endParaRPr>
              </a:p>
            </p:txBody>
          </p:sp>
        </mc:Choice>
        <mc:Fallback xmlns="">
          <p:sp>
            <p:nvSpPr>
              <p:cNvPr id="16" name="Овал 15"/>
              <p:cNvSpPr>
                <a:spLocks noRot="1" noChangeAspect="1" noMove="1" noResize="1" noEditPoints="1" noAdjustHandles="1" noChangeArrowheads="1" noChangeShapeType="1" noTextEdit="1"/>
              </p:cNvSpPr>
              <p:nvPr/>
            </p:nvSpPr>
            <p:spPr>
              <a:xfrm>
                <a:off x="7843135" y="4704225"/>
                <a:ext cx="630122" cy="621158"/>
              </a:xfrm>
              <a:prstGeom prst="ellipse">
                <a:avLst/>
              </a:prstGeom>
              <a:blipFill>
                <a:blip r:embed="rId19"/>
                <a:stretch>
                  <a:fillRect/>
                </a:stretch>
              </a:blipFill>
              <a:ln w="38100">
                <a:solidFill>
                  <a:srgbClr val="BD7409"/>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Овал 16"/>
              <p:cNvSpPr/>
              <p:nvPr/>
            </p:nvSpPr>
            <p:spPr>
              <a:xfrm>
                <a:off x="7843135" y="3983652"/>
                <a:ext cx="630122" cy="610168"/>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2</m:t>
                          </m:r>
                        </m:sub>
                        <m:sup>
                          <m:r>
                            <a:rPr lang="en-US" sz="2400" b="0" i="1" smtClean="0">
                              <a:solidFill>
                                <a:schemeClr val="tx1"/>
                              </a:solidFill>
                              <a:latin typeface="Cambria Math" panose="02040503050406030204" pitchFamily="18" charset="0"/>
                            </a:rPr>
                            <m:t>(2)</m:t>
                          </m:r>
                        </m:sup>
                      </m:sSubSup>
                    </m:oMath>
                  </m:oMathPara>
                </a14:m>
                <a:endParaRPr lang="ru-RU" sz="2400" dirty="0">
                  <a:solidFill>
                    <a:schemeClr val="tx1"/>
                  </a:solidFill>
                </a:endParaRPr>
              </a:p>
            </p:txBody>
          </p:sp>
        </mc:Choice>
        <mc:Fallback xmlns="">
          <p:sp>
            <p:nvSpPr>
              <p:cNvPr id="17" name="Овал 16"/>
              <p:cNvSpPr>
                <a:spLocks noRot="1" noChangeAspect="1" noMove="1" noResize="1" noEditPoints="1" noAdjustHandles="1" noChangeArrowheads="1" noChangeShapeType="1" noTextEdit="1"/>
              </p:cNvSpPr>
              <p:nvPr/>
            </p:nvSpPr>
            <p:spPr>
              <a:xfrm>
                <a:off x="7843135" y="3983652"/>
                <a:ext cx="630122" cy="610168"/>
              </a:xfrm>
              <a:prstGeom prst="ellipse">
                <a:avLst/>
              </a:prstGeom>
              <a:blipFill>
                <a:blip r:embed="rId20"/>
                <a:stretch>
                  <a:fillRect/>
                </a:stretch>
              </a:blipFill>
              <a:ln w="38100">
                <a:solidFill>
                  <a:srgbClr val="BD7409"/>
                </a:solidFill>
              </a:ln>
            </p:spPr>
            <p:txBody>
              <a:bodyPr/>
              <a:lstStyle/>
              <a:p>
                <a:r>
                  <a:rPr lang="ru-RU">
                    <a:noFill/>
                  </a:rPr>
                  <a:t> </a:t>
                </a:r>
              </a:p>
            </p:txBody>
          </p:sp>
        </mc:Fallback>
      </mc:AlternateContent>
      <p:sp>
        <p:nvSpPr>
          <p:cNvPr id="25" name="Овал 24"/>
          <p:cNvSpPr/>
          <p:nvPr/>
        </p:nvSpPr>
        <p:spPr>
          <a:xfrm>
            <a:off x="9698869" y="4032540"/>
            <a:ext cx="630122" cy="610168"/>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solidFill>
                <a:schemeClr val="tx1"/>
              </a:solidFill>
            </a:endParaRPr>
          </a:p>
        </p:txBody>
      </p:sp>
      <p:cxnSp>
        <p:nvCxnSpPr>
          <p:cNvPr id="27" name="Прямая со стрелкой 26"/>
          <p:cNvCxnSpPr>
            <a:stCxn id="31" idx="6"/>
            <a:endCxn id="17" idx="2"/>
          </p:cNvCxnSpPr>
          <p:nvPr/>
        </p:nvCxnSpPr>
        <p:spPr>
          <a:xfrm>
            <a:off x="6792977" y="3869985"/>
            <a:ext cx="1050158" cy="4187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Прямая со стрелкой 28"/>
          <p:cNvCxnSpPr>
            <a:stCxn id="25" idx="6"/>
          </p:cNvCxnSpPr>
          <p:nvPr/>
        </p:nvCxnSpPr>
        <p:spPr>
          <a:xfrm>
            <a:off x="10328991" y="4337624"/>
            <a:ext cx="1077563" cy="23824"/>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 name="Прямоугольник 29"/>
              <p:cNvSpPr/>
              <p:nvPr/>
            </p:nvSpPr>
            <p:spPr>
              <a:xfrm>
                <a:off x="10366203" y="4395337"/>
                <a:ext cx="111655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h</m:t>
                          </m:r>
                        </m:e>
                        <m:sub>
                          <m:r>
                            <m:rPr>
                              <m:sty m:val="p"/>
                            </m:rPr>
                            <a:rPr lang="en-US" sz="2400" b="0" i="0" smtClean="0">
                              <a:latin typeface="Cambria Math" panose="02040503050406030204" pitchFamily="18" charset="0"/>
                            </a:rPr>
                            <m:t>w</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oMath>
                  </m:oMathPara>
                </a14:m>
                <a:endParaRPr lang="ru-RU" sz="2400" i="1" dirty="0"/>
              </a:p>
            </p:txBody>
          </p:sp>
        </mc:Choice>
        <mc:Fallback xmlns="">
          <p:sp>
            <p:nvSpPr>
              <p:cNvPr id="30" name="Прямоугольник 29"/>
              <p:cNvSpPr>
                <a:spLocks noRot="1" noChangeAspect="1" noMove="1" noResize="1" noEditPoints="1" noAdjustHandles="1" noChangeArrowheads="1" noChangeShapeType="1" noTextEdit="1"/>
              </p:cNvSpPr>
              <p:nvPr/>
            </p:nvSpPr>
            <p:spPr>
              <a:xfrm>
                <a:off x="10366203" y="4395337"/>
                <a:ext cx="1116555" cy="461665"/>
              </a:xfrm>
              <a:prstGeom prst="rect">
                <a:avLst/>
              </a:prstGeom>
              <a:blipFill>
                <a:blip r:embed="rId21"/>
                <a:stretch>
                  <a:fillRect b="-1710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1" name="Овал 30"/>
              <p:cNvSpPr/>
              <p:nvPr/>
            </p:nvSpPr>
            <p:spPr>
              <a:xfrm>
                <a:off x="6162855" y="3564901"/>
                <a:ext cx="630122" cy="610168"/>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𝑥</m:t>
                          </m:r>
                        </m:e>
                        <m:sub>
                          <m:r>
                            <a:rPr lang="ru-RU" sz="2400" b="0" i="1" smtClean="0">
                              <a:solidFill>
                                <a:schemeClr val="tx1"/>
                              </a:solidFill>
                              <a:latin typeface="Cambria Math" panose="02040503050406030204" pitchFamily="18" charset="0"/>
                            </a:rPr>
                            <m:t>0</m:t>
                          </m:r>
                        </m:sub>
                      </m:sSub>
                    </m:oMath>
                  </m:oMathPara>
                </a14:m>
                <a:endParaRPr lang="ru-RU" sz="2400">
                  <a:solidFill>
                    <a:schemeClr val="tx1"/>
                  </a:solidFill>
                </a:endParaRPr>
              </a:p>
            </p:txBody>
          </p:sp>
        </mc:Choice>
        <mc:Fallback xmlns="">
          <p:sp>
            <p:nvSpPr>
              <p:cNvPr id="31" name="Овал 30"/>
              <p:cNvSpPr>
                <a:spLocks noRot="1" noChangeAspect="1" noMove="1" noResize="1" noEditPoints="1" noAdjustHandles="1" noChangeArrowheads="1" noChangeShapeType="1" noTextEdit="1"/>
              </p:cNvSpPr>
              <p:nvPr/>
            </p:nvSpPr>
            <p:spPr>
              <a:xfrm>
                <a:off x="6162855" y="3564901"/>
                <a:ext cx="630122" cy="610168"/>
              </a:xfrm>
              <a:prstGeom prst="ellipse">
                <a:avLst/>
              </a:prstGeom>
              <a:blipFill>
                <a:blip r:embed="rId22"/>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5" name="Овал 34"/>
              <p:cNvSpPr/>
              <p:nvPr/>
            </p:nvSpPr>
            <p:spPr>
              <a:xfrm>
                <a:off x="7843135" y="3262629"/>
                <a:ext cx="630122" cy="610168"/>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400" b="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𝑎</m:t>
                          </m:r>
                        </m:e>
                        <m:sub>
                          <m:r>
                            <a:rPr lang="en-US" sz="2400" b="0" i="1" smtClean="0">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(2)</m:t>
                          </m:r>
                        </m:sup>
                      </m:sSubSup>
                    </m:oMath>
                  </m:oMathPara>
                </a14:m>
                <a:endParaRPr lang="ru-RU" sz="2400" dirty="0">
                  <a:solidFill>
                    <a:schemeClr val="tx1"/>
                  </a:solidFill>
                </a:endParaRPr>
              </a:p>
            </p:txBody>
          </p:sp>
        </mc:Choice>
        <mc:Fallback xmlns="">
          <p:sp>
            <p:nvSpPr>
              <p:cNvPr id="35" name="Овал 34"/>
              <p:cNvSpPr>
                <a:spLocks noRot="1" noChangeAspect="1" noMove="1" noResize="1" noEditPoints="1" noAdjustHandles="1" noChangeArrowheads="1" noChangeShapeType="1" noTextEdit="1"/>
              </p:cNvSpPr>
              <p:nvPr/>
            </p:nvSpPr>
            <p:spPr>
              <a:xfrm>
                <a:off x="7843135" y="3262629"/>
                <a:ext cx="630122" cy="610168"/>
              </a:xfrm>
              <a:prstGeom prst="ellipse">
                <a:avLst/>
              </a:prstGeom>
              <a:blipFill>
                <a:blip r:embed="rId23"/>
                <a:stretch>
                  <a:fillRect/>
                </a:stretch>
              </a:blipFill>
              <a:ln w="38100">
                <a:solidFill>
                  <a:srgbClr val="BD7409"/>
                </a:solidFill>
              </a:ln>
            </p:spPr>
            <p:txBody>
              <a:bodyPr/>
              <a:lstStyle/>
              <a:p>
                <a:r>
                  <a:rPr lang="ru-RU">
                    <a:noFill/>
                  </a:rPr>
                  <a:t> </a:t>
                </a:r>
              </a:p>
            </p:txBody>
          </p:sp>
        </mc:Fallback>
      </mc:AlternateContent>
      <p:cxnSp>
        <p:nvCxnSpPr>
          <p:cNvPr id="36" name="Прямая со стрелкой 35"/>
          <p:cNvCxnSpPr>
            <a:stCxn id="31" idx="6"/>
            <a:endCxn id="35" idx="2"/>
          </p:cNvCxnSpPr>
          <p:nvPr/>
        </p:nvCxnSpPr>
        <p:spPr>
          <a:xfrm flipV="1">
            <a:off x="6792977" y="3567713"/>
            <a:ext cx="1050158" cy="302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Прямая со стрелкой 44"/>
          <p:cNvCxnSpPr>
            <a:stCxn id="31" idx="6"/>
            <a:endCxn id="16" idx="2"/>
          </p:cNvCxnSpPr>
          <p:nvPr/>
        </p:nvCxnSpPr>
        <p:spPr>
          <a:xfrm>
            <a:off x="6792977" y="3869985"/>
            <a:ext cx="1050158" cy="11448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Прямая со стрелкой 47"/>
          <p:cNvCxnSpPr>
            <a:stCxn id="12" idx="6"/>
            <a:endCxn id="35" idx="2"/>
          </p:cNvCxnSpPr>
          <p:nvPr/>
        </p:nvCxnSpPr>
        <p:spPr>
          <a:xfrm flipV="1">
            <a:off x="6792977" y="3567713"/>
            <a:ext cx="1050158" cy="11420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Прямая со стрелкой 50"/>
          <p:cNvCxnSpPr>
            <a:stCxn id="12" idx="6"/>
            <a:endCxn id="17" idx="2"/>
          </p:cNvCxnSpPr>
          <p:nvPr/>
        </p:nvCxnSpPr>
        <p:spPr>
          <a:xfrm flipV="1">
            <a:off x="6792977" y="4288736"/>
            <a:ext cx="1050158" cy="4209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Прямая со стрелкой 53"/>
          <p:cNvCxnSpPr>
            <a:stCxn id="12" idx="6"/>
            <a:endCxn id="16" idx="2"/>
          </p:cNvCxnSpPr>
          <p:nvPr/>
        </p:nvCxnSpPr>
        <p:spPr>
          <a:xfrm>
            <a:off x="6792977" y="4709720"/>
            <a:ext cx="1050158" cy="3050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Прямая со стрелкой 73"/>
          <p:cNvCxnSpPr>
            <a:stCxn id="35" idx="6"/>
            <a:endCxn id="25" idx="2"/>
          </p:cNvCxnSpPr>
          <p:nvPr/>
        </p:nvCxnSpPr>
        <p:spPr>
          <a:xfrm>
            <a:off x="8473257" y="3567713"/>
            <a:ext cx="1225612" cy="7699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Прямая со стрелкой 76"/>
          <p:cNvCxnSpPr>
            <a:stCxn id="17" idx="6"/>
            <a:endCxn id="25" idx="2"/>
          </p:cNvCxnSpPr>
          <p:nvPr/>
        </p:nvCxnSpPr>
        <p:spPr>
          <a:xfrm>
            <a:off x="8473257" y="4288736"/>
            <a:ext cx="1225612" cy="488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Прямая со стрелкой 80"/>
          <p:cNvCxnSpPr/>
          <p:nvPr/>
        </p:nvCxnSpPr>
        <p:spPr>
          <a:xfrm flipH="1" flipV="1">
            <a:off x="10234249" y="4138716"/>
            <a:ext cx="866310" cy="23966"/>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87" name="Прямоугольник 86"/>
              <p:cNvSpPr/>
              <p:nvPr/>
            </p:nvSpPr>
            <p:spPr>
              <a:xfrm>
                <a:off x="10146420" y="3667128"/>
                <a:ext cx="111655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ru-RU" sz="2400" i="1" dirty="0"/>
              </a:p>
            </p:txBody>
          </p:sp>
        </mc:Choice>
        <mc:Fallback xmlns="">
          <p:sp>
            <p:nvSpPr>
              <p:cNvPr id="87" name="Прямоугольник 86"/>
              <p:cNvSpPr>
                <a:spLocks noRot="1" noChangeAspect="1" noMove="1" noResize="1" noEditPoints="1" noAdjustHandles="1" noChangeArrowheads="1" noChangeShapeType="1" noTextEdit="1"/>
              </p:cNvSpPr>
              <p:nvPr/>
            </p:nvSpPr>
            <p:spPr>
              <a:xfrm>
                <a:off x="10146420" y="3667128"/>
                <a:ext cx="1116555" cy="461665"/>
              </a:xfrm>
              <a:prstGeom prst="rect">
                <a:avLst/>
              </a:prstGeom>
              <a:blipFill>
                <a:blip r:embed="rId24"/>
                <a:stretch>
                  <a:fillRect b="-1066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8" name="Скругленный прямоугольник 87"/>
              <p:cNvSpPr/>
              <p:nvPr/>
            </p:nvSpPr>
            <p:spPr>
              <a:xfrm>
                <a:off x="8477000" y="2157263"/>
                <a:ext cx="2623559" cy="60426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14:m>
                  <m:oMathPara xmlns:m="http://schemas.openxmlformats.org/officeDocument/2006/math">
                    <m:oMathParaPr>
                      <m:jc m:val="centerGroup"/>
                    </m:oMathParaPr>
                    <m:oMath xmlns:m="http://schemas.openxmlformats.org/officeDocument/2006/math">
                      <m:sSubSup>
                        <m:sSubSupPr>
                          <m:ctrlPr>
                            <a:rPr lang="ru-RU" sz="2400" i="1" smtClean="0">
                              <a:solidFill>
                                <a:prstClr val="black"/>
                              </a:solidFill>
                              <a:latin typeface="Cambria Math" panose="02040503050406030204" pitchFamily="18" charset="0"/>
                            </a:rPr>
                          </m:ctrlPr>
                        </m:sSubSupPr>
                        <m:e>
                          <m:r>
                            <a:rPr lang="ru-RU" sz="2400" i="1">
                              <a:solidFill>
                                <a:prstClr val="black"/>
                              </a:solidFill>
                              <a:latin typeface="Cambria Math" panose="02040503050406030204" pitchFamily="18" charset="0"/>
                            </a:rPr>
                            <m:t>𝛿</m:t>
                          </m:r>
                        </m:e>
                        <m:sub>
                          <m:r>
                            <a:rPr lang="en-US" sz="2400" i="1">
                              <a:solidFill>
                                <a:prstClr val="black"/>
                              </a:solidFill>
                              <a:latin typeface="Cambria Math" panose="02040503050406030204" pitchFamily="18" charset="0"/>
                            </a:rPr>
                            <m:t>𝑗</m:t>
                          </m:r>
                        </m:sub>
                        <m:sup>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𝐿</m:t>
                          </m:r>
                          <m:r>
                            <a:rPr lang="en-US" sz="2400" i="1">
                              <a:solidFill>
                                <a:prstClr val="black"/>
                              </a:solidFill>
                              <a:latin typeface="Cambria Math" panose="02040503050406030204" pitchFamily="18" charset="0"/>
                            </a:rPr>
                            <m:t>)</m:t>
                          </m:r>
                        </m:sup>
                      </m:sSubSup>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h</m:t>
                          </m:r>
                        </m:e>
                        <m:sub>
                          <m:r>
                            <m:rPr>
                              <m:sty m:val="p"/>
                            </m:rPr>
                            <a:rPr lang="en-US" sz="2400" b="0" i="0" smtClean="0">
                              <a:solidFill>
                                <a:prstClr val="black"/>
                              </a:solidFill>
                              <a:latin typeface="Cambria Math" panose="02040503050406030204" pitchFamily="18" charset="0"/>
                            </a:rPr>
                            <m:t>W</m:t>
                          </m:r>
                        </m:sub>
                      </m:sSub>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𝑦</m:t>
                          </m:r>
                        </m:e>
                        <m:sub>
                          <m:r>
                            <a:rPr lang="en-US" sz="2400" i="1">
                              <a:solidFill>
                                <a:prstClr val="black"/>
                              </a:solidFill>
                              <a:latin typeface="Cambria Math" panose="02040503050406030204" pitchFamily="18" charset="0"/>
                            </a:rPr>
                            <m:t>𝑗</m:t>
                          </m:r>
                        </m:sub>
                      </m:sSub>
                    </m:oMath>
                  </m:oMathPara>
                </a14:m>
                <a:endParaRPr lang="ru-RU" dirty="0"/>
              </a:p>
            </p:txBody>
          </p:sp>
        </mc:Choice>
        <mc:Fallback xmlns="">
          <p:sp>
            <p:nvSpPr>
              <p:cNvPr id="88" name="Скругленный прямоугольник 87"/>
              <p:cNvSpPr>
                <a:spLocks noRot="1" noChangeAspect="1" noMove="1" noResize="1" noEditPoints="1" noAdjustHandles="1" noChangeArrowheads="1" noChangeShapeType="1" noTextEdit="1"/>
              </p:cNvSpPr>
              <p:nvPr/>
            </p:nvSpPr>
            <p:spPr>
              <a:xfrm>
                <a:off x="8477000" y="2157263"/>
                <a:ext cx="2623559" cy="604268"/>
              </a:xfrm>
              <a:prstGeom prst="roundRect">
                <a:avLst/>
              </a:prstGeom>
              <a:blipFill>
                <a:blip r:embed="rId25"/>
                <a:stretch>
                  <a:fillRect/>
                </a:stretch>
              </a:blipFill>
              <a:ln w="28575"/>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1" name="Прямоугольник 90"/>
              <p:cNvSpPr/>
              <p:nvPr/>
            </p:nvSpPr>
            <p:spPr>
              <a:xfrm>
                <a:off x="518008" y="4717100"/>
                <a:ext cx="2560316" cy="541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smtClean="0">
                              <a:solidFill>
                                <a:schemeClr val="tx1"/>
                              </a:solidFill>
                              <a:latin typeface="Cambria Math" panose="02040503050406030204" pitchFamily="18" charset="0"/>
                            </a:rPr>
                          </m:ctrlPr>
                        </m:sSupPr>
                        <m:e>
                          <m:r>
                            <a:rPr lang="ru-RU" sz="2800" i="1">
                              <a:solidFill>
                                <a:schemeClr val="tx1"/>
                              </a:solidFill>
                              <a:latin typeface="Cambria Math" panose="02040503050406030204" pitchFamily="18" charset="0"/>
                            </a:rPr>
                            <m:t>𝛿</m:t>
                          </m:r>
                        </m:e>
                        <m:sup>
                          <m:r>
                            <a:rPr lang="en-US" sz="2800" i="1">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3</m:t>
                          </m:r>
                          <m:r>
                            <a:rPr lang="en-US" sz="2800" i="1">
                              <a:solidFill>
                                <a:schemeClr val="tx1"/>
                              </a:solidFill>
                              <a:latin typeface="Cambria Math" panose="02040503050406030204" pitchFamily="18" charset="0"/>
                            </a:rPr>
                            <m:t>)</m:t>
                          </m:r>
                        </m:sup>
                      </m:sSup>
                      <m:r>
                        <a:rPr lang="en-US" sz="2800" i="1">
                          <a:solidFill>
                            <a:prstClr val="black"/>
                          </a:solidFill>
                          <a:latin typeface="Cambria Math" panose="02040503050406030204" pitchFamily="18" charset="0"/>
                        </a:rPr>
                        <m:t>=</m:t>
                      </m:r>
                      <m:sSup>
                        <m:sSupPr>
                          <m:ctrlPr>
                            <a:rPr lang="en-US" sz="2800" i="1">
                              <a:solidFill>
                                <a:prstClr val="black"/>
                              </a:solidFill>
                              <a:latin typeface="Cambria Math" panose="02040503050406030204" pitchFamily="18" charset="0"/>
                            </a:rPr>
                          </m:ctrlPr>
                        </m:sSupPr>
                        <m:e>
                          <m:r>
                            <a:rPr lang="en-US" sz="2800" i="1">
                              <a:solidFill>
                                <a:prstClr val="black"/>
                              </a:solidFill>
                              <a:latin typeface="Cambria Math" panose="02040503050406030204" pitchFamily="18" charset="0"/>
                            </a:rPr>
                            <m:t>𝑎</m:t>
                          </m:r>
                        </m:e>
                        <m:sup>
                          <m:r>
                            <a:rPr lang="en-US" sz="2800" i="1">
                              <a:solidFill>
                                <a:prstClr val="black"/>
                              </a:solidFill>
                              <a:latin typeface="Cambria Math" panose="02040503050406030204" pitchFamily="18" charset="0"/>
                            </a:rPr>
                            <m:t>(</m:t>
                          </m:r>
                          <m:r>
                            <a:rPr lang="en-US" sz="2800" b="0" i="1" smtClean="0">
                              <a:solidFill>
                                <a:prstClr val="black"/>
                              </a:solidFill>
                              <a:latin typeface="Cambria Math" panose="02040503050406030204" pitchFamily="18" charset="0"/>
                            </a:rPr>
                            <m:t>3</m:t>
                          </m:r>
                          <m:r>
                            <a:rPr lang="en-US" sz="2800" i="1">
                              <a:solidFill>
                                <a:prstClr val="black"/>
                              </a:solidFill>
                              <a:latin typeface="Cambria Math" panose="02040503050406030204" pitchFamily="18" charset="0"/>
                            </a:rPr>
                            <m:t>)</m:t>
                          </m:r>
                        </m:sup>
                      </m:sSup>
                      <m:r>
                        <a:rPr lang="en-US" sz="2800"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𝑦</m:t>
                      </m:r>
                    </m:oMath>
                  </m:oMathPara>
                </a14:m>
                <a:endParaRPr lang="ru-RU" sz="2400" dirty="0"/>
              </a:p>
            </p:txBody>
          </p:sp>
        </mc:Choice>
        <mc:Fallback xmlns="">
          <p:sp>
            <p:nvSpPr>
              <p:cNvPr id="91" name="Прямоугольник 90"/>
              <p:cNvSpPr>
                <a:spLocks noRot="1" noChangeAspect="1" noMove="1" noResize="1" noEditPoints="1" noAdjustHandles="1" noChangeArrowheads="1" noChangeShapeType="1" noTextEdit="1"/>
              </p:cNvSpPr>
              <p:nvPr/>
            </p:nvSpPr>
            <p:spPr>
              <a:xfrm>
                <a:off x="518008" y="4717100"/>
                <a:ext cx="2560316" cy="541110"/>
              </a:xfrm>
              <a:prstGeom prst="rect">
                <a:avLst/>
              </a:prstGeom>
              <a:blipFill>
                <a:blip r:embed="rId2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3" name="Прямоугольник 92"/>
              <p:cNvSpPr/>
              <p:nvPr/>
            </p:nvSpPr>
            <p:spPr>
              <a:xfrm>
                <a:off x="9426199" y="4041448"/>
                <a:ext cx="1191078" cy="5536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 </m:t>
                          </m:r>
                          <m:r>
                            <a:rPr lang="en-US" sz="2400" i="1">
                              <a:latin typeface="Cambria Math" panose="02040503050406030204" pitchFamily="18" charset="0"/>
                            </a:rPr>
                            <m:t>𝑎</m:t>
                          </m:r>
                        </m:e>
                        <m:sub>
                          <m:r>
                            <a:rPr lang="en-US" sz="2400" b="0" i="1" smtClean="0">
                              <a:latin typeface="Cambria Math" panose="02040503050406030204" pitchFamily="18" charset="0"/>
                            </a:rPr>
                            <m:t>1</m:t>
                          </m:r>
                        </m:sub>
                        <m:sup>
                          <m:r>
                            <a:rPr lang="en-US" sz="2400" i="1">
                              <a:latin typeface="Cambria Math" panose="02040503050406030204" pitchFamily="18" charset="0"/>
                            </a:rPr>
                            <m:t>(</m:t>
                          </m:r>
                          <m:r>
                            <a:rPr lang="en-US" sz="2400" b="0" i="1" smtClean="0">
                              <a:latin typeface="Cambria Math" panose="02040503050406030204" pitchFamily="18" charset="0"/>
                            </a:rPr>
                            <m:t>3</m:t>
                          </m:r>
                          <m:r>
                            <a:rPr lang="en-US" sz="2400" i="1">
                              <a:latin typeface="Cambria Math" panose="02040503050406030204" pitchFamily="18" charset="0"/>
                            </a:rPr>
                            <m:t>)</m:t>
                          </m:r>
                        </m:sup>
                      </m:sSubSup>
                    </m:oMath>
                  </m:oMathPara>
                </a14:m>
                <a:endParaRPr lang="ru-RU" sz="2400" dirty="0"/>
              </a:p>
            </p:txBody>
          </p:sp>
        </mc:Choice>
        <mc:Fallback xmlns="">
          <p:sp>
            <p:nvSpPr>
              <p:cNvPr id="93" name="Прямоугольник 92"/>
              <p:cNvSpPr>
                <a:spLocks noRot="1" noChangeAspect="1" noMove="1" noResize="1" noEditPoints="1" noAdjustHandles="1" noChangeArrowheads="1" noChangeShapeType="1" noTextEdit="1"/>
              </p:cNvSpPr>
              <p:nvPr/>
            </p:nvSpPr>
            <p:spPr>
              <a:xfrm>
                <a:off x="9426199" y="4041448"/>
                <a:ext cx="1191078" cy="553613"/>
              </a:xfrm>
              <a:prstGeom prst="rect">
                <a:avLst/>
              </a:prstGeom>
              <a:blipFill>
                <a:blip r:embed="rId27"/>
                <a:stretch>
                  <a:fillRect/>
                </a:stretch>
              </a:blipFill>
            </p:spPr>
            <p:txBody>
              <a:bodyPr/>
              <a:lstStyle/>
              <a:p>
                <a:r>
                  <a:rPr lang="ru-RU">
                    <a:noFill/>
                  </a:rPr>
                  <a:t> </a:t>
                </a:r>
              </a:p>
            </p:txBody>
          </p:sp>
        </mc:Fallback>
      </mc:AlternateContent>
      <p:cxnSp>
        <p:nvCxnSpPr>
          <p:cNvPr id="100" name="Прямая со стрелкой 99"/>
          <p:cNvCxnSpPr>
            <a:stCxn id="16" idx="6"/>
            <a:endCxn id="25" idx="2"/>
          </p:cNvCxnSpPr>
          <p:nvPr/>
        </p:nvCxnSpPr>
        <p:spPr>
          <a:xfrm flipV="1">
            <a:off x="8473257" y="4337624"/>
            <a:ext cx="1225612" cy="6771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6" name="TextBox 105"/>
              <p:cNvSpPr txBox="1"/>
              <p:nvPr/>
            </p:nvSpPr>
            <p:spPr>
              <a:xfrm>
                <a:off x="6483678" y="5185599"/>
                <a:ext cx="1124982"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W</m:t>
                          </m:r>
                        </m:e>
                        <m:sup>
                          <m:r>
                            <a:rPr lang="en-US" sz="2400" b="0" i="1" smtClean="0">
                              <a:latin typeface="Cambria Math" panose="02040503050406030204" pitchFamily="18" charset="0"/>
                            </a:rPr>
                            <m:t>(1)</m:t>
                          </m:r>
                        </m:sup>
                      </m:sSup>
                    </m:oMath>
                  </m:oMathPara>
                </a14:m>
                <a:endParaRPr lang="ru-RU" sz="2400" dirty="0"/>
              </a:p>
            </p:txBody>
          </p:sp>
        </mc:Choice>
        <mc:Fallback xmlns="">
          <p:sp>
            <p:nvSpPr>
              <p:cNvPr id="106" name="TextBox 105"/>
              <p:cNvSpPr txBox="1">
                <a:spLocks noRot="1" noChangeAspect="1" noMove="1" noResize="1" noEditPoints="1" noAdjustHandles="1" noChangeArrowheads="1" noChangeShapeType="1" noTextEdit="1"/>
              </p:cNvSpPr>
              <p:nvPr/>
            </p:nvSpPr>
            <p:spPr>
              <a:xfrm>
                <a:off x="6483678" y="5185599"/>
                <a:ext cx="1124982" cy="476990"/>
              </a:xfrm>
              <a:prstGeom prst="rect">
                <a:avLst/>
              </a:prstGeom>
              <a:blipFill>
                <a:blip r:embed="rId2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8427627" y="5107234"/>
                <a:ext cx="1124982"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W</m:t>
                          </m:r>
                        </m:e>
                        <m:sup>
                          <m:r>
                            <a:rPr lang="en-US" sz="2400" b="0" i="1" smtClean="0">
                              <a:latin typeface="Cambria Math" panose="02040503050406030204" pitchFamily="18" charset="0"/>
                            </a:rPr>
                            <m:t>(2)</m:t>
                          </m:r>
                        </m:sup>
                      </m:sSup>
                    </m:oMath>
                  </m:oMathPara>
                </a14:m>
                <a:endParaRPr lang="ru-RU" sz="2400" dirty="0"/>
              </a:p>
            </p:txBody>
          </p:sp>
        </mc:Choice>
        <mc:Fallback xmlns="">
          <p:sp>
            <p:nvSpPr>
              <p:cNvPr id="108" name="TextBox 107"/>
              <p:cNvSpPr txBox="1">
                <a:spLocks noRot="1" noChangeAspect="1" noMove="1" noResize="1" noEditPoints="1" noAdjustHandles="1" noChangeArrowheads="1" noChangeShapeType="1" noTextEdit="1"/>
              </p:cNvSpPr>
              <p:nvPr/>
            </p:nvSpPr>
            <p:spPr>
              <a:xfrm>
                <a:off x="8427627" y="5107234"/>
                <a:ext cx="1124982" cy="476990"/>
              </a:xfrm>
              <a:prstGeom prst="rect">
                <a:avLst/>
              </a:prstGeom>
              <a:blipFill>
                <a:blip r:embed="rId29"/>
                <a:stretch>
                  <a:fillRect/>
                </a:stretch>
              </a:blipFill>
            </p:spPr>
            <p:txBody>
              <a:bodyPr/>
              <a:lstStyle/>
              <a:p>
                <a:r>
                  <a:rPr lang="ru-RU">
                    <a:noFill/>
                  </a:rPr>
                  <a:t> </a:t>
                </a:r>
              </a:p>
            </p:txBody>
          </p:sp>
        </mc:Fallback>
      </mc:AlternateContent>
      <p:sp>
        <p:nvSpPr>
          <p:cNvPr id="32" name="Заголовок 3">
            <a:extLst>
              <a:ext uri="{FF2B5EF4-FFF2-40B4-BE49-F238E27FC236}">
                <a16:creationId xmlns:a16="http://schemas.microsoft.com/office/drawing/2014/main" id="{D62190C5-2F49-496F-B143-1A9C9DC89AF2}"/>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Backpropagation algorithm </a:t>
            </a:r>
            <a:endParaRPr lang="ru-RU" sz="3200" dirty="0"/>
          </a:p>
        </p:txBody>
      </p:sp>
    </p:spTree>
    <p:extLst>
      <p:ext uri="{BB962C8B-B14F-4D97-AF65-F5344CB8AC3E}">
        <p14:creationId xmlns:p14="http://schemas.microsoft.com/office/powerpoint/2010/main" val="282544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0" name="Овал 89"/>
              <p:cNvSpPr/>
              <p:nvPr/>
            </p:nvSpPr>
            <p:spPr>
              <a:xfrm>
                <a:off x="4174011" y="2464801"/>
                <a:ext cx="673482" cy="598612"/>
              </a:xfrm>
              <a:prstGeom prst="ellipse">
                <a:avLst/>
              </a:prstGeom>
              <a:solidFill>
                <a:srgbClr val="FFFF00"/>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𝛿</m:t>
                          </m:r>
                        </m:e>
                        <m:sup>
                          <m:r>
                            <a:rPr lang="en-US" sz="2000" b="0" i="1" smtClean="0">
                              <a:solidFill>
                                <a:prstClr val="black"/>
                              </a:solidFill>
                              <a:latin typeface="Cambria Math" panose="02040503050406030204" pitchFamily="18" charset="0"/>
                            </a:rPr>
                            <m:t>(3)</m:t>
                          </m:r>
                        </m:sup>
                      </m:sSup>
                    </m:oMath>
                  </m:oMathPara>
                </a14:m>
                <a:endParaRPr lang="ru-RU" sz="2000" dirty="0">
                  <a:solidFill>
                    <a:schemeClr val="tx1"/>
                  </a:solidFill>
                </a:endParaRPr>
              </a:p>
            </p:txBody>
          </p:sp>
        </mc:Choice>
        <mc:Fallback xmlns="">
          <p:sp>
            <p:nvSpPr>
              <p:cNvPr id="90" name="Овал 89"/>
              <p:cNvSpPr>
                <a:spLocks noRot="1" noChangeAspect="1" noMove="1" noResize="1" noEditPoints="1" noAdjustHandles="1" noChangeArrowheads="1" noChangeShapeType="1" noTextEdit="1"/>
              </p:cNvSpPr>
              <p:nvPr/>
            </p:nvSpPr>
            <p:spPr>
              <a:xfrm>
                <a:off x="4174011" y="2464801"/>
                <a:ext cx="673482" cy="598612"/>
              </a:xfrm>
              <a:prstGeom prst="ellipse">
                <a:avLst/>
              </a:prstGeom>
              <a:blipFill>
                <a:blip r:embed="rId25"/>
                <a:stretch>
                  <a:fillRect/>
                </a:stretch>
              </a:blipFill>
              <a:ln w="38100">
                <a:solidFill>
                  <a:srgbClr val="BD7409"/>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2" name="Овал 11"/>
              <p:cNvSpPr/>
              <p:nvPr/>
            </p:nvSpPr>
            <p:spPr>
              <a:xfrm>
                <a:off x="273458" y="3387332"/>
                <a:ext cx="593781" cy="574977"/>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ru-RU">
                  <a:solidFill>
                    <a:schemeClr val="tx1"/>
                  </a:solidFill>
                </a:endParaRPr>
              </a:p>
            </p:txBody>
          </p:sp>
        </mc:Choice>
        <mc:Fallback xmlns="">
          <p:sp>
            <p:nvSpPr>
              <p:cNvPr id="12" name="Овал 11"/>
              <p:cNvSpPr>
                <a:spLocks noRot="1" noChangeAspect="1" noMove="1" noResize="1" noEditPoints="1" noAdjustHandles="1" noChangeArrowheads="1" noChangeShapeType="1" noTextEdit="1"/>
              </p:cNvSpPr>
              <p:nvPr/>
            </p:nvSpPr>
            <p:spPr>
              <a:xfrm>
                <a:off x="273458" y="3387332"/>
                <a:ext cx="593781" cy="574977"/>
              </a:xfrm>
              <a:prstGeom prst="ellipse">
                <a:avLst/>
              </a:prstGeom>
              <a:blipFill>
                <a:blip r:embed="rId3"/>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Овал 15"/>
              <p:cNvSpPr/>
              <p:nvPr/>
            </p:nvSpPr>
            <p:spPr>
              <a:xfrm>
                <a:off x="1599302" y="3598736"/>
                <a:ext cx="593781" cy="585334"/>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000" i="1" smtClean="0">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𝑎</m:t>
                          </m:r>
                        </m:e>
                        <m:sub>
                          <m:r>
                            <a:rPr lang="en-US" sz="2000" b="0" i="1" smtClean="0">
                              <a:solidFill>
                                <a:schemeClr val="tx1"/>
                              </a:solidFill>
                              <a:latin typeface="Cambria Math" panose="02040503050406030204" pitchFamily="18" charset="0"/>
                            </a:rPr>
                            <m:t>3</m:t>
                          </m:r>
                        </m:sub>
                        <m:sup>
                          <m:r>
                            <a:rPr lang="en-US" sz="2000" i="1">
                              <a:solidFill>
                                <a:schemeClr val="tx1"/>
                              </a:solidFill>
                              <a:latin typeface="Cambria Math" panose="02040503050406030204" pitchFamily="18" charset="0"/>
                            </a:rPr>
                            <m:t>(2)</m:t>
                          </m:r>
                        </m:sup>
                      </m:sSubSup>
                    </m:oMath>
                  </m:oMathPara>
                </a14:m>
                <a:endParaRPr lang="ru-RU" sz="2000" dirty="0">
                  <a:solidFill>
                    <a:schemeClr val="tx1"/>
                  </a:solidFill>
                </a:endParaRPr>
              </a:p>
            </p:txBody>
          </p:sp>
        </mc:Choice>
        <mc:Fallback xmlns="">
          <p:sp>
            <p:nvSpPr>
              <p:cNvPr id="16" name="Овал 15"/>
              <p:cNvSpPr>
                <a:spLocks noRot="1" noChangeAspect="1" noMove="1" noResize="1" noEditPoints="1" noAdjustHandles="1" noChangeArrowheads="1" noChangeShapeType="1" noTextEdit="1"/>
              </p:cNvSpPr>
              <p:nvPr/>
            </p:nvSpPr>
            <p:spPr>
              <a:xfrm>
                <a:off x="1599302" y="3598736"/>
                <a:ext cx="593781" cy="585334"/>
              </a:xfrm>
              <a:prstGeom prst="ellipse">
                <a:avLst/>
              </a:prstGeom>
              <a:blipFill>
                <a:blip r:embed="rId4"/>
                <a:stretch>
                  <a:fillRect/>
                </a:stretch>
              </a:blipFill>
              <a:ln w="38100">
                <a:solidFill>
                  <a:srgbClr val="BD7409"/>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Овал 16"/>
              <p:cNvSpPr/>
              <p:nvPr/>
            </p:nvSpPr>
            <p:spPr>
              <a:xfrm>
                <a:off x="1599302" y="2878162"/>
                <a:ext cx="593781" cy="574977"/>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sub>
                          <m:r>
                            <a:rPr lang="en-US" sz="2000" b="0" i="1" smtClean="0">
                              <a:solidFill>
                                <a:schemeClr val="tx1"/>
                              </a:solidFill>
                              <a:latin typeface="Cambria Math" panose="02040503050406030204" pitchFamily="18" charset="0"/>
                            </a:rPr>
                            <m:t>2</m:t>
                          </m:r>
                        </m:sub>
                        <m:sup>
                          <m:r>
                            <a:rPr lang="en-US" sz="2000" b="0" i="1" smtClean="0">
                              <a:solidFill>
                                <a:schemeClr val="tx1"/>
                              </a:solidFill>
                              <a:latin typeface="Cambria Math" panose="02040503050406030204" pitchFamily="18" charset="0"/>
                            </a:rPr>
                            <m:t>(2)</m:t>
                          </m:r>
                        </m:sup>
                      </m:sSubSup>
                    </m:oMath>
                  </m:oMathPara>
                </a14:m>
                <a:endParaRPr lang="ru-RU" sz="2000" dirty="0">
                  <a:solidFill>
                    <a:schemeClr val="tx1"/>
                  </a:solidFill>
                </a:endParaRPr>
              </a:p>
            </p:txBody>
          </p:sp>
        </mc:Choice>
        <mc:Fallback xmlns="">
          <p:sp>
            <p:nvSpPr>
              <p:cNvPr id="17" name="Овал 16"/>
              <p:cNvSpPr>
                <a:spLocks noRot="1" noChangeAspect="1" noMove="1" noResize="1" noEditPoints="1" noAdjustHandles="1" noChangeArrowheads="1" noChangeShapeType="1" noTextEdit="1"/>
              </p:cNvSpPr>
              <p:nvPr/>
            </p:nvSpPr>
            <p:spPr>
              <a:xfrm>
                <a:off x="1599302" y="2878162"/>
                <a:ext cx="593781" cy="574977"/>
              </a:xfrm>
              <a:prstGeom prst="ellipse">
                <a:avLst/>
              </a:prstGeom>
              <a:blipFill>
                <a:blip r:embed="rId5"/>
                <a:stretch>
                  <a:fillRect/>
                </a:stretch>
              </a:blipFill>
              <a:ln w="38100">
                <a:solidFill>
                  <a:srgbClr val="BD7409"/>
                </a:solidFill>
              </a:ln>
            </p:spPr>
            <p:txBody>
              <a:bodyPr/>
              <a:lstStyle/>
              <a:p>
                <a:r>
                  <a:rPr lang="ru-RU">
                    <a:noFill/>
                  </a:rPr>
                  <a:t> </a:t>
                </a:r>
              </a:p>
            </p:txBody>
          </p:sp>
        </mc:Fallback>
      </mc:AlternateContent>
      <p:sp>
        <p:nvSpPr>
          <p:cNvPr id="25" name="Овал 24"/>
          <p:cNvSpPr/>
          <p:nvPr/>
        </p:nvSpPr>
        <p:spPr>
          <a:xfrm>
            <a:off x="4205931" y="2995411"/>
            <a:ext cx="626908" cy="622932"/>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solidFill>
                <a:schemeClr val="tx1"/>
              </a:solidFill>
            </a:endParaRPr>
          </a:p>
        </p:txBody>
      </p:sp>
      <p:cxnSp>
        <p:nvCxnSpPr>
          <p:cNvPr id="27" name="Прямая со стрелкой 26"/>
          <p:cNvCxnSpPr>
            <a:stCxn id="31" idx="6"/>
            <a:endCxn id="17" idx="2"/>
          </p:cNvCxnSpPr>
          <p:nvPr/>
        </p:nvCxnSpPr>
        <p:spPr>
          <a:xfrm>
            <a:off x="867239" y="2835086"/>
            <a:ext cx="732063" cy="330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Овал 30"/>
              <p:cNvSpPr/>
              <p:nvPr/>
            </p:nvSpPr>
            <p:spPr>
              <a:xfrm>
                <a:off x="273458" y="2547597"/>
                <a:ext cx="593781" cy="574977"/>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𝑥</m:t>
                          </m:r>
                        </m:e>
                        <m:sub>
                          <m:r>
                            <a:rPr lang="ru-RU" sz="2000" b="0" i="1" smtClean="0">
                              <a:solidFill>
                                <a:schemeClr val="tx1"/>
                              </a:solidFill>
                              <a:latin typeface="Cambria Math" panose="02040503050406030204" pitchFamily="18" charset="0"/>
                            </a:rPr>
                            <m:t>0</m:t>
                          </m:r>
                        </m:sub>
                      </m:sSub>
                    </m:oMath>
                  </m:oMathPara>
                </a14:m>
                <a:endParaRPr lang="ru-RU" sz="2000">
                  <a:solidFill>
                    <a:schemeClr val="tx1"/>
                  </a:solidFill>
                </a:endParaRPr>
              </a:p>
            </p:txBody>
          </p:sp>
        </mc:Choice>
        <mc:Fallback xmlns="">
          <p:sp>
            <p:nvSpPr>
              <p:cNvPr id="31" name="Овал 30"/>
              <p:cNvSpPr>
                <a:spLocks noRot="1" noChangeAspect="1" noMove="1" noResize="1" noEditPoints="1" noAdjustHandles="1" noChangeArrowheads="1" noChangeShapeType="1" noTextEdit="1"/>
              </p:cNvSpPr>
              <p:nvPr/>
            </p:nvSpPr>
            <p:spPr>
              <a:xfrm>
                <a:off x="273458" y="2547597"/>
                <a:ext cx="593781" cy="574977"/>
              </a:xfrm>
              <a:prstGeom prst="ellipse">
                <a:avLst/>
              </a:prstGeom>
              <a:blipFill>
                <a:blip r:embed="rId6"/>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5" name="Овал 34"/>
              <p:cNvSpPr/>
              <p:nvPr/>
            </p:nvSpPr>
            <p:spPr>
              <a:xfrm>
                <a:off x="1599302" y="2157139"/>
                <a:ext cx="593781" cy="574977"/>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sub>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(2)</m:t>
                          </m:r>
                        </m:sup>
                      </m:sSubSup>
                    </m:oMath>
                  </m:oMathPara>
                </a14:m>
                <a:endParaRPr lang="ru-RU" sz="2000" dirty="0">
                  <a:solidFill>
                    <a:schemeClr val="tx1"/>
                  </a:solidFill>
                </a:endParaRPr>
              </a:p>
            </p:txBody>
          </p:sp>
        </mc:Choice>
        <mc:Fallback xmlns="">
          <p:sp>
            <p:nvSpPr>
              <p:cNvPr id="35" name="Овал 34"/>
              <p:cNvSpPr>
                <a:spLocks noRot="1" noChangeAspect="1" noMove="1" noResize="1" noEditPoints="1" noAdjustHandles="1" noChangeArrowheads="1" noChangeShapeType="1" noTextEdit="1"/>
              </p:cNvSpPr>
              <p:nvPr/>
            </p:nvSpPr>
            <p:spPr>
              <a:xfrm>
                <a:off x="1599302" y="2157139"/>
                <a:ext cx="593781" cy="574977"/>
              </a:xfrm>
              <a:prstGeom prst="ellipse">
                <a:avLst/>
              </a:prstGeom>
              <a:blipFill>
                <a:blip r:embed="rId7"/>
                <a:stretch>
                  <a:fillRect/>
                </a:stretch>
              </a:blipFill>
              <a:ln w="38100">
                <a:solidFill>
                  <a:srgbClr val="BD7409"/>
                </a:solidFill>
              </a:ln>
            </p:spPr>
            <p:txBody>
              <a:bodyPr/>
              <a:lstStyle/>
              <a:p>
                <a:r>
                  <a:rPr lang="ru-RU">
                    <a:noFill/>
                  </a:rPr>
                  <a:t> </a:t>
                </a:r>
              </a:p>
            </p:txBody>
          </p:sp>
        </mc:Fallback>
      </mc:AlternateContent>
      <p:cxnSp>
        <p:nvCxnSpPr>
          <p:cNvPr id="36" name="Прямая со стрелкой 35"/>
          <p:cNvCxnSpPr>
            <a:stCxn id="31" idx="6"/>
            <a:endCxn id="35" idx="2"/>
          </p:cNvCxnSpPr>
          <p:nvPr/>
        </p:nvCxnSpPr>
        <p:spPr>
          <a:xfrm flipV="1">
            <a:off x="867239" y="2444628"/>
            <a:ext cx="732063" cy="390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Прямая со стрелкой 44"/>
          <p:cNvCxnSpPr>
            <a:stCxn id="31" idx="6"/>
            <a:endCxn id="16" idx="2"/>
          </p:cNvCxnSpPr>
          <p:nvPr/>
        </p:nvCxnSpPr>
        <p:spPr>
          <a:xfrm>
            <a:off x="867239" y="2835086"/>
            <a:ext cx="732063" cy="10563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Прямая со стрелкой 47"/>
          <p:cNvCxnSpPr>
            <a:stCxn id="12" idx="6"/>
            <a:endCxn id="35" idx="2"/>
          </p:cNvCxnSpPr>
          <p:nvPr/>
        </p:nvCxnSpPr>
        <p:spPr>
          <a:xfrm flipV="1">
            <a:off x="867239" y="2444628"/>
            <a:ext cx="732063" cy="1230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Прямая со стрелкой 50"/>
          <p:cNvCxnSpPr>
            <a:stCxn id="12" idx="6"/>
            <a:endCxn id="17" idx="2"/>
          </p:cNvCxnSpPr>
          <p:nvPr/>
        </p:nvCxnSpPr>
        <p:spPr>
          <a:xfrm flipV="1">
            <a:off x="867239" y="3165651"/>
            <a:ext cx="732063" cy="50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Прямая со стрелкой 53"/>
          <p:cNvCxnSpPr>
            <a:stCxn id="12" idx="6"/>
            <a:endCxn id="16" idx="2"/>
          </p:cNvCxnSpPr>
          <p:nvPr/>
        </p:nvCxnSpPr>
        <p:spPr>
          <a:xfrm>
            <a:off x="867239" y="3674821"/>
            <a:ext cx="732063" cy="216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Прямая со стрелкой 73"/>
          <p:cNvCxnSpPr>
            <a:stCxn id="35" idx="6"/>
            <a:endCxn id="25" idx="2"/>
          </p:cNvCxnSpPr>
          <p:nvPr/>
        </p:nvCxnSpPr>
        <p:spPr>
          <a:xfrm>
            <a:off x="2193083" y="2444628"/>
            <a:ext cx="2012848" cy="8622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Прямая со стрелкой 76"/>
          <p:cNvCxnSpPr>
            <a:stCxn id="16" idx="6"/>
            <a:endCxn id="25" idx="2"/>
          </p:cNvCxnSpPr>
          <p:nvPr/>
        </p:nvCxnSpPr>
        <p:spPr>
          <a:xfrm flipV="1">
            <a:off x="2193083" y="3306877"/>
            <a:ext cx="2012848" cy="584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 name="Прямая со стрелкой 2"/>
          <p:cNvCxnSpPr>
            <a:stCxn id="90" idx="2"/>
            <a:endCxn id="35" idx="6"/>
          </p:cNvCxnSpPr>
          <p:nvPr/>
        </p:nvCxnSpPr>
        <p:spPr>
          <a:xfrm flipH="1" flipV="1">
            <a:off x="2193083" y="2444628"/>
            <a:ext cx="1980928" cy="3194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a:stCxn id="90" idx="2"/>
            <a:endCxn id="17" idx="6"/>
          </p:cNvCxnSpPr>
          <p:nvPr/>
        </p:nvCxnSpPr>
        <p:spPr>
          <a:xfrm flipH="1">
            <a:off x="2193083" y="2764107"/>
            <a:ext cx="1980928" cy="4015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2128217" y="1982220"/>
                <a:ext cx="720710" cy="4766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11</m:t>
                          </m:r>
                        </m:sub>
                        <m:sup>
                          <m:r>
                            <a:rPr lang="en-US" sz="2000" b="0" i="1" smtClean="0">
                              <a:latin typeface="Cambria Math" panose="02040503050406030204" pitchFamily="18" charset="0"/>
                            </a:rPr>
                            <m:t>(2)</m:t>
                          </m:r>
                        </m:sup>
                      </m:sSubSup>
                    </m:oMath>
                  </m:oMathPara>
                </a14:m>
                <a:endParaRPr lang="ru-RU" sz="2000" dirty="0"/>
              </a:p>
            </p:txBody>
          </p:sp>
        </mc:Choice>
        <mc:Fallback xmlns="">
          <p:sp>
            <p:nvSpPr>
              <p:cNvPr id="46" name="TextBox 45"/>
              <p:cNvSpPr txBox="1">
                <a:spLocks noRot="1" noChangeAspect="1" noMove="1" noResize="1" noEditPoints="1" noAdjustHandles="1" noChangeArrowheads="1" noChangeShapeType="1" noTextEdit="1"/>
              </p:cNvSpPr>
              <p:nvPr/>
            </p:nvSpPr>
            <p:spPr>
              <a:xfrm>
                <a:off x="2128217" y="1982220"/>
                <a:ext cx="720710" cy="476669"/>
              </a:xfrm>
              <a:prstGeom prst="rect">
                <a:avLst/>
              </a:prstGeom>
              <a:blipFill>
                <a:blip r:embed="rId26"/>
                <a:stretch>
                  <a:fillRect b="-384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129260" y="2601833"/>
                <a:ext cx="911303"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12</m:t>
                          </m:r>
                        </m:sub>
                        <m:sup>
                          <m:r>
                            <a:rPr lang="en-US" sz="2000" b="0" i="1" smtClean="0">
                              <a:latin typeface="Cambria Math" panose="02040503050406030204" pitchFamily="18" charset="0"/>
                            </a:rPr>
                            <m:t>(2)</m:t>
                          </m:r>
                        </m:sup>
                      </m:sSubSup>
                    </m:oMath>
                  </m:oMathPara>
                </a14:m>
                <a:endParaRPr lang="ru-RU" sz="2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2129260" y="2601833"/>
                <a:ext cx="911303" cy="476990"/>
              </a:xfrm>
              <a:prstGeom prst="rect">
                <a:avLst/>
              </a:prstGeom>
              <a:blipFill>
                <a:blip r:embed="rId27"/>
                <a:stretch>
                  <a:fillRect b="-384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6" name="Прямоугольник 55"/>
              <p:cNvSpPr/>
              <p:nvPr/>
            </p:nvSpPr>
            <p:spPr>
              <a:xfrm>
                <a:off x="4102146" y="2992556"/>
                <a:ext cx="908105" cy="4766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1</m:t>
                          </m:r>
                        </m:sub>
                        <m:sup>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m:t>
                          </m:r>
                        </m:sup>
                      </m:sSubSup>
                    </m:oMath>
                  </m:oMathPara>
                </a14:m>
                <a:endParaRPr lang="ru-RU" sz="2000" dirty="0"/>
              </a:p>
            </p:txBody>
          </p:sp>
        </mc:Choice>
        <mc:Fallback xmlns="">
          <p:sp>
            <p:nvSpPr>
              <p:cNvPr id="56" name="Прямоугольник 55"/>
              <p:cNvSpPr>
                <a:spLocks noRot="1" noChangeAspect="1" noMove="1" noResize="1" noEditPoints="1" noAdjustHandles="1" noChangeArrowheads="1" noChangeShapeType="1" noTextEdit="1"/>
              </p:cNvSpPr>
              <p:nvPr/>
            </p:nvSpPr>
            <p:spPr>
              <a:xfrm>
                <a:off x="4102146" y="2992556"/>
                <a:ext cx="908105" cy="476669"/>
              </a:xfrm>
              <a:prstGeom prst="rect">
                <a:avLst/>
              </a:prstGeom>
              <a:blipFill>
                <a:blip r:embed="rId10"/>
                <a:stretch>
                  <a:fillRect b="-2564"/>
                </a:stretch>
              </a:blipFill>
            </p:spPr>
            <p:txBody>
              <a:bodyPr/>
              <a:lstStyle/>
              <a:p>
                <a:r>
                  <a:rPr lang="ru-RU">
                    <a:noFill/>
                  </a:rPr>
                  <a:t> </a:t>
                </a:r>
              </a:p>
            </p:txBody>
          </p:sp>
        </mc:Fallback>
      </mc:AlternateContent>
      <p:cxnSp>
        <p:nvCxnSpPr>
          <p:cNvPr id="41" name="Прямая со стрелкой 40"/>
          <p:cNvCxnSpPr>
            <a:stCxn id="17" idx="6"/>
            <a:endCxn id="25" idx="2"/>
          </p:cNvCxnSpPr>
          <p:nvPr/>
        </p:nvCxnSpPr>
        <p:spPr>
          <a:xfrm>
            <a:off x="2193083" y="3165651"/>
            <a:ext cx="2012848" cy="141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1983216" y="3811647"/>
                <a:ext cx="911303" cy="4785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13</m:t>
                          </m:r>
                        </m:sub>
                        <m:sup>
                          <m:r>
                            <a:rPr lang="en-US" sz="2000" b="0" i="1" smtClean="0">
                              <a:latin typeface="Cambria Math" panose="02040503050406030204" pitchFamily="18" charset="0"/>
                            </a:rPr>
                            <m:t>(2)</m:t>
                          </m:r>
                        </m:sup>
                      </m:sSubSup>
                    </m:oMath>
                  </m:oMathPara>
                </a14:m>
                <a:endParaRPr lang="ru-RU" sz="2000" dirty="0"/>
              </a:p>
            </p:txBody>
          </p:sp>
        </mc:Choice>
        <mc:Fallback xmlns="">
          <p:sp>
            <p:nvSpPr>
              <p:cNvPr id="49" name="TextBox 48"/>
              <p:cNvSpPr txBox="1">
                <a:spLocks noRot="1" noChangeAspect="1" noMove="1" noResize="1" noEditPoints="1" noAdjustHandles="1" noChangeArrowheads="1" noChangeShapeType="1" noTextEdit="1"/>
              </p:cNvSpPr>
              <p:nvPr/>
            </p:nvSpPr>
            <p:spPr>
              <a:xfrm>
                <a:off x="1983216" y="3811647"/>
                <a:ext cx="911303" cy="478593"/>
              </a:xfrm>
              <a:prstGeom prst="rect">
                <a:avLst/>
              </a:prstGeom>
              <a:blipFill>
                <a:blip r:embed="rId28"/>
                <a:stretch>
                  <a:fillRect b="-2532"/>
                </a:stretch>
              </a:blipFill>
            </p:spPr>
            <p:txBody>
              <a:bodyPr/>
              <a:lstStyle/>
              <a:p>
                <a:r>
                  <a:rPr lang="ru-RU">
                    <a:noFill/>
                  </a:rPr>
                  <a:t> </a:t>
                </a:r>
              </a:p>
            </p:txBody>
          </p:sp>
        </mc:Fallback>
      </mc:AlternateContent>
      <p:cxnSp>
        <p:nvCxnSpPr>
          <p:cNvPr id="52" name="Прямая со стрелкой 51"/>
          <p:cNvCxnSpPr>
            <a:stCxn id="90" idx="2"/>
            <a:endCxn id="16" idx="6"/>
          </p:cNvCxnSpPr>
          <p:nvPr/>
        </p:nvCxnSpPr>
        <p:spPr>
          <a:xfrm flipH="1">
            <a:off x="2193083" y="2764107"/>
            <a:ext cx="1980928" cy="11272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5762577" y="1730451"/>
                <a:ext cx="6255150" cy="3152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𝐽</m:t>
                      </m:r>
                      <m:d>
                        <m:dPr>
                          <m:ctrlPr>
                            <a:rPr lang="en-US" sz="2200" i="1">
                              <a:latin typeface="Cambria Math" panose="02040503050406030204" pitchFamily="18" charset="0"/>
                            </a:rPr>
                          </m:ctrlPr>
                        </m:dPr>
                        <m:e>
                          <m:r>
                            <m:rPr>
                              <m:sty m:val="p"/>
                            </m:rPr>
                            <a:rPr lang="en-US" sz="2200" b="0" i="0" smtClean="0">
                              <a:latin typeface="Cambria Math" panose="02040503050406030204" pitchFamily="18" charset="0"/>
                            </a:rPr>
                            <m:t>W</m:t>
                          </m:r>
                        </m:e>
                      </m:d>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2</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𝑦</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h</m:t>
                                  </m:r>
                                </m:e>
                                <m:sub>
                                  <m:r>
                                    <m:rPr>
                                      <m:sty m:val="p"/>
                                    </m:rPr>
                                    <a:rPr lang="en-US" sz="2200" b="0" i="0" smtClean="0">
                                      <a:latin typeface="Cambria Math" panose="02040503050406030204" pitchFamily="18" charset="0"/>
                                    </a:rPr>
                                    <m:t>W</m:t>
                                  </m:r>
                                </m:sub>
                              </m:sSub>
                              <m:r>
                                <a:rPr lang="en-US" sz="2200" i="1">
                                  <a:latin typeface="Cambria Math" panose="02040503050406030204" pitchFamily="18" charset="0"/>
                                </a:rPr>
                                <m:t>(</m:t>
                              </m:r>
                              <m:r>
                                <a:rPr lang="en-US" sz="2200" i="1">
                                  <a:latin typeface="Cambria Math" panose="02040503050406030204" pitchFamily="18" charset="0"/>
                                </a:rPr>
                                <m:t>𝑥</m:t>
                              </m:r>
                              <m:r>
                                <a:rPr lang="en-US" sz="2200" i="1">
                                  <a:latin typeface="Cambria Math" panose="02040503050406030204" pitchFamily="18" charset="0"/>
                                </a:rPr>
                                <m:t>)</m:t>
                              </m:r>
                            </m:e>
                          </m:d>
                        </m:e>
                        <m:sup>
                          <m:r>
                            <a:rPr lang="en-US" sz="2200" i="1">
                              <a:latin typeface="Cambria Math" panose="02040503050406030204" pitchFamily="18" charset="0"/>
                            </a:rPr>
                            <m:t>2</m:t>
                          </m:r>
                        </m:sup>
                      </m:sSup>
                    </m:oMath>
                  </m:oMathPara>
                </a14:m>
                <a:endParaRPr lang="en-US" sz="2200" dirty="0"/>
              </a:p>
              <a:p>
                <a:pPr/>
                <a14:m>
                  <m:oMathPara xmlns:m="http://schemas.openxmlformats.org/officeDocument/2006/math">
                    <m:oMathParaPr>
                      <m:jc m:val="centerGroup"/>
                    </m:oMathParaPr>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m:t>
                          </m:r>
                        </m:num>
                        <m:den>
                          <m:r>
                            <a:rPr lang="en-US" sz="2200" i="1">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b="0" i="0" smtClean="0">
                                  <a:latin typeface="Cambria Math" panose="02040503050406030204" pitchFamily="18" charset="0"/>
                                </a:rPr>
                                <m:t>W</m:t>
                              </m:r>
                            </m:e>
                            <m:sup>
                              <m:r>
                                <a:rPr lang="en-US" sz="2200" i="1">
                                  <a:latin typeface="Cambria Math" panose="02040503050406030204" pitchFamily="18" charset="0"/>
                                </a:rPr>
                                <m:t>(2)</m:t>
                              </m:r>
                            </m:sup>
                          </m:sSup>
                        </m:den>
                      </m:f>
                      <m:r>
                        <a:rPr lang="en-US" sz="2200" i="1">
                          <a:latin typeface="Cambria Math" panose="02040503050406030204" pitchFamily="18" charset="0"/>
                        </a:rPr>
                        <m:t>𝐽</m:t>
                      </m:r>
                      <m:d>
                        <m:dPr>
                          <m:ctrlPr>
                            <a:rPr lang="en-US" sz="2200" i="1">
                              <a:latin typeface="Cambria Math" panose="02040503050406030204" pitchFamily="18" charset="0"/>
                            </a:rPr>
                          </m:ctrlPr>
                        </m:dPr>
                        <m:e>
                          <m:r>
                            <m:rPr>
                              <m:sty m:val="p"/>
                            </m:rPr>
                            <a:rPr lang="en-US" sz="2200">
                              <a:latin typeface="Cambria Math" panose="02040503050406030204" pitchFamily="18" charset="0"/>
                            </a:rPr>
                            <m:t>W</m:t>
                          </m:r>
                        </m:e>
                      </m:d>
                      <m:r>
                        <a:rPr lang="en-US" sz="2200" b="0" i="1" smtClean="0">
                          <a:latin typeface="Cambria Math" panose="02040503050406030204" pitchFamily="18" charset="0"/>
                        </a:rPr>
                        <m:t>=</m:t>
                      </m:r>
                      <m:r>
                        <a:rPr lang="ru-RU"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𝑦</m:t>
                          </m:r>
                          <m:r>
                            <a:rPr lang="en-US" sz="2200" i="1">
                              <a:latin typeface="Cambria Math" panose="02040503050406030204" pitchFamily="18" charset="0"/>
                            </a:rPr>
                            <m:t>−</m:t>
                          </m:r>
                          <m:sSubSup>
                            <m:sSubSupPr>
                              <m:ctrlPr>
                                <a:rPr lang="en-US" sz="2200" i="1" smtClean="0">
                                  <a:latin typeface="Cambria Math" panose="02040503050406030204" pitchFamily="18" charset="0"/>
                                </a:rPr>
                              </m:ctrlPr>
                            </m:sSubSupPr>
                            <m:e>
                              <m:r>
                                <a:rPr lang="en-US" sz="2200" i="1">
                                  <a:latin typeface="Cambria Math" panose="02040503050406030204" pitchFamily="18" charset="0"/>
                                </a:rPr>
                                <m:t>𝑎</m:t>
                              </m:r>
                            </m:e>
                            <m:sub>
                              <m:r>
                                <a:rPr lang="en-US" sz="2200" i="1">
                                  <a:latin typeface="Cambria Math" panose="02040503050406030204" pitchFamily="18" charset="0"/>
                                </a:rPr>
                                <m:t>1</m:t>
                              </m:r>
                            </m:sub>
                            <m:sup>
                              <m:r>
                                <a:rPr lang="en-US" sz="2200" i="1">
                                  <a:latin typeface="Cambria Math" panose="02040503050406030204" pitchFamily="18" charset="0"/>
                                </a:rPr>
                                <m:t>(3)</m:t>
                              </m:r>
                            </m:sup>
                          </m:sSubSup>
                        </m:e>
                      </m:d>
                      <m:f>
                        <m:fPr>
                          <m:ctrlPr>
                            <a:rPr lang="en-US" sz="2200" i="1">
                              <a:latin typeface="Cambria Math" panose="02040503050406030204" pitchFamily="18" charset="0"/>
                            </a:rPr>
                          </m:ctrlPr>
                        </m:fPr>
                        <m:num>
                          <m:r>
                            <a:rPr lang="en-US" sz="2200" i="1">
                              <a:latin typeface="Cambria Math" panose="02040503050406030204" pitchFamily="18" charset="0"/>
                            </a:rPr>
                            <m:t>𝜕</m:t>
                          </m:r>
                        </m:num>
                        <m:den>
                          <m:r>
                            <a:rPr lang="en-US" sz="2200" i="1">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b="0" i="0" smtClean="0">
                                  <a:latin typeface="Cambria Math" panose="02040503050406030204" pitchFamily="18" charset="0"/>
                                </a:rPr>
                                <m:t>W</m:t>
                              </m:r>
                            </m:e>
                            <m:sup>
                              <m:d>
                                <m:dPr>
                                  <m:ctrlPr>
                                    <a:rPr lang="en-US" sz="2200" i="1">
                                      <a:latin typeface="Cambria Math" panose="02040503050406030204" pitchFamily="18" charset="0"/>
                                    </a:rPr>
                                  </m:ctrlPr>
                                </m:dPr>
                                <m:e>
                                  <m:r>
                                    <a:rPr lang="en-US" sz="2200" i="1">
                                      <a:latin typeface="Cambria Math" panose="02040503050406030204" pitchFamily="18" charset="0"/>
                                    </a:rPr>
                                    <m:t>2</m:t>
                                  </m:r>
                                </m:e>
                              </m:d>
                            </m:sup>
                          </m:sSup>
                        </m:den>
                      </m:f>
                      <m:sSubSup>
                        <m:sSubSupPr>
                          <m:ctrlPr>
                            <a:rPr lang="en-US" sz="2200" i="1">
                              <a:latin typeface="Cambria Math" panose="02040503050406030204" pitchFamily="18" charset="0"/>
                            </a:rPr>
                          </m:ctrlPr>
                        </m:sSubSupPr>
                        <m:e>
                          <m:r>
                            <a:rPr lang="en-US" sz="2200" i="1">
                              <a:latin typeface="Cambria Math" panose="02040503050406030204" pitchFamily="18" charset="0"/>
                            </a:rPr>
                            <m:t>𝑎</m:t>
                          </m:r>
                        </m:e>
                        <m:sub>
                          <m:r>
                            <a:rPr lang="en-US" sz="2200" i="1">
                              <a:latin typeface="Cambria Math" panose="02040503050406030204" pitchFamily="18" charset="0"/>
                            </a:rPr>
                            <m:t>1</m:t>
                          </m:r>
                        </m:sub>
                        <m:sup>
                          <m:r>
                            <a:rPr lang="en-US" sz="2200" i="1">
                              <a:latin typeface="Cambria Math" panose="02040503050406030204" pitchFamily="18" charset="0"/>
                            </a:rPr>
                            <m:t>(3)</m:t>
                          </m:r>
                        </m:sup>
                      </m:sSubSup>
                    </m:oMath>
                  </m:oMathPara>
                </a14:m>
                <a:endParaRPr lang="en-US" sz="2200" dirty="0"/>
              </a:p>
              <a:p>
                <a:pPr/>
                <a14:m>
                  <m:oMathPara xmlns:m="http://schemas.openxmlformats.org/officeDocument/2006/math">
                    <m:oMathParaPr>
                      <m:jc m:val="centerGroup"/>
                    </m:oMathParaPr>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m:t>
                          </m:r>
                        </m:num>
                        <m:den>
                          <m:r>
                            <a:rPr lang="en-US" sz="2200" i="1">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a:latin typeface="Cambria Math" panose="02040503050406030204" pitchFamily="18" charset="0"/>
                                </a:rPr>
                                <m:t>W</m:t>
                              </m:r>
                            </m:e>
                            <m:sup>
                              <m:r>
                                <a:rPr lang="en-US" sz="2200" i="1">
                                  <a:latin typeface="Cambria Math" panose="02040503050406030204" pitchFamily="18" charset="0"/>
                                </a:rPr>
                                <m:t>(2)</m:t>
                              </m:r>
                            </m:sup>
                          </m:sSup>
                        </m:den>
                      </m:f>
                      <m:r>
                        <a:rPr lang="en-US" sz="2200" i="1">
                          <a:latin typeface="Cambria Math" panose="02040503050406030204" pitchFamily="18" charset="0"/>
                        </a:rPr>
                        <m:t>𝐽</m:t>
                      </m:r>
                      <m:d>
                        <m:dPr>
                          <m:ctrlPr>
                            <a:rPr lang="en-US" sz="2200" i="1">
                              <a:latin typeface="Cambria Math" panose="02040503050406030204" pitchFamily="18" charset="0"/>
                            </a:rPr>
                          </m:ctrlPr>
                        </m:dPr>
                        <m:e>
                          <m:r>
                            <m:rPr>
                              <m:sty m:val="p"/>
                            </m:rPr>
                            <a:rPr lang="en-US" sz="2200">
                              <a:latin typeface="Cambria Math" panose="02040503050406030204" pitchFamily="18" charset="0"/>
                            </a:rPr>
                            <m:t>W</m:t>
                          </m:r>
                        </m:e>
                      </m:d>
                      <m:r>
                        <a:rPr lang="en-US" sz="2200" i="1">
                          <a:latin typeface="Cambria Math" panose="02040503050406030204" pitchFamily="18" charset="0"/>
                        </a:rPr>
                        <m:t>=</m:t>
                      </m:r>
                      <m:r>
                        <a:rPr lang="ru-RU"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𝑦</m:t>
                          </m:r>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𝑎</m:t>
                              </m:r>
                            </m:e>
                            <m:sub>
                              <m:r>
                                <a:rPr lang="en-US" sz="2200" i="1">
                                  <a:latin typeface="Cambria Math" panose="02040503050406030204" pitchFamily="18" charset="0"/>
                                </a:rPr>
                                <m:t>1</m:t>
                              </m:r>
                            </m:sub>
                            <m:sup>
                              <m:d>
                                <m:dPr>
                                  <m:ctrlPr>
                                    <a:rPr lang="en-US" sz="2200" i="1">
                                      <a:latin typeface="Cambria Math" panose="02040503050406030204" pitchFamily="18" charset="0"/>
                                    </a:rPr>
                                  </m:ctrlPr>
                                </m:dPr>
                                <m:e>
                                  <m:r>
                                    <a:rPr lang="en-US" sz="2200" i="1">
                                      <a:latin typeface="Cambria Math" panose="02040503050406030204" pitchFamily="18" charset="0"/>
                                    </a:rPr>
                                    <m:t>3</m:t>
                                  </m:r>
                                </m:e>
                              </m:d>
                            </m:sup>
                          </m:sSubSup>
                        </m:e>
                      </m:d>
                      <m:f>
                        <m:fPr>
                          <m:ctrlPr>
                            <a:rPr lang="en-US" sz="2200" i="1" smtClean="0">
                              <a:solidFill>
                                <a:srgbClr val="00B0F0"/>
                              </a:solidFill>
                              <a:latin typeface="Cambria Math" panose="02040503050406030204" pitchFamily="18" charset="0"/>
                            </a:rPr>
                          </m:ctrlPr>
                        </m:fPr>
                        <m:num>
                          <m:r>
                            <a:rPr lang="en-US" sz="2200" i="1">
                              <a:solidFill>
                                <a:srgbClr val="00B0F0"/>
                              </a:solidFill>
                              <a:latin typeface="Cambria Math" panose="02040503050406030204" pitchFamily="18" charset="0"/>
                            </a:rPr>
                            <m:t>𝜕</m:t>
                          </m:r>
                        </m:num>
                        <m:den>
                          <m:r>
                            <a:rPr lang="en-US" sz="2200" i="1">
                              <a:solidFill>
                                <a:srgbClr val="00B0F0"/>
                              </a:solidFill>
                              <a:latin typeface="Cambria Math" panose="02040503050406030204" pitchFamily="18" charset="0"/>
                            </a:rPr>
                            <m:t>𝜕</m:t>
                          </m:r>
                          <m:sSup>
                            <m:sSupPr>
                              <m:ctrlPr>
                                <a:rPr lang="en-US" sz="2200" i="1">
                                  <a:solidFill>
                                    <a:srgbClr val="00B0F0"/>
                                  </a:solidFill>
                                  <a:latin typeface="Cambria Math" panose="02040503050406030204" pitchFamily="18" charset="0"/>
                                </a:rPr>
                              </m:ctrlPr>
                            </m:sSupPr>
                            <m:e>
                              <m:r>
                                <m:rPr>
                                  <m:sty m:val="p"/>
                                </m:rPr>
                                <a:rPr lang="en-US" sz="2200" b="0" i="0" smtClean="0">
                                  <a:solidFill>
                                    <a:srgbClr val="00B0F0"/>
                                  </a:solidFill>
                                  <a:latin typeface="Cambria Math" panose="02040503050406030204" pitchFamily="18" charset="0"/>
                                </a:rPr>
                                <m:t>z</m:t>
                              </m:r>
                            </m:e>
                            <m:sup>
                              <m:d>
                                <m:dPr>
                                  <m:ctrlPr>
                                    <a:rPr lang="en-US" sz="2200" i="1">
                                      <a:solidFill>
                                        <a:srgbClr val="00B0F0"/>
                                      </a:solidFill>
                                      <a:latin typeface="Cambria Math" panose="02040503050406030204" pitchFamily="18" charset="0"/>
                                    </a:rPr>
                                  </m:ctrlPr>
                                </m:dPr>
                                <m:e>
                                  <m:r>
                                    <a:rPr lang="en-US" sz="2200" b="0" i="1" smtClean="0">
                                      <a:solidFill>
                                        <a:srgbClr val="00B0F0"/>
                                      </a:solidFill>
                                      <a:latin typeface="Cambria Math" panose="02040503050406030204" pitchFamily="18" charset="0"/>
                                    </a:rPr>
                                    <m:t>3</m:t>
                                  </m:r>
                                </m:e>
                              </m:d>
                            </m:sup>
                          </m:sSup>
                        </m:den>
                      </m:f>
                      <m:r>
                        <a:rPr lang="ru-RU" sz="2200" b="0" i="1" smtClean="0">
                          <a:solidFill>
                            <a:srgbClr val="00B0F0"/>
                          </a:solidFill>
                          <a:latin typeface="Cambria Math" panose="02040503050406030204" pitchFamily="18" charset="0"/>
                        </a:rPr>
                        <m:t>𝜎</m:t>
                      </m:r>
                      <m:d>
                        <m:dPr>
                          <m:ctrlPr>
                            <a:rPr lang="en-US" sz="2200" i="1">
                              <a:solidFill>
                                <a:srgbClr val="00B0F0"/>
                              </a:solidFill>
                              <a:latin typeface="Cambria Math" panose="02040503050406030204" pitchFamily="18" charset="0"/>
                            </a:rPr>
                          </m:ctrlPr>
                        </m:dPr>
                        <m:e>
                          <m:sSup>
                            <m:sSupPr>
                              <m:ctrlPr>
                                <a:rPr lang="en-US" sz="2200" i="1">
                                  <a:solidFill>
                                    <a:srgbClr val="00B0F0"/>
                                  </a:solidFill>
                                  <a:latin typeface="Cambria Math" panose="02040503050406030204" pitchFamily="18" charset="0"/>
                                </a:rPr>
                              </m:ctrlPr>
                            </m:sSupPr>
                            <m:e>
                              <m:r>
                                <a:rPr lang="en-US" sz="2200" i="1">
                                  <a:solidFill>
                                    <a:srgbClr val="00B0F0"/>
                                  </a:solidFill>
                                  <a:latin typeface="Cambria Math" panose="02040503050406030204" pitchFamily="18" charset="0"/>
                                </a:rPr>
                                <m:t>𝑧</m:t>
                              </m:r>
                            </m:e>
                            <m:sup>
                              <m:d>
                                <m:dPr>
                                  <m:ctrlPr>
                                    <a:rPr lang="en-US" sz="2200" i="1">
                                      <a:solidFill>
                                        <a:srgbClr val="00B0F0"/>
                                      </a:solidFill>
                                      <a:latin typeface="Cambria Math" panose="02040503050406030204" pitchFamily="18" charset="0"/>
                                    </a:rPr>
                                  </m:ctrlPr>
                                </m:dPr>
                                <m:e>
                                  <m:r>
                                    <a:rPr lang="en-US" sz="2200" i="1">
                                      <a:solidFill>
                                        <a:srgbClr val="00B0F0"/>
                                      </a:solidFill>
                                      <a:latin typeface="Cambria Math" panose="02040503050406030204" pitchFamily="18" charset="0"/>
                                    </a:rPr>
                                    <m:t>3</m:t>
                                  </m:r>
                                </m:e>
                              </m:d>
                            </m:sup>
                          </m:sSup>
                        </m:e>
                      </m:d>
                      <m:f>
                        <m:fPr>
                          <m:ctrlPr>
                            <a:rPr lang="en-US" sz="2200" i="1" smtClean="0">
                              <a:solidFill>
                                <a:srgbClr val="FF0000"/>
                              </a:solidFill>
                              <a:latin typeface="Cambria Math" panose="02040503050406030204" pitchFamily="18" charset="0"/>
                            </a:rPr>
                          </m:ctrlPr>
                        </m:fPr>
                        <m:num>
                          <m:r>
                            <a:rPr lang="en-US" sz="2200" i="1">
                              <a:solidFill>
                                <a:srgbClr val="FF0000"/>
                              </a:solidFill>
                              <a:latin typeface="Cambria Math" panose="02040503050406030204" pitchFamily="18" charset="0"/>
                            </a:rPr>
                            <m:t>𝜕</m:t>
                          </m:r>
                          <m:sSup>
                            <m:sSupPr>
                              <m:ctrlPr>
                                <a:rPr lang="en-US" sz="2200" i="1">
                                  <a:solidFill>
                                    <a:srgbClr val="FF0000"/>
                                  </a:solidFill>
                                  <a:latin typeface="Cambria Math" panose="02040503050406030204" pitchFamily="18" charset="0"/>
                                </a:rPr>
                              </m:ctrlPr>
                            </m:sSupPr>
                            <m:e>
                              <m:r>
                                <m:rPr>
                                  <m:sty m:val="p"/>
                                </m:rPr>
                                <a:rPr lang="en-US" sz="2200">
                                  <a:solidFill>
                                    <a:srgbClr val="FF0000"/>
                                  </a:solidFill>
                                  <a:latin typeface="Cambria Math" panose="02040503050406030204" pitchFamily="18" charset="0"/>
                                </a:rPr>
                                <m:t>z</m:t>
                              </m:r>
                            </m:e>
                            <m:sup>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3</m:t>
                                  </m:r>
                                </m:e>
                              </m:d>
                            </m:sup>
                          </m:sSup>
                        </m:num>
                        <m:den>
                          <m:r>
                            <a:rPr lang="en-US" sz="2200" i="1">
                              <a:solidFill>
                                <a:srgbClr val="FF0000"/>
                              </a:solidFill>
                              <a:latin typeface="Cambria Math" panose="02040503050406030204" pitchFamily="18" charset="0"/>
                            </a:rPr>
                            <m:t>𝜕</m:t>
                          </m:r>
                          <m:sSup>
                            <m:sSupPr>
                              <m:ctrlPr>
                                <a:rPr lang="en-US" sz="2200" i="1">
                                  <a:solidFill>
                                    <a:srgbClr val="FF0000"/>
                                  </a:solidFill>
                                  <a:latin typeface="Cambria Math" panose="02040503050406030204" pitchFamily="18" charset="0"/>
                                </a:rPr>
                              </m:ctrlPr>
                            </m:sSupPr>
                            <m:e>
                              <m:r>
                                <m:rPr>
                                  <m:sty m:val="p"/>
                                </m:rPr>
                                <a:rPr lang="en-US" sz="2200" b="0" i="0" smtClean="0">
                                  <a:solidFill>
                                    <a:srgbClr val="FF0000"/>
                                  </a:solidFill>
                                  <a:latin typeface="Cambria Math" panose="02040503050406030204" pitchFamily="18" charset="0"/>
                                </a:rPr>
                                <m:t>W</m:t>
                              </m:r>
                            </m:e>
                            <m:sup>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2</m:t>
                                  </m:r>
                                </m:e>
                              </m:d>
                            </m:sup>
                          </m:sSup>
                        </m:den>
                      </m:f>
                    </m:oMath>
                  </m:oMathPara>
                </a14:m>
                <a:endParaRPr lang="en-US" sz="2200" dirty="0"/>
              </a:p>
              <a:p>
                <a:pPr/>
                <a14:m>
                  <m:oMathPara xmlns:m="http://schemas.openxmlformats.org/officeDocument/2006/math">
                    <m:oMathParaPr>
                      <m:jc m:val="centerGroup"/>
                    </m:oMathParaPr>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rPr>
                            <m:t>𝜕</m:t>
                          </m:r>
                        </m:num>
                        <m:den>
                          <m:r>
                            <a:rPr lang="en-US" sz="2200" i="1">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a:latin typeface="Cambria Math" panose="02040503050406030204" pitchFamily="18" charset="0"/>
                                </a:rPr>
                                <m:t>W</m:t>
                              </m:r>
                            </m:e>
                            <m:sup>
                              <m:r>
                                <a:rPr lang="en-US" sz="2200" i="1">
                                  <a:latin typeface="Cambria Math" panose="02040503050406030204" pitchFamily="18" charset="0"/>
                                </a:rPr>
                                <m:t>(2)</m:t>
                              </m:r>
                            </m:sup>
                          </m:sSup>
                        </m:den>
                      </m:f>
                      <m:r>
                        <a:rPr lang="en-US" sz="2200" i="1">
                          <a:latin typeface="Cambria Math" panose="02040503050406030204" pitchFamily="18" charset="0"/>
                        </a:rPr>
                        <m:t>𝐽</m:t>
                      </m:r>
                      <m:d>
                        <m:dPr>
                          <m:ctrlPr>
                            <a:rPr lang="en-US" sz="2200" i="1">
                              <a:latin typeface="Cambria Math" panose="02040503050406030204" pitchFamily="18" charset="0"/>
                            </a:rPr>
                          </m:ctrlPr>
                        </m:dPr>
                        <m:e>
                          <m:r>
                            <m:rPr>
                              <m:sty m:val="p"/>
                            </m:rPr>
                            <a:rPr lang="en-US" sz="2200">
                              <a:latin typeface="Cambria Math" panose="02040503050406030204" pitchFamily="18" charset="0"/>
                            </a:rPr>
                            <m:t>W</m:t>
                          </m:r>
                        </m:e>
                      </m:d>
                      <m:r>
                        <a:rPr lang="en-US" sz="2200" i="1">
                          <a:latin typeface="Cambria Math" panose="02040503050406030204" pitchFamily="18" charset="0"/>
                        </a:rPr>
                        <m:t>=</m:t>
                      </m:r>
                      <m:r>
                        <a:rPr lang="ru-RU" sz="2200" b="0" i="1" smtClean="0">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𝑦</m:t>
                          </m:r>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𝑎</m:t>
                              </m:r>
                            </m:e>
                            <m:sub>
                              <m:r>
                                <a:rPr lang="en-US" sz="2200" i="1">
                                  <a:latin typeface="Cambria Math" panose="02040503050406030204" pitchFamily="18" charset="0"/>
                                </a:rPr>
                                <m:t>1</m:t>
                              </m:r>
                            </m:sub>
                            <m:sup>
                              <m:r>
                                <a:rPr lang="en-US" sz="2200" i="1">
                                  <a:latin typeface="Cambria Math" panose="02040503050406030204" pitchFamily="18" charset="0"/>
                                </a:rPr>
                                <m:t>(3)</m:t>
                              </m:r>
                            </m:sup>
                          </m:sSubSup>
                        </m:e>
                      </m:d>
                      <m:r>
                        <a:rPr lang="en-US" sz="2200" b="0" i="1" smtClean="0">
                          <a:latin typeface="Cambria Math" panose="02040503050406030204" pitchFamily="18" charset="0"/>
                        </a:rPr>
                        <m:t>⋅</m:t>
                      </m:r>
                      <m:sSup>
                        <m:sSupPr>
                          <m:ctrlPr>
                            <a:rPr lang="en-US" sz="2200" b="0" i="1" smtClean="0">
                              <a:solidFill>
                                <a:srgbClr val="00B0F0"/>
                              </a:solidFill>
                              <a:latin typeface="Cambria Math" panose="02040503050406030204" pitchFamily="18" charset="0"/>
                            </a:rPr>
                          </m:ctrlPr>
                        </m:sSupPr>
                        <m:e>
                          <m:r>
                            <a:rPr lang="en-US" sz="2200" b="0" i="1" smtClean="0">
                              <a:solidFill>
                                <a:srgbClr val="00B0F0"/>
                              </a:solidFill>
                              <a:latin typeface="Cambria Math" panose="02040503050406030204" pitchFamily="18" charset="0"/>
                            </a:rPr>
                            <m:t>𝜎</m:t>
                          </m:r>
                        </m:e>
                        <m:sup>
                          <m:r>
                            <a:rPr lang="en-US" sz="2200" b="0" i="1" smtClean="0">
                              <a:solidFill>
                                <a:srgbClr val="00B0F0"/>
                              </a:solidFill>
                              <a:latin typeface="Cambria Math" panose="02040503050406030204" pitchFamily="18" charset="0"/>
                            </a:rPr>
                            <m:t>′</m:t>
                          </m:r>
                        </m:sup>
                      </m:sSup>
                      <m:r>
                        <a:rPr lang="en-US" sz="2200" b="0" i="1" smtClean="0">
                          <a:latin typeface="Cambria Math" panose="02040503050406030204" pitchFamily="18" charset="0"/>
                        </a:rPr>
                        <m:t>⋅</m:t>
                      </m:r>
                      <m:sSup>
                        <m:sSupPr>
                          <m:ctrlPr>
                            <a:rPr lang="en-US" sz="2200" i="1">
                              <a:solidFill>
                                <a:srgbClr val="FF0000"/>
                              </a:solidFill>
                              <a:latin typeface="Cambria Math" panose="02040503050406030204" pitchFamily="18" charset="0"/>
                            </a:rPr>
                          </m:ctrlPr>
                        </m:sSupPr>
                        <m:e>
                          <m:r>
                            <a:rPr lang="en-US" sz="2200" i="1">
                              <a:solidFill>
                                <a:srgbClr val="FF0000"/>
                              </a:solidFill>
                              <a:latin typeface="Cambria Math" panose="02040503050406030204" pitchFamily="18" charset="0"/>
                            </a:rPr>
                            <m:t>𝑎</m:t>
                          </m:r>
                        </m:e>
                        <m:sup>
                          <m:d>
                            <m:dPr>
                              <m:ctrlPr>
                                <a:rPr lang="en-US" sz="2200" i="1">
                                  <a:solidFill>
                                    <a:srgbClr val="FF0000"/>
                                  </a:solidFill>
                                  <a:latin typeface="Cambria Math" panose="02040503050406030204" pitchFamily="18" charset="0"/>
                                </a:rPr>
                              </m:ctrlPr>
                            </m:dPr>
                            <m:e>
                              <m:r>
                                <a:rPr lang="en-US" sz="2200" i="1">
                                  <a:solidFill>
                                    <a:srgbClr val="FF0000"/>
                                  </a:solidFill>
                                  <a:latin typeface="Cambria Math" panose="02040503050406030204" pitchFamily="18" charset="0"/>
                                </a:rPr>
                                <m:t>2</m:t>
                              </m:r>
                            </m:e>
                          </m:d>
                        </m:sup>
                      </m:sSup>
                      <m:r>
                        <a:rPr lang="en-US" sz="2200" b="0" i="1" smtClean="0">
                          <a:latin typeface="Cambria Math" panose="02040503050406030204" pitchFamily="18" charset="0"/>
                        </a:rPr>
                        <m:t>=</m:t>
                      </m:r>
                      <m:sSup>
                        <m:sSupPr>
                          <m:ctrlPr>
                            <a:rPr lang="en-US" sz="2200" b="0" i="1" smtClean="0">
                              <a:solidFill>
                                <a:srgbClr val="00B050"/>
                              </a:solidFill>
                              <a:latin typeface="Cambria Math" panose="02040503050406030204" pitchFamily="18" charset="0"/>
                            </a:rPr>
                          </m:ctrlPr>
                        </m:sSupPr>
                        <m:e>
                          <m:r>
                            <a:rPr lang="en-US" sz="2200" b="0" i="1" smtClean="0">
                              <a:solidFill>
                                <a:srgbClr val="00B050"/>
                              </a:solidFill>
                              <a:latin typeface="Cambria Math" panose="02040503050406030204" pitchFamily="18" charset="0"/>
                            </a:rPr>
                            <m:t>𝛿</m:t>
                          </m:r>
                        </m:e>
                        <m:sup>
                          <m:d>
                            <m:dPr>
                              <m:ctrlPr>
                                <a:rPr lang="en-US" sz="2200" b="0" i="1" smtClean="0">
                                  <a:solidFill>
                                    <a:srgbClr val="00B050"/>
                                  </a:solidFill>
                                  <a:latin typeface="Cambria Math" panose="02040503050406030204" pitchFamily="18" charset="0"/>
                                </a:rPr>
                              </m:ctrlPr>
                            </m:dPr>
                            <m:e>
                              <m:r>
                                <a:rPr lang="en-US" sz="2200" b="0" i="1" smtClean="0">
                                  <a:solidFill>
                                    <a:srgbClr val="00B050"/>
                                  </a:solidFill>
                                  <a:latin typeface="Cambria Math" panose="02040503050406030204" pitchFamily="18" charset="0"/>
                                </a:rPr>
                                <m:t>3</m:t>
                              </m:r>
                            </m:e>
                          </m:d>
                        </m:sup>
                      </m:sSup>
                      <m:r>
                        <a:rPr lang="en-US" sz="2200" b="0" i="1" smtClean="0">
                          <a:latin typeface="Cambria Math" panose="02040503050406030204" pitchFamily="18" charset="0"/>
                        </a:rPr>
                        <m:t>⋅</m:t>
                      </m:r>
                      <m:sSup>
                        <m:sSupPr>
                          <m:ctrlPr>
                            <a:rPr lang="en-US" sz="2200" b="0" i="1" smtClean="0">
                              <a:solidFill>
                                <a:srgbClr val="FF0000"/>
                              </a:solidFill>
                              <a:latin typeface="Cambria Math" panose="02040503050406030204" pitchFamily="18" charset="0"/>
                            </a:rPr>
                          </m:ctrlPr>
                        </m:sSupPr>
                        <m:e>
                          <m:r>
                            <a:rPr lang="en-US" sz="2200" b="0" i="1" smtClean="0">
                              <a:solidFill>
                                <a:srgbClr val="FF0000"/>
                              </a:solidFill>
                              <a:latin typeface="Cambria Math" panose="02040503050406030204" pitchFamily="18" charset="0"/>
                            </a:rPr>
                            <m:t>𝑎</m:t>
                          </m:r>
                        </m:e>
                        <m:sup>
                          <m:r>
                            <a:rPr lang="en-US" sz="2200" b="0" i="1" smtClean="0">
                              <a:solidFill>
                                <a:srgbClr val="FF0000"/>
                              </a:solidFill>
                              <a:latin typeface="Cambria Math" panose="02040503050406030204" pitchFamily="18" charset="0"/>
                            </a:rPr>
                            <m:t>(2)</m:t>
                          </m:r>
                        </m:sup>
                      </m:sSup>
                    </m:oMath>
                  </m:oMathPara>
                </a14:m>
                <a:endParaRPr lang="ru-RU" sz="2200" dirty="0"/>
              </a:p>
              <a:p>
                <a:endParaRPr lang="ru-RU" sz="2200" dirty="0"/>
              </a:p>
            </p:txBody>
          </p:sp>
        </mc:Choice>
        <mc:Fallback xmlns="">
          <p:sp>
            <p:nvSpPr>
              <p:cNvPr id="43" name="TextBox 42"/>
              <p:cNvSpPr txBox="1">
                <a:spLocks noRot="1" noChangeAspect="1" noMove="1" noResize="1" noEditPoints="1" noAdjustHandles="1" noChangeArrowheads="1" noChangeShapeType="1" noTextEdit="1"/>
              </p:cNvSpPr>
              <p:nvPr/>
            </p:nvSpPr>
            <p:spPr>
              <a:xfrm>
                <a:off x="5762577" y="1730451"/>
                <a:ext cx="6255150" cy="3152851"/>
              </a:xfrm>
              <a:prstGeom prst="rect">
                <a:avLst/>
              </a:prstGeom>
              <a:blipFill>
                <a:blip r:embed="rId29"/>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919705" y="1789740"/>
                <a:ext cx="877933" cy="476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W</m:t>
                          </m:r>
                        </m:e>
                        <m:sup>
                          <m:r>
                            <a:rPr lang="en-US" sz="2400" b="0" i="1" smtClean="0">
                              <a:latin typeface="Cambria Math" panose="02040503050406030204" pitchFamily="18" charset="0"/>
                            </a:rPr>
                            <m:t>(1)</m:t>
                          </m:r>
                        </m:sup>
                      </m:sSup>
                    </m:oMath>
                  </m:oMathPara>
                </a14:m>
                <a:endParaRPr lang="ru-RU"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919705" y="1789740"/>
                <a:ext cx="877933" cy="476990"/>
              </a:xfrm>
              <a:prstGeom prst="rect">
                <a:avLst/>
              </a:prstGeom>
              <a:blipFill>
                <a:blip r:embed="rId3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3127522" y="1757443"/>
                <a:ext cx="877933" cy="476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W</m:t>
                          </m:r>
                        </m:e>
                        <m:sup>
                          <m:r>
                            <a:rPr lang="en-US" sz="2400" b="0" i="1" smtClean="0">
                              <a:latin typeface="Cambria Math" panose="02040503050406030204" pitchFamily="18" charset="0"/>
                            </a:rPr>
                            <m:t>(</m:t>
                          </m:r>
                          <m:r>
                            <a:rPr lang="ru-RU" sz="2400" b="0" i="1" smtClean="0">
                              <a:latin typeface="Cambria Math" panose="02040503050406030204" pitchFamily="18" charset="0"/>
                            </a:rPr>
                            <m:t>2</m:t>
                          </m:r>
                          <m:r>
                            <a:rPr lang="en-US" sz="2400" b="0" i="1" smtClean="0">
                              <a:latin typeface="Cambria Math" panose="02040503050406030204" pitchFamily="18" charset="0"/>
                            </a:rPr>
                            <m:t>)</m:t>
                          </m:r>
                        </m:sup>
                      </m:sSup>
                    </m:oMath>
                  </m:oMathPara>
                </a14:m>
                <a:endParaRPr lang="ru-RU" sz="2400" dirty="0"/>
              </a:p>
            </p:txBody>
          </p:sp>
        </mc:Choice>
        <mc:Fallback xmlns="">
          <p:sp>
            <p:nvSpPr>
              <p:cNvPr id="50" name="TextBox 49"/>
              <p:cNvSpPr txBox="1">
                <a:spLocks noRot="1" noChangeAspect="1" noMove="1" noResize="1" noEditPoints="1" noAdjustHandles="1" noChangeArrowheads="1" noChangeShapeType="1" noTextEdit="1"/>
              </p:cNvSpPr>
              <p:nvPr/>
            </p:nvSpPr>
            <p:spPr>
              <a:xfrm>
                <a:off x="3127522" y="1757443"/>
                <a:ext cx="877933" cy="476990"/>
              </a:xfrm>
              <a:prstGeom prst="rect">
                <a:avLst/>
              </a:prstGeom>
              <a:blipFill>
                <a:blip r:embed="rId31"/>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0" name="Скругленный прямоугольник 69"/>
              <p:cNvSpPr/>
              <p:nvPr/>
            </p:nvSpPr>
            <p:spPr>
              <a:xfrm>
                <a:off x="63794" y="5425342"/>
                <a:ext cx="3774831" cy="808892"/>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ru-RU" sz="2400" b="0" i="1" smtClean="0">
                              <a:solidFill>
                                <a:schemeClr val="tx1"/>
                              </a:solidFill>
                              <a:latin typeface="Cambria Math" panose="02040503050406030204" pitchFamily="18" charset="0"/>
                            </a:rPr>
                            <m:t>𝛿</m:t>
                          </m:r>
                        </m:e>
                        <m:sup>
                          <m:r>
                            <a:rPr lang="en-US" sz="2400" b="0" i="1" smtClean="0">
                              <a:solidFill>
                                <a:schemeClr val="tx1"/>
                              </a:solidFill>
                              <a:latin typeface="Cambria Math" panose="02040503050406030204" pitchFamily="18" charset="0"/>
                            </a:rPr>
                            <m:t>(3)</m:t>
                          </m:r>
                        </m:sup>
                      </m:sSup>
                      <m:r>
                        <a:rPr lang="en-US" sz="2400" b="0" i="1" smtClean="0">
                          <a:solidFill>
                            <a:schemeClr val="tx1"/>
                          </a:solidFill>
                          <a:latin typeface="Cambria Math" panose="02040503050406030204" pitchFamily="18" charset="0"/>
                        </a:rPr>
                        <m:t>=</m:t>
                      </m:r>
                      <m:r>
                        <a:rPr lang="ru-RU" sz="2400" i="1" smtClean="0">
                          <a:solidFill>
                            <a:schemeClr val="tx1"/>
                          </a:solidFill>
                          <a:latin typeface="Cambria Math" panose="02040503050406030204" pitchFamily="18" charset="0"/>
                        </a:rPr>
                        <m:t>−</m:t>
                      </m:r>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𝑦</m:t>
                          </m:r>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h</m:t>
                              </m:r>
                            </m:e>
                            <m:sub>
                              <m:r>
                                <m:rPr>
                                  <m:sty m:val="p"/>
                                </m:rPr>
                                <a:rPr lang="en-US" sz="2400">
                                  <a:solidFill>
                                    <a:schemeClr val="tx1"/>
                                  </a:solidFill>
                                  <a:latin typeface="Cambria Math" panose="02040503050406030204" pitchFamily="18" charset="0"/>
                                </a:rPr>
                                <m:t>Θ</m:t>
                              </m:r>
                            </m:sub>
                          </m:sSub>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𝑥</m:t>
                          </m:r>
                          <m:r>
                            <a:rPr lang="en-US" sz="2400" i="1">
                              <a:solidFill>
                                <a:schemeClr val="tx1"/>
                              </a:solidFill>
                              <a:latin typeface="Cambria Math" panose="02040503050406030204" pitchFamily="18" charset="0"/>
                            </a:rPr>
                            <m:t>)</m:t>
                          </m:r>
                        </m:e>
                      </m:d>
                      <m:r>
                        <a:rPr lang="en-US" sz="2400" i="1">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𝑔</m:t>
                          </m:r>
                        </m:e>
                        <m:sup>
                          <m:r>
                            <a:rPr lang="en-US" sz="2400" i="1">
                              <a:solidFill>
                                <a:schemeClr val="tx1"/>
                              </a:solidFill>
                              <a:latin typeface="Cambria Math" panose="02040503050406030204" pitchFamily="18" charset="0"/>
                            </a:rPr>
                            <m:t>′</m:t>
                          </m:r>
                        </m:sup>
                      </m:sSup>
                    </m:oMath>
                  </m:oMathPara>
                </a14:m>
                <a:endParaRPr lang="ru-RU" sz="2400" dirty="0">
                  <a:solidFill>
                    <a:schemeClr val="tx1"/>
                  </a:solidFill>
                </a:endParaRPr>
              </a:p>
            </p:txBody>
          </p:sp>
        </mc:Choice>
        <mc:Fallback xmlns="">
          <p:sp>
            <p:nvSpPr>
              <p:cNvPr id="70" name="Скругленный прямоугольник 69"/>
              <p:cNvSpPr>
                <a:spLocks noRot="1" noChangeAspect="1" noMove="1" noResize="1" noEditPoints="1" noAdjustHandles="1" noChangeArrowheads="1" noChangeShapeType="1" noTextEdit="1"/>
              </p:cNvSpPr>
              <p:nvPr/>
            </p:nvSpPr>
            <p:spPr>
              <a:xfrm>
                <a:off x="63794" y="5425342"/>
                <a:ext cx="3774831" cy="808892"/>
              </a:xfrm>
              <a:prstGeom prst="roundRect">
                <a:avLst/>
              </a:prstGeom>
              <a:blipFill>
                <a:blip r:embed="rId32"/>
                <a:stretch>
                  <a:fillRect/>
                </a:stretch>
              </a:blipFill>
              <a:ln w="38100">
                <a:solidFill>
                  <a:srgbClr val="0070C0"/>
                </a:solidFill>
              </a:ln>
            </p:spPr>
            <p:txBody>
              <a:bodyPr/>
              <a:lstStyle/>
              <a:p>
                <a:r>
                  <a:rPr lang="ru-RU">
                    <a:noFill/>
                  </a:rPr>
                  <a:t> </a:t>
                </a:r>
              </a:p>
            </p:txBody>
          </p:sp>
        </mc:Fallback>
      </mc:AlternateContent>
      <p:sp>
        <p:nvSpPr>
          <p:cNvPr id="33" name="Заголовок 3">
            <a:extLst>
              <a:ext uri="{FF2B5EF4-FFF2-40B4-BE49-F238E27FC236}">
                <a16:creationId xmlns:a16="http://schemas.microsoft.com/office/drawing/2014/main" id="{8FCA8091-4C75-40CD-9B99-633B4A37E264}"/>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Backpropagation algorithm </a:t>
            </a:r>
            <a:endParaRPr lang="ru-RU" sz="3200" dirty="0"/>
          </a:p>
        </p:txBody>
      </p:sp>
    </p:spTree>
    <p:extLst>
      <p:ext uri="{BB962C8B-B14F-4D97-AF65-F5344CB8AC3E}">
        <p14:creationId xmlns:p14="http://schemas.microsoft.com/office/powerpoint/2010/main" val="3518545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 name="TextBox 42"/>
              <p:cNvSpPr txBox="1"/>
              <p:nvPr/>
            </p:nvSpPr>
            <p:spPr>
              <a:xfrm>
                <a:off x="4832839" y="1615982"/>
                <a:ext cx="7635722" cy="5405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𝐽</m:t>
                      </m:r>
                      <m:d>
                        <m:dPr>
                          <m:ctrlPr>
                            <a:rPr lang="en-US" sz="2000" i="1">
                              <a:latin typeface="Cambria Math" panose="02040503050406030204" pitchFamily="18" charset="0"/>
                            </a:rPr>
                          </m:ctrlPr>
                        </m:dPr>
                        <m:e>
                          <m:r>
                            <m:rPr>
                              <m:sty m:val="p"/>
                            </m:rPr>
                            <a:rPr lang="en-US" sz="2000" b="0" i="0" smtClean="0">
                              <a:latin typeface="Cambria Math" panose="02040503050406030204" pitchFamily="18" charset="0"/>
                            </a:rPr>
                            <m:t>W</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m:rPr>
                                      <m:sty m:val="p"/>
                                    </m:rPr>
                                    <a:rPr lang="en-US" sz="2000" b="0" i="0" smtClean="0">
                                      <a:latin typeface="Cambria Math" panose="02040503050406030204" pitchFamily="18" charset="0"/>
                                    </a:rPr>
                                    <m:t>W</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e>
                        <m:sup>
                          <m:r>
                            <a:rPr lang="en-US" sz="2000" i="1">
                              <a:latin typeface="Cambria Math" panose="02040503050406030204" pitchFamily="18" charset="0"/>
                            </a:rPr>
                            <m:t>2</m:t>
                          </m:r>
                        </m:sup>
                      </m:sSup>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b="0" i="0" smtClean="0">
                                  <a:latin typeface="Cambria Math" panose="02040503050406030204" pitchFamily="18" charset="0"/>
                                </a:rPr>
                                <m:t>W</m:t>
                              </m:r>
                            </m:e>
                            <m:sup>
                              <m:r>
                                <a:rPr lang="en-US" sz="2000" i="1">
                                  <a:latin typeface="Cambria Math" panose="02040503050406030204" pitchFamily="18" charset="0"/>
                                </a:rPr>
                                <m:t>(</m:t>
                              </m:r>
                              <m:r>
                                <a:rPr lang="en-US" sz="2000" b="0" i="1" smtClean="0">
                                  <a:latin typeface="Cambria Math" panose="02040503050406030204" pitchFamily="18" charset="0"/>
                                </a:rPr>
                                <m:t>1</m:t>
                              </m:r>
                              <m:r>
                                <a:rPr lang="en-US" sz="2000" i="1">
                                  <a:latin typeface="Cambria Math" panose="02040503050406030204" pitchFamily="18" charset="0"/>
                                </a:rPr>
                                <m:t>)</m:t>
                              </m:r>
                            </m:sup>
                          </m:sSup>
                        </m:den>
                      </m:f>
                      <m:r>
                        <a:rPr lang="en-US" sz="2000" i="1">
                          <a:latin typeface="Cambria Math" panose="02040503050406030204" pitchFamily="18" charset="0"/>
                        </a:rPr>
                        <m:t>𝐽</m:t>
                      </m:r>
                      <m:d>
                        <m:dPr>
                          <m:ctrlPr>
                            <a:rPr lang="en-US" sz="2000" i="1">
                              <a:latin typeface="Cambria Math" panose="02040503050406030204" pitchFamily="18" charset="0"/>
                            </a:rPr>
                          </m:ctrlPr>
                        </m:dPr>
                        <m:e>
                          <m:r>
                            <m:rPr>
                              <m:sty m:val="p"/>
                            </m:rPr>
                            <a:rPr lang="en-US" sz="2000" b="0" i="0" smtClean="0">
                              <a:latin typeface="Cambria Math" panose="02040503050406030204" pitchFamily="18" charset="0"/>
                            </a:rPr>
                            <m:t>W</m:t>
                          </m:r>
                        </m:e>
                      </m:d>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m:rPr>
                                  <m:sty m:val="p"/>
                                </m:rPr>
                                <a:rPr lang="en-US" sz="2000" b="0" i="0" smtClean="0">
                                  <a:latin typeface="Cambria Math" panose="02040503050406030204" pitchFamily="18" charset="0"/>
                                </a:rPr>
                                <m:t>W</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d>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b="0" i="0" smtClean="0">
                                  <a:latin typeface="Cambria Math" panose="02040503050406030204" pitchFamily="18" charset="0"/>
                                </a:rPr>
                                <m:t>W</m:t>
                              </m:r>
                            </m:e>
                            <m:sup>
                              <m:d>
                                <m:dPr>
                                  <m:ctrlPr>
                                    <a:rPr lang="en-US" sz="2000" i="1">
                                      <a:latin typeface="Cambria Math" panose="02040503050406030204" pitchFamily="18" charset="0"/>
                                    </a:rPr>
                                  </m:ctrlPr>
                                </m:dPr>
                                <m:e>
                                  <m:r>
                                    <a:rPr lang="en-US" sz="2000" b="0" i="1" smtClean="0">
                                      <a:latin typeface="Cambria Math" panose="02040503050406030204" pitchFamily="18" charset="0"/>
                                    </a:rPr>
                                    <m:t>1</m:t>
                                  </m:r>
                                </m:e>
                              </m:d>
                            </m:sup>
                          </m:sSup>
                        </m:den>
                      </m:f>
                      <m:sSub>
                        <m:sSubPr>
                          <m:ctrlPr>
                            <a:rPr lang="en-US" sz="2000" i="1" smtClean="0">
                              <a:latin typeface="Cambria Math" panose="02040503050406030204" pitchFamily="18" charset="0"/>
                            </a:rPr>
                          </m:ctrlPr>
                        </m:sSubPr>
                        <m:e>
                          <m:r>
                            <a:rPr lang="en-US" sz="2000" i="1">
                              <a:latin typeface="Cambria Math" panose="02040503050406030204" pitchFamily="18" charset="0"/>
                            </a:rPr>
                            <m:t>h</m:t>
                          </m:r>
                        </m:e>
                        <m:sub>
                          <m:r>
                            <m:rPr>
                              <m:sty m:val="p"/>
                            </m:rPr>
                            <a:rPr lang="en-US" sz="2000">
                              <a:latin typeface="Cambria Math" panose="02040503050406030204" pitchFamily="18" charset="0"/>
                            </a:rPr>
                            <m:t>Θ</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m:oMathPara>
                </a14:m>
                <a:endParaRPr lang="en-US" sz="2000" dirty="0"/>
              </a:p>
              <a:p>
                <a:endParaRPr lang="en-US" sz="2000" dirty="0"/>
              </a:p>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W</m:t>
                              </m:r>
                            </m:e>
                            <m:sup>
                              <m:r>
                                <a:rPr lang="en-US" sz="2000" i="1">
                                  <a:latin typeface="Cambria Math" panose="02040503050406030204" pitchFamily="18" charset="0"/>
                                </a:rPr>
                                <m:t>(1)</m:t>
                              </m:r>
                            </m:sup>
                          </m:sSup>
                        </m:den>
                      </m:f>
                      <m:r>
                        <a:rPr lang="en-US" sz="2000" i="1">
                          <a:latin typeface="Cambria Math" panose="02040503050406030204" pitchFamily="18" charset="0"/>
                        </a:rPr>
                        <m:t>𝐽</m:t>
                      </m:r>
                      <m:d>
                        <m:dPr>
                          <m:ctrlPr>
                            <a:rPr lang="en-US" sz="2000" i="1">
                              <a:latin typeface="Cambria Math" panose="02040503050406030204" pitchFamily="18" charset="0"/>
                            </a:rPr>
                          </m:ctrlPr>
                        </m:dPr>
                        <m:e>
                          <m:r>
                            <m:rPr>
                              <m:sty m:val="p"/>
                            </m:rPr>
                            <a:rPr lang="en-US" sz="2000">
                              <a:latin typeface="Cambria Math" panose="02040503050406030204" pitchFamily="18" charset="0"/>
                            </a:rPr>
                            <m:t>W</m:t>
                          </m:r>
                        </m:e>
                      </m:d>
                      <m:r>
                        <a:rPr lang="en-US" sz="2000" i="1">
                          <a:latin typeface="Cambria Math" panose="02040503050406030204" pitchFamily="18" charset="0"/>
                        </a:rPr>
                        <m:t>=</m:t>
                      </m:r>
                      <m:r>
                        <a:rPr lang="en-US" sz="2000" b="0" i="1" smtClean="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m:rPr>
                                  <m:sty m:val="p"/>
                                </m:rPr>
                                <a:rPr lang="en-US" sz="2000">
                                  <a:latin typeface="Cambria Math" panose="02040503050406030204" pitchFamily="18" charset="0"/>
                                </a:rPr>
                                <m:t>Θ</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f>
                        <m:fPr>
                          <m:ctrlPr>
                            <a:rPr lang="en-US" sz="2000" i="1" smtClean="0">
                              <a:solidFill>
                                <a:srgbClr val="00B0F0"/>
                              </a:solidFill>
                              <a:latin typeface="Cambria Math" panose="02040503050406030204" pitchFamily="18" charset="0"/>
                            </a:rPr>
                          </m:ctrlPr>
                        </m:fPr>
                        <m:num>
                          <m:r>
                            <a:rPr lang="en-US" sz="2000" i="1">
                              <a:solidFill>
                                <a:srgbClr val="00B0F0"/>
                              </a:solidFill>
                              <a:latin typeface="Cambria Math" panose="02040503050406030204" pitchFamily="18" charset="0"/>
                            </a:rPr>
                            <m:t>𝜕</m:t>
                          </m:r>
                        </m:num>
                        <m:den>
                          <m:r>
                            <a:rPr lang="en-US" sz="2000" i="1">
                              <a:solidFill>
                                <a:srgbClr val="00B0F0"/>
                              </a:solidFill>
                              <a:latin typeface="Cambria Math" panose="02040503050406030204" pitchFamily="18" charset="0"/>
                            </a:rPr>
                            <m:t>𝜕</m:t>
                          </m:r>
                          <m:sSup>
                            <m:sSupPr>
                              <m:ctrlPr>
                                <a:rPr lang="en-US" sz="2000" i="1">
                                  <a:solidFill>
                                    <a:srgbClr val="00B0F0"/>
                                  </a:solidFill>
                                  <a:latin typeface="Cambria Math" panose="02040503050406030204" pitchFamily="18" charset="0"/>
                                </a:rPr>
                              </m:ctrlPr>
                            </m:sSupPr>
                            <m:e>
                              <m:r>
                                <m:rPr>
                                  <m:sty m:val="p"/>
                                </m:rPr>
                                <a:rPr lang="en-US" sz="2000" b="0" i="0" smtClean="0">
                                  <a:solidFill>
                                    <a:srgbClr val="00B0F0"/>
                                  </a:solidFill>
                                  <a:latin typeface="Cambria Math" panose="02040503050406030204" pitchFamily="18" charset="0"/>
                                </a:rPr>
                                <m:t>z</m:t>
                              </m:r>
                            </m:e>
                            <m:sup>
                              <m:d>
                                <m:dPr>
                                  <m:ctrlPr>
                                    <a:rPr lang="en-US" sz="2000" i="1">
                                      <a:solidFill>
                                        <a:srgbClr val="00B0F0"/>
                                      </a:solidFill>
                                      <a:latin typeface="Cambria Math" panose="02040503050406030204" pitchFamily="18" charset="0"/>
                                    </a:rPr>
                                  </m:ctrlPr>
                                </m:dPr>
                                <m:e>
                                  <m:r>
                                    <a:rPr lang="en-US" sz="2000" b="0" i="1" smtClean="0">
                                      <a:solidFill>
                                        <a:srgbClr val="00B0F0"/>
                                      </a:solidFill>
                                      <a:latin typeface="Cambria Math" panose="02040503050406030204" pitchFamily="18" charset="0"/>
                                    </a:rPr>
                                    <m:t>3</m:t>
                                  </m:r>
                                </m:e>
                              </m:d>
                            </m:sup>
                          </m:sSup>
                        </m:den>
                      </m:f>
                      <m:r>
                        <a:rPr lang="en-US" sz="2000" b="0" i="1" smtClean="0">
                          <a:solidFill>
                            <a:srgbClr val="00B0F0"/>
                          </a:solidFill>
                          <a:latin typeface="Cambria Math" panose="02040503050406030204" pitchFamily="18" charset="0"/>
                        </a:rPr>
                        <m:t>𝜎</m:t>
                      </m:r>
                      <m:d>
                        <m:dPr>
                          <m:ctrlPr>
                            <a:rPr lang="en-US" sz="2000" i="1">
                              <a:solidFill>
                                <a:srgbClr val="00B0F0"/>
                              </a:solidFill>
                              <a:latin typeface="Cambria Math" panose="02040503050406030204" pitchFamily="18" charset="0"/>
                            </a:rPr>
                          </m:ctrlPr>
                        </m:dPr>
                        <m:e>
                          <m:sSup>
                            <m:sSupPr>
                              <m:ctrlPr>
                                <a:rPr lang="en-US" sz="2000" i="1">
                                  <a:solidFill>
                                    <a:srgbClr val="00B0F0"/>
                                  </a:solidFill>
                                  <a:latin typeface="Cambria Math" panose="02040503050406030204" pitchFamily="18" charset="0"/>
                                </a:rPr>
                              </m:ctrlPr>
                            </m:sSupPr>
                            <m:e>
                              <m:r>
                                <a:rPr lang="en-US" sz="2000" i="1">
                                  <a:solidFill>
                                    <a:srgbClr val="00B0F0"/>
                                  </a:solidFill>
                                  <a:latin typeface="Cambria Math" panose="02040503050406030204" pitchFamily="18" charset="0"/>
                                </a:rPr>
                                <m:t>𝑧</m:t>
                              </m:r>
                            </m:e>
                            <m:sup>
                              <m:d>
                                <m:dPr>
                                  <m:ctrlPr>
                                    <a:rPr lang="en-US" sz="2000" i="1">
                                      <a:solidFill>
                                        <a:srgbClr val="00B0F0"/>
                                      </a:solidFill>
                                      <a:latin typeface="Cambria Math" panose="02040503050406030204" pitchFamily="18" charset="0"/>
                                    </a:rPr>
                                  </m:ctrlPr>
                                </m:dPr>
                                <m:e>
                                  <m:r>
                                    <a:rPr lang="en-US" sz="2000" i="1">
                                      <a:solidFill>
                                        <a:srgbClr val="00B0F0"/>
                                      </a:solidFill>
                                      <a:latin typeface="Cambria Math" panose="02040503050406030204" pitchFamily="18" charset="0"/>
                                    </a:rPr>
                                    <m:t>3</m:t>
                                  </m:r>
                                </m:e>
                              </m:d>
                            </m:sup>
                          </m:sSup>
                        </m:e>
                      </m:d>
                      <m:f>
                        <m:fPr>
                          <m:ctrlPr>
                            <a:rPr lang="en-US" sz="2000" i="1" smtClean="0">
                              <a:solidFill>
                                <a:srgbClr val="FF0066"/>
                              </a:solidFill>
                              <a:latin typeface="Cambria Math" panose="02040503050406030204" pitchFamily="18" charset="0"/>
                            </a:rPr>
                          </m:ctrlPr>
                        </m:fPr>
                        <m:num>
                          <m:r>
                            <a:rPr lang="en-US" sz="2000" i="1">
                              <a:solidFill>
                                <a:srgbClr val="FF0066"/>
                              </a:solidFill>
                              <a:latin typeface="Cambria Math" panose="02040503050406030204" pitchFamily="18" charset="0"/>
                            </a:rPr>
                            <m:t>𝜕</m:t>
                          </m:r>
                          <m:sSup>
                            <m:sSupPr>
                              <m:ctrlPr>
                                <a:rPr lang="en-US" sz="2000" i="1">
                                  <a:solidFill>
                                    <a:srgbClr val="FF0066"/>
                                  </a:solidFill>
                                  <a:latin typeface="Cambria Math" panose="02040503050406030204" pitchFamily="18" charset="0"/>
                                </a:rPr>
                              </m:ctrlPr>
                            </m:sSupPr>
                            <m:e>
                              <m:r>
                                <m:rPr>
                                  <m:sty m:val="p"/>
                                </m:rPr>
                                <a:rPr lang="en-US" sz="2000">
                                  <a:solidFill>
                                    <a:srgbClr val="FF0066"/>
                                  </a:solidFill>
                                  <a:latin typeface="Cambria Math" panose="02040503050406030204" pitchFamily="18" charset="0"/>
                                </a:rPr>
                                <m:t>z</m:t>
                              </m:r>
                            </m:e>
                            <m:sup>
                              <m:d>
                                <m:dPr>
                                  <m:ctrlPr>
                                    <a:rPr lang="en-US" sz="2000" i="1">
                                      <a:solidFill>
                                        <a:srgbClr val="FF0066"/>
                                      </a:solidFill>
                                      <a:latin typeface="Cambria Math" panose="02040503050406030204" pitchFamily="18" charset="0"/>
                                    </a:rPr>
                                  </m:ctrlPr>
                                </m:dPr>
                                <m:e>
                                  <m:r>
                                    <a:rPr lang="en-US" sz="2000" i="1">
                                      <a:solidFill>
                                        <a:srgbClr val="FF0066"/>
                                      </a:solidFill>
                                      <a:latin typeface="Cambria Math" panose="02040503050406030204" pitchFamily="18" charset="0"/>
                                    </a:rPr>
                                    <m:t>3</m:t>
                                  </m:r>
                                </m:e>
                              </m:d>
                            </m:sup>
                          </m:sSup>
                        </m:num>
                        <m:den>
                          <m:r>
                            <a:rPr lang="en-US" sz="2000" i="1">
                              <a:solidFill>
                                <a:srgbClr val="FF0066"/>
                              </a:solidFill>
                              <a:latin typeface="Cambria Math" panose="02040503050406030204" pitchFamily="18" charset="0"/>
                            </a:rPr>
                            <m:t>𝜕</m:t>
                          </m:r>
                          <m:sSup>
                            <m:sSupPr>
                              <m:ctrlPr>
                                <a:rPr lang="en-US" sz="2000" i="1" smtClean="0">
                                  <a:solidFill>
                                    <a:srgbClr val="FF0066"/>
                                  </a:solidFill>
                                  <a:latin typeface="Cambria Math" panose="02040503050406030204" pitchFamily="18" charset="0"/>
                                </a:rPr>
                              </m:ctrlPr>
                            </m:sSupPr>
                            <m:e>
                              <m:r>
                                <m:rPr>
                                  <m:sty m:val="p"/>
                                </m:rPr>
                                <a:rPr lang="en-US" sz="2000" b="0" i="0" smtClean="0">
                                  <a:solidFill>
                                    <a:srgbClr val="FF0066"/>
                                  </a:solidFill>
                                  <a:latin typeface="Cambria Math" panose="02040503050406030204" pitchFamily="18" charset="0"/>
                                </a:rPr>
                                <m:t>W</m:t>
                              </m:r>
                            </m:e>
                            <m:sup>
                              <m:d>
                                <m:dPr>
                                  <m:ctrlPr>
                                    <a:rPr lang="en-US" sz="2000" i="1">
                                      <a:solidFill>
                                        <a:srgbClr val="FF0066"/>
                                      </a:solidFill>
                                      <a:latin typeface="Cambria Math" panose="02040503050406030204" pitchFamily="18" charset="0"/>
                                    </a:rPr>
                                  </m:ctrlPr>
                                </m:dPr>
                                <m:e>
                                  <m:r>
                                    <a:rPr lang="en-US" sz="2000" b="0" i="1" smtClean="0">
                                      <a:solidFill>
                                        <a:srgbClr val="FF0066"/>
                                      </a:solidFill>
                                      <a:latin typeface="Cambria Math" panose="02040503050406030204" pitchFamily="18" charset="0"/>
                                    </a:rPr>
                                    <m:t>1</m:t>
                                  </m:r>
                                </m:e>
                              </m:d>
                            </m:sup>
                          </m:sSup>
                        </m:den>
                      </m:f>
                      <m:r>
                        <a:rPr lang="en-US" sz="2000" i="1">
                          <a:latin typeface="Cambria Math" panose="02040503050406030204" pitchFamily="18" charset="0"/>
                        </a:rPr>
                        <m:t>=</m:t>
                      </m:r>
                      <m:r>
                        <a:rPr lang="en-US" sz="2000" b="0" i="1" smtClean="0">
                          <a:latin typeface="Cambria Math" panose="02040503050406030204" pitchFamily="18" charset="0"/>
                        </a:rPr>
                        <m:t>−</m:t>
                      </m:r>
                      <m:sSup>
                        <m:sSupPr>
                          <m:ctrlPr>
                            <a:rPr lang="en-US" sz="2000" i="1" smtClean="0">
                              <a:solidFill>
                                <a:srgbClr val="00B050"/>
                              </a:solidFill>
                              <a:latin typeface="Cambria Math" panose="02040503050406030204" pitchFamily="18" charset="0"/>
                            </a:rPr>
                          </m:ctrlPr>
                        </m:sSupPr>
                        <m:e>
                          <m:r>
                            <a:rPr lang="en-US" sz="2000" i="1" smtClean="0">
                              <a:solidFill>
                                <a:srgbClr val="00B050"/>
                              </a:solidFill>
                              <a:latin typeface="Cambria Math" panose="02040503050406030204" pitchFamily="18" charset="0"/>
                            </a:rPr>
                            <m:t>𝛿</m:t>
                          </m:r>
                        </m:e>
                        <m:sup>
                          <m:d>
                            <m:dPr>
                              <m:ctrlPr>
                                <a:rPr lang="en-US" sz="2000" i="1">
                                  <a:solidFill>
                                    <a:srgbClr val="00B050"/>
                                  </a:solidFill>
                                  <a:latin typeface="Cambria Math" panose="02040503050406030204" pitchFamily="18" charset="0"/>
                                </a:rPr>
                              </m:ctrlPr>
                            </m:dPr>
                            <m:e>
                              <m:r>
                                <a:rPr lang="en-US" sz="2000" i="1">
                                  <a:solidFill>
                                    <a:srgbClr val="00B050"/>
                                  </a:solidFill>
                                  <a:latin typeface="Cambria Math" panose="02040503050406030204" pitchFamily="18" charset="0"/>
                                </a:rPr>
                                <m:t>3</m:t>
                              </m:r>
                            </m:e>
                          </m:d>
                        </m:sup>
                      </m:sSup>
                      <m:r>
                        <a:rPr lang="en-US" sz="2000" i="1">
                          <a:latin typeface="Cambria Math" panose="02040503050406030204" pitchFamily="18" charset="0"/>
                        </a:rPr>
                        <m:t>⋅</m:t>
                      </m:r>
                      <m:f>
                        <m:fPr>
                          <m:ctrlPr>
                            <a:rPr lang="en-US" sz="2000" i="1" smtClean="0">
                              <a:solidFill>
                                <a:srgbClr val="FF0066"/>
                              </a:solidFill>
                              <a:latin typeface="Cambria Math" panose="02040503050406030204" pitchFamily="18" charset="0"/>
                            </a:rPr>
                          </m:ctrlPr>
                        </m:fPr>
                        <m:num>
                          <m:r>
                            <a:rPr lang="en-US" sz="2000" i="1">
                              <a:solidFill>
                                <a:srgbClr val="FF0066"/>
                              </a:solidFill>
                              <a:latin typeface="Cambria Math" panose="02040503050406030204" pitchFamily="18" charset="0"/>
                            </a:rPr>
                            <m:t>𝜕</m:t>
                          </m:r>
                          <m:sSup>
                            <m:sSupPr>
                              <m:ctrlPr>
                                <a:rPr lang="en-US" sz="2000" i="1">
                                  <a:solidFill>
                                    <a:srgbClr val="FF0066"/>
                                  </a:solidFill>
                                  <a:latin typeface="Cambria Math" panose="02040503050406030204" pitchFamily="18" charset="0"/>
                                </a:rPr>
                              </m:ctrlPr>
                            </m:sSupPr>
                            <m:e>
                              <m:r>
                                <m:rPr>
                                  <m:sty m:val="p"/>
                                </m:rPr>
                                <a:rPr lang="en-US" sz="2000">
                                  <a:solidFill>
                                    <a:srgbClr val="FF0066"/>
                                  </a:solidFill>
                                  <a:latin typeface="Cambria Math" panose="02040503050406030204" pitchFamily="18" charset="0"/>
                                </a:rPr>
                                <m:t>z</m:t>
                              </m:r>
                            </m:e>
                            <m:sup>
                              <m:d>
                                <m:dPr>
                                  <m:ctrlPr>
                                    <a:rPr lang="en-US" sz="2000" i="1">
                                      <a:solidFill>
                                        <a:srgbClr val="FF0066"/>
                                      </a:solidFill>
                                      <a:latin typeface="Cambria Math" panose="02040503050406030204" pitchFamily="18" charset="0"/>
                                    </a:rPr>
                                  </m:ctrlPr>
                                </m:dPr>
                                <m:e>
                                  <m:r>
                                    <a:rPr lang="en-US" sz="2000" i="1">
                                      <a:solidFill>
                                        <a:srgbClr val="FF0066"/>
                                      </a:solidFill>
                                      <a:latin typeface="Cambria Math" panose="02040503050406030204" pitchFamily="18" charset="0"/>
                                    </a:rPr>
                                    <m:t>3</m:t>
                                  </m:r>
                                </m:e>
                              </m:d>
                            </m:sup>
                          </m:sSup>
                        </m:num>
                        <m:den>
                          <m:r>
                            <a:rPr lang="en-US" sz="2000" i="1">
                              <a:solidFill>
                                <a:srgbClr val="FF0066"/>
                              </a:solidFill>
                              <a:latin typeface="Cambria Math" panose="02040503050406030204" pitchFamily="18" charset="0"/>
                            </a:rPr>
                            <m:t>𝜕</m:t>
                          </m:r>
                          <m:sSup>
                            <m:sSupPr>
                              <m:ctrlPr>
                                <a:rPr lang="en-US" sz="2000" i="1">
                                  <a:solidFill>
                                    <a:srgbClr val="FF0066"/>
                                  </a:solidFill>
                                  <a:latin typeface="Cambria Math" panose="02040503050406030204" pitchFamily="18" charset="0"/>
                                </a:rPr>
                              </m:ctrlPr>
                            </m:sSupPr>
                            <m:e>
                              <m:r>
                                <m:rPr>
                                  <m:sty m:val="p"/>
                                </m:rPr>
                                <a:rPr lang="en-US" sz="2000" b="0" i="0" smtClean="0">
                                  <a:solidFill>
                                    <a:srgbClr val="FF0066"/>
                                  </a:solidFill>
                                  <a:latin typeface="Cambria Math" panose="02040503050406030204" pitchFamily="18" charset="0"/>
                                </a:rPr>
                                <m:t>W</m:t>
                              </m:r>
                            </m:e>
                            <m:sup>
                              <m:d>
                                <m:dPr>
                                  <m:ctrlPr>
                                    <a:rPr lang="en-US" sz="2000" i="1">
                                      <a:solidFill>
                                        <a:srgbClr val="FF0066"/>
                                      </a:solidFill>
                                      <a:latin typeface="Cambria Math" panose="02040503050406030204" pitchFamily="18" charset="0"/>
                                    </a:rPr>
                                  </m:ctrlPr>
                                </m:dPr>
                                <m:e>
                                  <m:r>
                                    <a:rPr lang="en-US" sz="2000" i="1">
                                      <a:solidFill>
                                        <a:srgbClr val="FF0066"/>
                                      </a:solidFill>
                                      <a:latin typeface="Cambria Math" panose="02040503050406030204" pitchFamily="18" charset="0"/>
                                    </a:rPr>
                                    <m:t>1</m:t>
                                  </m:r>
                                </m:e>
                              </m:d>
                            </m:sup>
                          </m:sSup>
                        </m:den>
                      </m:f>
                    </m:oMath>
                  </m:oMathPara>
                </a14:m>
                <a:endParaRPr lang="en-US" sz="2000" dirty="0">
                  <a:solidFill>
                    <a:srgbClr val="FF0066"/>
                  </a:solidFill>
                </a:endParaRPr>
              </a:p>
              <a:p>
                <a:endParaRPr lang="en-US" sz="2000" dirty="0">
                  <a:solidFill>
                    <a:srgbClr val="FF0066"/>
                  </a:solidFill>
                </a:endParaRPr>
              </a:p>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W</m:t>
                              </m:r>
                            </m:e>
                            <m:sup>
                              <m:r>
                                <a:rPr lang="en-US" sz="2000" i="1">
                                  <a:latin typeface="Cambria Math" panose="02040503050406030204" pitchFamily="18" charset="0"/>
                                </a:rPr>
                                <m:t>(1)</m:t>
                              </m:r>
                            </m:sup>
                          </m:sSup>
                        </m:den>
                      </m:f>
                      <m:r>
                        <a:rPr lang="en-US" sz="2000" i="1">
                          <a:latin typeface="Cambria Math" panose="02040503050406030204" pitchFamily="18" charset="0"/>
                        </a:rPr>
                        <m:t>𝐽</m:t>
                      </m:r>
                      <m:d>
                        <m:dPr>
                          <m:ctrlPr>
                            <a:rPr lang="en-US" sz="2000" i="1">
                              <a:latin typeface="Cambria Math" panose="02040503050406030204" pitchFamily="18" charset="0"/>
                            </a:rPr>
                          </m:ctrlPr>
                        </m:dPr>
                        <m:e>
                          <m:r>
                            <m:rPr>
                              <m:sty m:val="p"/>
                            </m:rPr>
                            <a:rPr lang="en-US" sz="2000">
                              <a:latin typeface="Cambria Math" panose="02040503050406030204" pitchFamily="18" charset="0"/>
                            </a:rPr>
                            <m:t>W</m:t>
                          </m:r>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b="0" i="1" smtClean="0">
                              <a:latin typeface="Cambria Math" panose="02040503050406030204" pitchFamily="18" charset="0"/>
                            </a:rPr>
                            <m:t>−</m:t>
                          </m:r>
                          <m:r>
                            <a:rPr lang="en-US" sz="2000" i="1">
                              <a:latin typeface="Cambria Math" panose="02040503050406030204" pitchFamily="18" charset="0"/>
                            </a:rPr>
                            <m:t>𝛿</m:t>
                          </m:r>
                        </m:e>
                        <m:sup>
                          <m:d>
                            <m:dPr>
                              <m:ctrlPr>
                                <a:rPr lang="en-US" sz="2000" i="1">
                                  <a:latin typeface="Cambria Math" panose="02040503050406030204" pitchFamily="18" charset="0"/>
                                </a:rPr>
                              </m:ctrlPr>
                            </m:dPr>
                            <m:e>
                              <m:r>
                                <a:rPr lang="en-US" sz="2000" i="1">
                                  <a:latin typeface="Cambria Math" panose="02040503050406030204" pitchFamily="18" charset="0"/>
                                </a:rPr>
                                <m:t>3</m:t>
                              </m:r>
                            </m:e>
                          </m:d>
                        </m:sup>
                      </m:sSup>
                      <m:f>
                        <m:fPr>
                          <m:ctrlPr>
                            <a:rPr lang="en-US" sz="2000" i="1" smtClean="0">
                              <a:solidFill>
                                <a:srgbClr val="7030A0"/>
                              </a:solidFill>
                              <a:latin typeface="Cambria Math" panose="02040503050406030204" pitchFamily="18" charset="0"/>
                            </a:rPr>
                          </m:ctrlPr>
                        </m:fPr>
                        <m:num>
                          <m:r>
                            <a:rPr lang="en-US" sz="2000" i="1">
                              <a:solidFill>
                                <a:srgbClr val="7030A0"/>
                              </a:solidFill>
                              <a:latin typeface="Cambria Math" panose="02040503050406030204" pitchFamily="18" charset="0"/>
                            </a:rPr>
                            <m:t>𝜕</m:t>
                          </m:r>
                          <m:sSup>
                            <m:sSupPr>
                              <m:ctrlPr>
                                <a:rPr lang="en-US" sz="2000" i="1">
                                  <a:solidFill>
                                    <a:srgbClr val="7030A0"/>
                                  </a:solidFill>
                                  <a:latin typeface="Cambria Math" panose="02040503050406030204" pitchFamily="18" charset="0"/>
                                </a:rPr>
                              </m:ctrlPr>
                            </m:sSupPr>
                            <m:e>
                              <m:r>
                                <m:rPr>
                                  <m:sty m:val="p"/>
                                </m:rPr>
                                <a:rPr lang="en-US" sz="2000">
                                  <a:solidFill>
                                    <a:srgbClr val="7030A0"/>
                                  </a:solidFill>
                                  <a:latin typeface="Cambria Math" panose="02040503050406030204" pitchFamily="18" charset="0"/>
                                </a:rPr>
                                <m:t>z</m:t>
                              </m:r>
                            </m:e>
                            <m:sup>
                              <m:d>
                                <m:dPr>
                                  <m:ctrlPr>
                                    <a:rPr lang="en-US" sz="2000" i="1">
                                      <a:solidFill>
                                        <a:srgbClr val="7030A0"/>
                                      </a:solidFill>
                                      <a:latin typeface="Cambria Math" panose="02040503050406030204" pitchFamily="18" charset="0"/>
                                    </a:rPr>
                                  </m:ctrlPr>
                                </m:dPr>
                                <m:e>
                                  <m:r>
                                    <a:rPr lang="en-US" sz="2000" i="1">
                                      <a:solidFill>
                                        <a:srgbClr val="7030A0"/>
                                      </a:solidFill>
                                      <a:latin typeface="Cambria Math" panose="02040503050406030204" pitchFamily="18" charset="0"/>
                                    </a:rPr>
                                    <m:t>3</m:t>
                                  </m:r>
                                </m:e>
                              </m:d>
                            </m:sup>
                          </m:sSup>
                        </m:num>
                        <m:den>
                          <m:r>
                            <a:rPr lang="en-US" sz="2000" i="1">
                              <a:solidFill>
                                <a:srgbClr val="7030A0"/>
                              </a:solidFill>
                              <a:latin typeface="Cambria Math" panose="02040503050406030204" pitchFamily="18" charset="0"/>
                            </a:rPr>
                            <m:t>𝜕</m:t>
                          </m:r>
                          <m:sSup>
                            <m:sSupPr>
                              <m:ctrlPr>
                                <a:rPr lang="en-US" sz="2000" b="0" i="1" smtClean="0">
                                  <a:solidFill>
                                    <a:srgbClr val="7030A0"/>
                                  </a:solidFill>
                                  <a:latin typeface="Cambria Math" panose="02040503050406030204" pitchFamily="18" charset="0"/>
                                </a:rPr>
                              </m:ctrlPr>
                            </m:sSupPr>
                            <m:e>
                              <m:r>
                                <a:rPr lang="en-US" sz="2000" b="0" i="1" smtClean="0">
                                  <a:solidFill>
                                    <a:srgbClr val="7030A0"/>
                                  </a:solidFill>
                                  <a:latin typeface="Cambria Math" panose="02040503050406030204" pitchFamily="18" charset="0"/>
                                </a:rPr>
                                <m:t>𝑎</m:t>
                              </m:r>
                            </m:e>
                            <m:sup>
                              <m:d>
                                <m:dPr>
                                  <m:ctrlPr>
                                    <a:rPr lang="en-US" sz="2000" b="0" i="1" smtClean="0">
                                      <a:solidFill>
                                        <a:srgbClr val="7030A0"/>
                                      </a:solidFill>
                                      <a:latin typeface="Cambria Math" panose="02040503050406030204" pitchFamily="18" charset="0"/>
                                    </a:rPr>
                                  </m:ctrlPr>
                                </m:dPr>
                                <m:e>
                                  <m:r>
                                    <a:rPr lang="en-US" sz="2000" b="0" i="1" smtClean="0">
                                      <a:solidFill>
                                        <a:srgbClr val="7030A0"/>
                                      </a:solidFill>
                                      <a:latin typeface="Cambria Math" panose="02040503050406030204" pitchFamily="18" charset="0"/>
                                    </a:rPr>
                                    <m:t>2</m:t>
                                  </m:r>
                                </m:e>
                              </m:d>
                            </m:sup>
                          </m:sSup>
                        </m:den>
                      </m:f>
                      <m:f>
                        <m:fPr>
                          <m:ctrlPr>
                            <a:rPr lang="en-US" sz="2000" i="1" smtClean="0">
                              <a:solidFill>
                                <a:srgbClr val="002060"/>
                              </a:solidFill>
                              <a:latin typeface="Cambria Math" panose="02040503050406030204" pitchFamily="18" charset="0"/>
                            </a:rPr>
                          </m:ctrlPr>
                        </m:fPr>
                        <m:num>
                          <m:r>
                            <a:rPr lang="en-US" sz="2000" i="1">
                              <a:solidFill>
                                <a:srgbClr val="002060"/>
                              </a:solidFill>
                              <a:latin typeface="Cambria Math" panose="02040503050406030204" pitchFamily="18" charset="0"/>
                            </a:rPr>
                            <m:t>𝜕</m:t>
                          </m:r>
                          <m:sSup>
                            <m:sSupPr>
                              <m:ctrlPr>
                                <a:rPr lang="en-US" sz="2000" i="1">
                                  <a:solidFill>
                                    <a:srgbClr val="002060"/>
                                  </a:solidFill>
                                  <a:latin typeface="Cambria Math" panose="02040503050406030204" pitchFamily="18" charset="0"/>
                                </a:rPr>
                              </m:ctrlPr>
                            </m:sSupPr>
                            <m:e>
                              <m:r>
                                <m:rPr>
                                  <m:sty m:val="p"/>
                                </m:rPr>
                                <a:rPr lang="en-US" sz="2000" b="0" i="0" smtClean="0">
                                  <a:solidFill>
                                    <a:srgbClr val="002060"/>
                                  </a:solidFill>
                                  <a:latin typeface="Cambria Math" panose="02040503050406030204" pitchFamily="18" charset="0"/>
                                </a:rPr>
                                <m:t>a</m:t>
                              </m:r>
                            </m:e>
                            <m:sup>
                              <m:d>
                                <m:dPr>
                                  <m:ctrlPr>
                                    <a:rPr lang="en-US" sz="2000" i="1">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2</m:t>
                                  </m:r>
                                </m:e>
                              </m:d>
                            </m:sup>
                          </m:sSup>
                        </m:num>
                        <m:den>
                          <m:r>
                            <a:rPr lang="en-US" sz="2000" i="1">
                              <a:solidFill>
                                <a:srgbClr val="002060"/>
                              </a:solidFill>
                              <a:latin typeface="Cambria Math" panose="02040503050406030204" pitchFamily="18" charset="0"/>
                            </a:rPr>
                            <m:t>𝜕</m:t>
                          </m:r>
                          <m:sSup>
                            <m:sSupPr>
                              <m:ctrlPr>
                                <a:rPr lang="en-US" sz="2000" i="1">
                                  <a:solidFill>
                                    <a:srgbClr val="002060"/>
                                  </a:solidFill>
                                  <a:latin typeface="Cambria Math" panose="02040503050406030204" pitchFamily="18" charset="0"/>
                                </a:rPr>
                              </m:ctrlPr>
                            </m:sSupPr>
                            <m:e>
                              <m:r>
                                <m:rPr>
                                  <m:sty m:val="p"/>
                                </m:rPr>
                                <a:rPr lang="en-US" sz="2000" b="0" i="0" smtClean="0">
                                  <a:solidFill>
                                    <a:srgbClr val="002060"/>
                                  </a:solidFill>
                                  <a:latin typeface="Cambria Math" panose="02040503050406030204" pitchFamily="18" charset="0"/>
                                </a:rPr>
                                <m:t>W</m:t>
                              </m:r>
                            </m:e>
                            <m:sup>
                              <m:d>
                                <m:dPr>
                                  <m:ctrlPr>
                                    <a:rPr lang="en-US" sz="2000" i="1">
                                      <a:solidFill>
                                        <a:srgbClr val="002060"/>
                                      </a:solidFill>
                                      <a:latin typeface="Cambria Math" panose="02040503050406030204" pitchFamily="18" charset="0"/>
                                    </a:rPr>
                                  </m:ctrlPr>
                                </m:dPr>
                                <m:e>
                                  <m:r>
                                    <a:rPr lang="en-US" sz="2000" i="1">
                                      <a:solidFill>
                                        <a:srgbClr val="002060"/>
                                      </a:solidFill>
                                      <a:latin typeface="Cambria Math" panose="02040503050406030204" pitchFamily="18" charset="0"/>
                                    </a:rPr>
                                    <m:t>1</m:t>
                                  </m:r>
                                </m:e>
                              </m:d>
                            </m:sup>
                          </m:sSup>
                        </m:den>
                      </m:f>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𝛿</m:t>
                          </m:r>
                        </m:e>
                        <m:sup>
                          <m:d>
                            <m:dPr>
                              <m:ctrlPr>
                                <a:rPr lang="en-US" sz="2000" i="1">
                                  <a:latin typeface="Cambria Math" panose="02040503050406030204" pitchFamily="18" charset="0"/>
                                </a:rPr>
                              </m:ctrlPr>
                            </m:dPr>
                            <m:e>
                              <m:r>
                                <a:rPr lang="en-US" sz="2000" i="1">
                                  <a:latin typeface="Cambria Math" panose="02040503050406030204" pitchFamily="18" charset="0"/>
                                </a:rPr>
                                <m:t>3</m:t>
                              </m:r>
                            </m:e>
                          </m:d>
                        </m:sup>
                      </m:sSup>
                      <m:sSup>
                        <m:sSupPr>
                          <m:ctrlPr>
                            <a:rPr lang="en-US" sz="2000" b="0" i="1" smtClean="0">
                              <a:solidFill>
                                <a:srgbClr val="7030A0"/>
                              </a:solidFill>
                              <a:latin typeface="Cambria Math" panose="02040503050406030204" pitchFamily="18" charset="0"/>
                            </a:rPr>
                          </m:ctrlPr>
                        </m:sSupPr>
                        <m:e>
                          <m:d>
                            <m:dPr>
                              <m:ctrlPr>
                                <a:rPr lang="en-US" sz="2000" b="0" i="1" smtClean="0">
                                  <a:solidFill>
                                    <a:srgbClr val="7030A0"/>
                                  </a:solidFill>
                                  <a:latin typeface="Cambria Math" panose="02040503050406030204" pitchFamily="18" charset="0"/>
                                </a:rPr>
                              </m:ctrlPr>
                            </m:dPr>
                            <m:e>
                              <m:sSup>
                                <m:sSupPr>
                                  <m:ctrlPr>
                                    <a:rPr lang="en-US" sz="2000" b="0" i="1" smtClean="0">
                                      <a:solidFill>
                                        <a:srgbClr val="7030A0"/>
                                      </a:solidFill>
                                      <a:latin typeface="Cambria Math" panose="02040503050406030204" pitchFamily="18" charset="0"/>
                                    </a:rPr>
                                  </m:ctrlPr>
                                </m:sSupPr>
                                <m:e>
                                  <m:r>
                                    <m:rPr>
                                      <m:sty m:val="p"/>
                                    </m:rPr>
                                    <a:rPr lang="en-US" sz="2000" b="0" i="0" smtClean="0">
                                      <a:solidFill>
                                        <a:srgbClr val="7030A0"/>
                                      </a:solidFill>
                                      <a:latin typeface="Cambria Math" panose="02040503050406030204" pitchFamily="18" charset="0"/>
                                    </a:rPr>
                                    <m:t>Θ</m:t>
                                  </m:r>
                                </m:e>
                                <m:sup>
                                  <m:d>
                                    <m:dPr>
                                      <m:ctrlPr>
                                        <a:rPr lang="en-US" sz="2000" b="0" i="1" smtClean="0">
                                          <a:solidFill>
                                            <a:srgbClr val="7030A0"/>
                                          </a:solidFill>
                                          <a:latin typeface="Cambria Math" panose="02040503050406030204" pitchFamily="18" charset="0"/>
                                        </a:rPr>
                                      </m:ctrlPr>
                                    </m:dPr>
                                    <m:e>
                                      <m:r>
                                        <a:rPr lang="en-US" sz="2000" b="0" i="1" smtClean="0">
                                          <a:solidFill>
                                            <a:srgbClr val="7030A0"/>
                                          </a:solidFill>
                                          <a:latin typeface="Cambria Math" panose="02040503050406030204" pitchFamily="18" charset="0"/>
                                        </a:rPr>
                                        <m:t>2</m:t>
                                      </m:r>
                                    </m:e>
                                  </m:d>
                                </m:sup>
                              </m:sSup>
                            </m:e>
                          </m:d>
                        </m:e>
                        <m:sup>
                          <m:r>
                            <a:rPr lang="en-US" sz="2000" b="0" i="1" smtClean="0">
                              <a:solidFill>
                                <a:srgbClr val="7030A0"/>
                              </a:solidFill>
                              <a:latin typeface="Cambria Math" panose="02040503050406030204" pitchFamily="18" charset="0"/>
                            </a:rPr>
                            <m:t>𝑇</m:t>
                          </m:r>
                        </m:sup>
                      </m:sSup>
                      <m:f>
                        <m:fPr>
                          <m:ctrlPr>
                            <a:rPr lang="en-US" sz="2000" i="1" smtClean="0">
                              <a:solidFill>
                                <a:srgbClr val="002060"/>
                              </a:solidFill>
                              <a:latin typeface="Cambria Math" panose="02040503050406030204" pitchFamily="18" charset="0"/>
                            </a:rPr>
                          </m:ctrlPr>
                        </m:fPr>
                        <m:num>
                          <m:r>
                            <a:rPr lang="en-US" sz="2000" i="1">
                              <a:solidFill>
                                <a:srgbClr val="002060"/>
                              </a:solidFill>
                              <a:latin typeface="Cambria Math" panose="02040503050406030204" pitchFamily="18" charset="0"/>
                            </a:rPr>
                            <m:t>𝜕</m:t>
                          </m:r>
                          <m:sSup>
                            <m:sSupPr>
                              <m:ctrlPr>
                                <a:rPr lang="en-US" sz="2000" i="1">
                                  <a:solidFill>
                                    <a:srgbClr val="002060"/>
                                  </a:solidFill>
                                  <a:latin typeface="Cambria Math" panose="02040503050406030204" pitchFamily="18" charset="0"/>
                                </a:rPr>
                              </m:ctrlPr>
                            </m:sSupPr>
                            <m:e>
                              <m:r>
                                <m:rPr>
                                  <m:sty m:val="p"/>
                                </m:rPr>
                                <a:rPr lang="en-US" sz="2000">
                                  <a:solidFill>
                                    <a:srgbClr val="002060"/>
                                  </a:solidFill>
                                  <a:latin typeface="Cambria Math" panose="02040503050406030204" pitchFamily="18" charset="0"/>
                                </a:rPr>
                                <m:t>a</m:t>
                              </m:r>
                            </m:e>
                            <m:sup>
                              <m:d>
                                <m:dPr>
                                  <m:ctrlPr>
                                    <a:rPr lang="en-US" sz="2000" i="1">
                                      <a:solidFill>
                                        <a:srgbClr val="002060"/>
                                      </a:solidFill>
                                      <a:latin typeface="Cambria Math" panose="02040503050406030204" pitchFamily="18" charset="0"/>
                                    </a:rPr>
                                  </m:ctrlPr>
                                </m:dPr>
                                <m:e>
                                  <m:r>
                                    <a:rPr lang="en-US" sz="2000" i="1">
                                      <a:solidFill>
                                        <a:srgbClr val="002060"/>
                                      </a:solidFill>
                                      <a:latin typeface="Cambria Math" panose="02040503050406030204" pitchFamily="18" charset="0"/>
                                    </a:rPr>
                                    <m:t>2</m:t>
                                  </m:r>
                                </m:e>
                              </m:d>
                            </m:sup>
                          </m:sSup>
                        </m:num>
                        <m:den>
                          <m:r>
                            <a:rPr lang="en-US" sz="2000" i="1">
                              <a:solidFill>
                                <a:srgbClr val="002060"/>
                              </a:solidFill>
                              <a:latin typeface="Cambria Math" panose="02040503050406030204" pitchFamily="18" charset="0"/>
                            </a:rPr>
                            <m:t>𝜕</m:t>
                          </m:r>
                          <m:sSup>
                            <m:sSupPr>
                              <m:ctrlPr>
                                <a:rPr lang="en-US" sz="2000" b="0" i="1" smtClean="0">
                                  <a:solidFill>
                                    <a:srgbClr val="002060"/>
                                  </a:solidFill>
                                  <a:latin typeface="Cambria Math" panose="02040503050406030204" pitchFamily="18" charset="0"/>
                                </a:rPr>
                              </m:ctrlPr>
                            </m:sSupPr>
                            <m:e>
                              <m:r>
                                <a:rPr lang="en-US" sz="2000" b="0" i="1" smtClean="0">
                                  <a:solidFill>
                                    <a:srgbClr val="002060"/>
                                  </a:solidFill>
                                  <a:latin typeface="Cambria Math" panose="02040503050406030204" pitchFamily="18" charset="0"/>
                                </a:rPr>
                                <m:t>𝑧</m:t>
                              </m:r>
                            </m:e>
                            <m:sup>
                              <m:r>
                                <a:rPr lang="en-US" sz="2000" b="0" i="1" smtClean="0">
                                  <a:solidFill>
                                    <a:srgbClr val="002060"/>
                                  </a:solidFill>
                                  <a:latin typeface="Cambria Math" panose="02040503050406030204" pitchFamily="18" charset="0"/>
                                </a:rPr>
                                <m:t>(2)</m:t>
                              </m:r>
                            </m:sup>
                          </m:sSup>
                        </m:den>
                      </m:f>
                      <m:f>
                        <m:fPr>
                          <m:ctrlPr>
                            <a:rPr lang="en-US" sz="2000" i="1">
                              <a:solidFill>
                                <a:srgbClr val="002060"/>
                              </a:solidFill>
                              <a:latin typeface="Cambria Math" panose="02040503050406030204" pitchFamily="18" charset="0"/>
                            </a:rPr>
                          </m:ctrlPr>
                        </m:fPr>
                        <m:num>
                          <m:r>
                            <a:rPr lang="en-US" sz="2000" i="1">
                              <a:solidFill>
                                <a:srgbClr val="002060"/>
                              </a:solidFill>
                              <a:latin typeface="Cambria Math" panose="02040503050406030204" pitchFamily="18" charset="0"/>
                            </a:rPr>
                            <m:t>𝜕</m:t>
                          </m:r>
                          <m:sSup>
                            <m:sSupPr>
                              <m:ctrlPr>
                                <a:rPr lang="en-US" sz="2000" i="1">
                                  <a:solidFill>
                                    <a:srgbClr val="002060"/>
                                  </a:solidFill>
                                  <a:latin typeface="Cambria Math" panose="02040503050406030204" pitchFamily="18" charset="0"/>
                                </a:rPr>
                              </m:ctrlPr>
                            </m:sSupPr>
                            <m:e>
                              <m:r>
                                <m:rPr>
                                  <m:sty m:val="p"/>
                                </m:rPr>
                                <a:rPr lang="en-US" sz="2000">
                                  <a:solidFill>
                                    <a:srgbClr val="002060"/>
                                  </a:solidFill>
                                  <a:latin typeface="Cambria Math" panose="02040503050406030204" pitchFamily="18" charset="0"/>
                                </a:rPr>
                                <m:t>z</m:t>
                              </m:r>
                            </m:e>
                            <m:sup>
                              <m:d>
                                <m:dPr>
                                  <m:ctrlPr>
                                    <a:rPr lang="en-US" sz="2000" i="1">
                                      <a:solidFill>
                                        <a:srgbClr val="002060"/>
                                      </a:solidFill>
                                      <a:latin typeface="Cambria Math" panose="02040503050406030204" pitchFamily="18" charset="0"/>
                                    </a:rPr>
                                  </m:ctrlPr>
                                </m:dPr>
                                <m:e>
                                  <m:r>
                                    <a:rPr lang="en-US" sz="2000" b="0" i="1" smtClean="0">
                                      <a:solidFill>
                                        <a:srgbClr val="002060"/>
                                      </a:solidFill>
                                      <a:latin typeface="Cambria Math" panose="02040503050406030204" pitchFamily="18" charset="0"/>
                                    </a:rPr>
                                    <m:t>2</m:t>
                                  </m:r>
                                </m:e>
                              </m:d>
                            </m:sup>
                          </m:sSup>
                        </m:num>
                        <m:den>
                          <m:r>
                            <a:rPr lang="en-US" sz="2000" i="1">
                              <a:solidFill>
                                <a:srgbClr val="002060"/>
                              </a:solidFill>
                              <a:latin typeface="Cambria Math" panose="02040503050406030204" pitchFamily="18" charset="0"/>
                            </a:rPr>
                            <m:t>𝜕</m:t>
                          </m:r>
                          <m:sSup>
                            <m:sSupPr>
                              <m:ctrlPr>
                                <a:rPr lang="en-US" sz="2000" i="1">
                                  <a:solidFill>
                                    <a:srgbClr val="002060"/>
                                  </a:solidFill>
                                  <a:latin typeface="Cambria Math" panose="02040503050406030204" pitchFamily="18" charset="0"/>
                                </a:rPr>
                              </m:ctrlPr>
                            </m:sSupPr>
                            <m:e>
                              <m:r>
                                <m:rPr>
                                  <m:sty m:val="p"/>
                                </m:rPr>
                                <a:rPr lang="en-US" sz="2000" b="0" i="0" smtClean="0">
                                  <a:solidFill>
                                    <a:srgbClr val="002060"/>
                                  </a:solidFill>
                                  <a:latin typeface="Cambria Math" panose="02040503050406030204" pitchFamily="18" charset="0"/>
                                </a:rPr>
                                <m:t>W</m:t>
                              </m:r>
                            </m:e>
                            <m:sup>
                              <m:d>
                                <m:dPr>
                                  <m:ctrlPr>
                                    <a:rPr lang="en-US" sz="2000" i="1">
                                      <a:solidFill>
                                        <a:srgbClr val="002060"/>
                                      </a:solidFill>
                                      <a:latin typeface="Cambria Math" panose="02040503050406030204" pitchFamily="18" charset="0"/>
                                    </a:rPr>
                                  </m:ctrlPr>
                                </m:dPr>
                                <m:e>
                                  <m:r>
                                    <a:rPr lang="en-US" sz="2000" i="1">
                                      <a:solidFill>
                                        <a:srgbClr val="002060"/>
                                      </a:solidFill>
                                      <a:latin typeface="Cambria Math" panose="02040503050406030204" pitchFamily="18" charset="0"/>
                                    </a:rPr>
                                    <m:t>1</m:t>
                                  </m:r>
                                </m:e>
                              </m:d>
                            </m:sup>
                          </m:sSup>
                        </m:den>
                      </m:f>
                    </m:oMath>
                  </m:oMathPara>
                </a14:m>
                <a:endParaRPr lang="en-US" sz="2000" dirty="0"/>
              </a:p>
              <a:p>
                <a:endParaRPr lang="en-US" sz="2000" dirty="0"/>
              </a:p>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num>
                        <m:den>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W</m:t>
                              </m:r>
                            </m:e>
                            <m:sup>
                              <m:r>
                                <a:rPr lang="en-US" sz="2000" i="1">
                                  <a:latin typeface="Cambria Math" panose="02040503050406030204" pitchFamily="18" charset="0"/>
                                </a:rPr>
                                <m:t>(1)</m:t>
                              </m:r>
                            </m:sup>
                          </m:sSup>
                        </m:den>
                      </m:f>
                      <m:r>
                        <a:rPr lang="en-US" sz="2000" i="1">
                          <a:latin typeface="Cambria Math" panose="02040503050406030204" pitchFamily="18" charset="0"/>
                        </a:rPr>
                        <m:t>𝐽</m:t>
                      </m:r>
                      <m:d>
                        <m:dPr>
                          <m:ctrlPr>
                            <a:rPr lang="en-US" sz="2000" i="1">
                              <a:latin typeface="Cambria Math" panose="02040503050406030204" pitchFamily="18" charset="0"/>
                            </a:rPr>
                          </m:ctrlPr>
                        </m:dPr>
                        <m:e>
                          <m:r>
                            <m:rPr>
                              <m:sty m:val="p"/>
                            </m:rPr>
                            <a:rPr lang="en-US" sz="2000">
                              <a:latin typeface="Cambria Math" panose="02040503050406030204" pitchFamily="18" charset="0"/>
                            </a:rPr>
                            <m:t>W</m:t>
                          </m:r>
                        </m:e>
                      </m:d>
                      <m:r>
                        <a:rPr lang="en-US" sz="2000" i="1">
                          <a:latin typeface="Cambria Math" panose="02040503050406030204" pitchFamily="18" charset="0"/>
                        </a:rPr>
                        <m:t>=</m:t>
                      </m:r>
                      <m:sSup>
                        <m:sSupPr>
                          <m:ctrlPr>
                            <a:rPr lang="en-US" sz="2000" i="1" smtClean="0">
                              <a:solidFill>
                                <a:srgbClr val="C00000"/>
                              </a:solidFill>
                              <a:latin typeface="Cambria Math" panose="02040503050406030204" pitchFamily="18" charset="0"/>
                            </a:rPr>
                          </m:ctrlPr>
                        </m:sSupPr>
                        <m:e>
                          <m:r>
                            <a:rPr lang="en-US" sz="2000" b="0" i="1" smtClean="0">
                              <a:solidFill>
                                <a:srgbClr val="C00000"/>
                              </a:solidFill>
                              <a:latin typeface="Cambria Math" panose="02040503050406030204" pitchFamily="18" charset="0"/>
                            </a:rPr>
                            <m:t>−</m:t>
                          </m:r>
                          <m:r>
                            <a:rPr lang="en-US" sz="2000" i="1">
                              <a:solidFill>
                                <a:srgbClr val="C00000"/>
                              </a:solidFill>
                              <a:latin typeface="Cambria Math" panose="02040503050406030204" pitchFamily="18" charset="0"/>
                            </a:rPr>
                            <m:t>𝛿</m:t>
                          </m:r>
                        </m:e>
                        <m:sup>
                          <m:d>
                            <m:dPr>
                              <m:ctrlPr>
                                <a:rPr lang="en-US" sz="2000" i="1">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3</m:t>
                              </m:r>
                            </m:e>
                          </m:d>
                        </m:sup>
                      </m:sSup>
                      <m:sSup>
                        <m:sSupPr>
                          <m:ctrlPr>
                            <a:rPr lang="en-US" sz="2000" i="1">
                              <a:solidFill>
                                <a:srgbClr val="C00000"/>
                              </a:solidFill>
                              <a:latin typeface="Cambria Math" panose="02040503050406030204" pitchFamily="18" charset="0"/>
                            </a:rPr>
                          </m:ctrlPr>
                        </m:sSupPr>
                        <m:e>
                          <m:d>
                            <m:dPr>
                              <m:ctrlPr>
                                <a:rPr lang="en-US" sz="2000" i="1">
                                  <a:solidFill>
                                    <a:srgbClr val="C00000"/>
                                  </a:solidFill>
                                  <a:latin typeface="Cambria Math" panose="02040503050406030204" pitchFamily="18" charset="0"/>
                                </a:rPr>
                              </m:ctrlPr>
                            </m:dPr>
                            <m:e>
                              <m:sSup>
                                <m:sSupPr>
                                  <m:ctrlPr>
                                    <a:rPr lang="en-US" sz="2000" i="1">
                                      <a:solidFill>
                                        <a:srgbClr val="C00000"/>
                                      </a:solidFill>
                                      <a:latin typeface="Cambria Math" panose="02040503050406030204" pitchFamily="18" charset="0"/>
                                    </a:rPr>
                                  </m:ctrlPr>
                                </m:sSupPr>
                                <m:e>
                                  <m:r>
                                    <m:rPr>
                                      <m:sty m:val="p"/>
                                    </m:rPr>
                                    <a:rPr lang="en-US" sz="2000">
                                      <a:solidFill>
                                        <a:srgbClr val="C00000"/>
                                      </a:solidFill>
                                      <a:latin typeface="Cambria Math" panose="02040503050406030204" pitchFamily="18" charset="0"/>
                                    </a:rPr>
                                    <m:t>Θ</m:t>
                                  </m:r>
                                </m:e>
                                <m:sup>
                                  <m:d>
                                    <m:dPr>
                                      <m:ctrlPr>
                                        <a:rPr lang="en-US" sz="2000" i="1">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2</m:t>
                                      </m:r>
                                    </m:e>
                                  </m:d>
                                </m:sup>
                              </m:sSup>
                            </m:e>
                          </m:d>
                        </m:e>
                        <m:sup>
                          <m:r>
                            <a:rPr lang="en-US" sz="2000" i="1">
                              <a:solidFill>
                                <a:srgbClr val="C00000"/>
                              </a:solidFill>
                              <a:latin typeface="Cambria Math" panose="02040503050406030204" pitchFamily="18" charset="0"/>
                            </a:rPr>
                            <m:t>𝑇</m:t>
                          </m:r>
                        </m:sup>
                      </m:sSup>
                      <m:r>
                        <a:rPr lang="en-US" sz="2000" b="0" i="1" smtClean="0">
                          <a:solidFill>
                            <a:srgbClr val="C00000"/>
                          </a:solidFill>
                          <a:latin typeface="Cambria Math" panose="02040503050406030204" pitchFamily="18" charset="0"/>
                        </a:rPr>
                        <m:t>𝜎</m:t>
                      </m:r>
                      <m:d>
                        <m:dPr>
                          <m:ctrlPr>
                            <a:rPr lang="en-US" sz="2000" b="0" i="1" smtClean="0">
                              <a:solidFill>
                                <a:srgbClr val="C00000"/>
                              </a:solidFill>
                              <a:latin typeface="Cambria Math" panose="02040503050406030204" pitchFamily="18" charset="0"/>
                            </a:rPr>
                          </m:ctrlPr>
                        </m:dPr>
                        <m:e>
                          <m:sSup>
                            <m:sSupPr>
                              <m:ctrlPr>
                                <a:rPr lang="en-US" sz="2000" i="1">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𝑧</m:t>
                              </m:r>
                            </m:e>
                            <m:sup>
                              <m:d>
                                <m:dPr>
                                  <m:ctrlPr>
                                    <a:rPr lang="en-US" sz="2000" i="1">
                                      <a:solidFill>
                                        <a:srgbClr val="C00000"/>
                                      </a:solidFill>
                                      <a:latin typeface="Cambria Math" panose="02040503050406030204" pitchFamily="18" charset="0"/>
                                    </a:rPr>
                                  </m:ctrlPr>
                                </m:dPr>
                                <m:e>
                                  <m:r>
                                    <a:rPr lang="en-US" sz="2000" i="1">
                                      <a:solidFill>
                                        <a:srgbClr val="C00000"/>
                                      </a:solidFill>
                                      <a:latin typeface="Cambria Math" panose="02040503050406030204" pitchFamily="18" charset="0"/>
                                    </a:rPr>
                                    <m:t>2</m:t>
                                  </m:r>
                                </m:e>
                              </m:d>
                            </m:sup>
                          </m:sSup>
                        </m:e>
                      </m:d>
                      <m:f>
                        <m:fPr>
                          <m:ctrlPr>
                            <a:rPr lang="en-US" sz="2000" i="1">
                              <a:latin typeface="Cambria Math" panose="02040503050406030204" pitchFamily="18" charset="0"/>
                            </a:rPr>
                          </m:ctrlPr>
                        </m:fPr>
                        <m:num>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z</m:t>
                              </m:r>
                            </m:e>
                            <m:sup>
                              <m:d>
                                <m:dPr>
                                  <m:ctrlPr>
                                    <a:rPr lang="en-US" sz="2000" i="1">
                                      <a:latin typeface="Cambria Math" panose="02040503050406030204" pitchFamily="18" charset="0"/>
                                    </a:rPr>
                                  </m:ctrlPr>
                                </m:dPr>
                                <m:e>
                                  <m:r>
                                    <a:rPr lang="en-US" sz="2000" i="1">
                                      <a:latin typeface="Cambria Math" panose="02040503050406030204" pitchFamily="18" charset="0"/>
                                    </a:rPr>
                                    <m:t>2</m:t>
                                  </m:r>
                                </m:e>
                              </m:d>
                            </m:sup>
                          </m:sSup>
                        </m:num>
                        <m:den>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b="0" i="0" smtClean="0">
                                  <a:latin typeface="Cambria Math" panose="02040503050406030204" pitchFamily="18" charset="0"/>
                                </a:rPr>
                                <m:t>w</m:t>
                              </m:r>
                            </m:e>
                            <m:sup>
                              <m:d>
                                <m:dPr>
                                  <m:ctrlPr>
                                    <a:rPr lang="en-US" sz="2000" i="1">
                                      <a:latin typeface="Cambria Math" panose="02040503050406030204" pitchFamily="18" charset="0"/>
                                    </a:rPr>
                                  </m:ctrlPr>
                                </m:dPr>
                                <m:e>
                                  <m:r>
                                    <a:rPr lang="en-US" sz="2000" i="1">
                                      <a:latin typeface="Cambria Math" panose="02040503050406030204" pitchFamily="18" charset="0"/>
                                    </a:rPr>
                                    <m:t>1</m:t>
                                  </m:r>
                                </m:e>
                              </m:d>
                            </m:sup>
                          </m:sSup>
                        </m:den>
                      </m:f>
                      <m:r>
                        <a:rPr lang="en-US" sz="2000" b="0" i="1" smtClean="0">
                          <a:latin typeface="Cambria Math" panose="02040503050406030204" pitchFamily="18" charset="0"/>
                        </a:rPr>
                        <m:t>=</m:t>
                      </m:r>
                      <m:sSup>
                        <m:sSupPr>
                          <m:ctrlPr>
                            <a:rPr lang="en-US" sz="2000" i="1" smtClean="0">
                              <a:solidFill>
                                <a:srgbClr val="C00000"/>
                              </a:solidFill>
                              <a:latin typeface="Cambria Math" panose="02040503050406030204" pitchFamily="18" charset="0"/>
                            </a:rPr>
                          </m:ctrlPr>
                        </m:sSupPr>
                        <m:e>
                          <m:r>
                            <a:rPr lang="en-US" sz="2000" i="1">
                              <a:solidFill>
                                <a:srgbClr val="C00000"/>
                              </a:solidFill>
                              <a:latin typeface="Cambria Math" panose="02040503050406030204" pitchFamily="18" charset="0"/>
                            </a:rPr>
                            <m:t>𝛿</m:t>
                          </m:r>
                        </m:e>
                        <m:sup>
                          <m:d>
                            <m:dPr>
                              <m:ctrlPr>
                                <a:rPr lang="en-US" sz="2000" i="1">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2</m:t>
                              </m:r>
                            </m:e>
                          </m:d>
                        </m:sup>
                      </m:sSup>
                      <m:sSup>
                        <m:sSupPr>
                          <m:ctrlPr>
                            <a:rPr lang="en-US" sz="2000" b="0" i="1" smtClean="0">
                              <a:solidFill>
                                <a:srgbClr val="BD7409"/>
                              </a:solidFill>
                              <a:latin typeface="Cambria Math" panose="02040503050406030204" pitchFamily="18" charset="0"/>
                            </a:rPr>
                          </m:ctrlPr>
                        </m:sSupPr>
                        <m:e>
                          <m:r>
                            <a:rPr lang="en-US" sz="2000" b="0" i="1" smtClean="0">
                              <a:solidFill>
                                <a:srgbClr val="BD7409"/>
                              </a:solidFill>
                              <a:latin typeface="Cambria Math" panose="02040503050406030204" pitchFamily="18" charset="0"/>
                            </a:rPr>
                            <m:t>𝑎</m:t>
                          </m:r>
                        </m:e>
                        <m:sup>
                          <m:r>
                            <a:rPr lang="en-US" sz="2000" b="0" i="1" smtClean="0">
                              <a:solidFill>
                                <a:srgbClr val="BD7409"/>
                              </a:solidFill>
                              <a:latin typeface="Cambria Math" panose="02040503050406030204" pitchFamily="18" charset="0"/>
                            </a:rPr>
                            <m:t>(1)</m:t>
                          </m:r>
                        </m:sup>
                      </m:sSup>
                    </m:oMath>
                  </m:oMathPara>
                </a14:m>
                <a:endParaRPr lang="en-US" sz="2000" dirty="0"/>
              </a:p>
              <a:p>
                <a:endParaRPr lang="en-US" sz="2000" dirty="0"/>
              </a:p>
              <a:p>
                <a:endParaRPr lang="ru-RU" sz="2000" dirty="0"/>
              </a:p>
              <a:p>
                <a:endParaRPr lang="ru-RU" sz="20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832839" y="1615982"/>
                <a:ext cx="7635722" cy="5405262"/>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Овал 20"/>
              <p:cNvSpPr/>
              <p:nvPr/>
            </p:nvSpPr>
            <p:spPr>
              <a:xfrm>
                <a:off x="4309716" y="2523962"/>
                <a:ext cx="673482" cy="598612"/>
              </a:xfrm>
              <a:prstGeom prst="ellipse">
                <a:avLst/>
              </a:prstGeom>
              <a:solidFill>
                <a:srgbClr val="FFFF00"/>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i="1" smtClean="0">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𝛿</m:t>
                          </m:r>
                        </m:e>
                        <m:sup>
                          <m:r>
                            <a:rPr lang="en-US" sz="2000" i="1">
                              <a:solidFill>
                                <a:prstClr val="black"/>
                              </a:solidFill>
                              <a:latin typeface="Cambria Math" panose="02040503050406030204" pitchFamily="18" charset="0"/>
                            </a:rPr>
                            <m:t>(</m:t>
                          </m:r>
                          <m:r>
                            <a:rPr lang="en-US" sz="2000" b="0" i="1" smtClean="0">
                              <a:solidFill>
                                <a:prstClr val="black"/>
                              </a:solidFill>
                              <a:latin typeface="Cambria Math" panose="02040503050406030204" pitchFamily="18" charset="0"/>
                            </a:rPr>
                            <m:t>3</m:t>
                          </m:r>
                          <m:r>
                            <a:rPr lang="en-US" sz="2000" i="1">
                              <a:solidFill>
                                <a:prstClr val="black"/>
                              </a:solidFill>
                              <a:latin typeface="Cambria Math" panose="02040503050406030204" pitchFamily="18" charset="0"/>
                            </a:rPr>
                            <m:t>)</m:t>
                          </m:r>
                        </m:sup>
                      </m:sSup>
                    </m:oMath>
                  </m:oMathPara>
                </a14:m>
                <a:endParaRPr lang="ru-RU" sz="2000" dirty="0">
                  <a:solidFill>
                    <a:schemeClr val="tx1"/>
                  </a:solidFill>
                </a:endParaRPr>
              </a:p>
            </p:txBody>
          </p:sp>
        </mc:Choice>
        <mc:Fallback xmlns="">
          <p:sp>
            <p:nvSpPr>
              <p:cNvPr id="21" name="Овал 20"/>
              <p:cNvSpPr>
                <a:spLocks noRot="1" noChangeAspect="1" noMove="1" noResize="1" noEditPoints="1" noAdjustHandles="1" noChangeArrowheads="1" noChangeShapeType="1" noTextEdit="1"/>
              </p:cNvSpPr>
              <p:nvPr/>
            </p:nvSpPr>
            <p:spPr>
              <a:xfrm>
                <a:off x="4309716" y="2523962"/>
                <a:ext cx="673482" cy="598612"/>
              </a:xfrm>
              <a:prstGeom prst="ellipse">
                <a:avLst/>
              </a:prstGeom>
              <a:blipFill>
                <a:blip r:embed="rId24"/>
                <a:stretch>
                  <a:fillRect/>
                </a:stretch>
              </a:blipFill>
              <a:ln w="38100">
                <a:solidFill>
                  <a:srgbClr val="BD7409"/>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Овал 21"/>
              <p:cNvSpPr/>
              <p:nvPr/>
            </p:nvSpPr>
            <p:spPr>
              <a:xfrm>
                <a:off x="273458" y="3387332"/>
                <a:ext cx="593781" cy="574977"/>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𝑥</m:t>
                          </m:r>
                        </m:e>
                        <m:sub>
                          <m:r>
                            <a:rPr lang="en-US" sz="2000" b="0" i="1" smtClean="0">
                              <a:solidFill>
                                <a:schemeClr val="tx1"/>
                              </a:solidFill>
                              <a:latin typeface="Cambria Math" panose="02040503050406030204" pitchFamily="18" charset="0"/>
                            </a:rPr>
                            <m:t>1</m:t>
                          </m:r>
                        </m:sub>
                      </m:sSub>
                    </m:oMath>
                  </m:oMathPara>
                </a14:m>
                <a:endParaRPr lang="ru-RU">
                  <a:solidFill>
                    <a:schemeClr val="tx1"/>
                  </a:solidFill>
                </a:endParaRPr>
              </a:p>
            </p:txBody>
          </p:sp>
        </mc:Choice>
        <mc:Fallback xmlns="">
          <p:sp>
            <p:nvSpPr>
              <p:cNvPr id="22" name="Овал 21"/>
              <p:cNvSpPr>
                <a:spLocks noRot="1" noChangeAspect="1" noMove="1" noResize="1" noEditPoints="1" noAdjustHandles="1" noChangeArrowheads="1" noChangeShapeType="1" noTextEdit="1"/>
              </p:cNvSpPr>
              <p:nvPr/>
            </p:nvSpPr>
            <p:spPr>
              <a:xfrm>
                <a:off x="273458" y="3387332"/>
                <a:ext cx="593781" cy="574977"/>
              </a:xfrm>
              <a:prstGeom prst="ellipse">
                <a:avLst/>
              </a:prstGeom>
              <a:blipFill>
                <a:blip r:embed="rId12"/>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Овал 22"/>
              <p:cNvSpPr/>
              <p:nvPr/>
            </p:nvSpPr>
            <p:spPr>
              <a:xfrm>
                <a:off x="1599302" y="3598736"/>
                <a:ext cx="593781" cy="585334"/>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000" i="1" smtClean="0">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𝑎</m:t>
                          </m:r>
                        </m:e>
                        <m:sub>
                          <m:r>
                            <a:rPr lang="en-US" sz="2000" b="0" i="1" smtClean="0">
                              <a:solidFill>
                                <a:schemeClr val="tx1"/>
                              </a:solidFill>
                              <a:latin typeface="Cambria Math" panose="02040503050406030204" pitchFamily="18" charset="0"/>
                            </a:rPr>
                            <m:t>3</m:t>
                          </m:r>
                        </m:sub>
                        <m:sup>
                          <m:r>
                            <a:rPr lang="en-US" sz="2000" i="1">
                              <a:solidFill>
                                <a:schemeClr val="tx1"/>
                              </a:solidFill>
                              <a:latin typeface="Cambria Math" panose="02040503050406030204" pitchFamily="18" charset="0"/>
                            </a:rPr>
                            <m:t>(2)</m:t>
                          </m:r>
                        </m:sup>
                      </m:sSubSup>
                    </m:oMath>
                  </m:oMathPara>
                </a14:m>
                <a:endParaRPr lang="ru-RU" sz="2000" dirty="0">
                  <a:solidFill>
                    <a:schemeClr val="tx1"/>
                  </a:solidFill>
                </a:endParaRPr>
              </a:p>
            </p:txBody>
          </p:sp>
        </mc:Choice>
        <mc:Fallback xmlns="">
          <p:sp>
            <p:nvSpPr>
              <p:cNvPr id="23" name="Овал 22"/>
              <p:cNvSpPr>
                <a:spLocks noRot="1" noChangeAspect="1" noMove="1" noResize="1" noEditPoints="1" noAdjustHandles="1" noChangeArrowheads="1" noChangeShapeType="1" noTextEdit="1"/>
              </p:cNvSpPr>
              <p:nvPr/>
            </p:nvSpPr>
            <p:spPr>
              <a:xfrm>
                <a:off x="1599302" y="3598736"/>
                <a:ext cx="593781" cy="585334"/>
              </a:xfrm>
              <a:prstGeom prst="ellipse">
                <a:avLst/>
              </a:prstGeom>
              <a:blipFill>
                <a:blip r:embed="rId13"/>
                <a:stretch>
                  <a:fillRect/>
                </a:stretch>
              </a:blipFill>
              <a:ln w="38100">
                <a:solidFill>
                  <a:srgbClr val="BD7409"/>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Овал 23"/>
              <p:cNvSpPr/>
              <p:nvPr/>
            </p:nvSpPr>
            <p:spPr>
              <a:xfrm>
                <a:off x="1599302" y="2878162"/>
                <a:ext cx="593781" cy="574977"/>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sub>
                          <m:r>
                            <a:rPr lang="en-US" sz="2000" b="0" i="1" smtClean="0">
                              <a:solidFill>
                                <a:schemeClr val="tx1"/>
                              </a:solidFill>
                              <a:latin typeface="Cambria Math" panose="02040503050406030204" pitchFamily="18" charset="0"/>
                            </a:rPr>
                            <m:t>2</m:t>
                          </m:r>
                        </m:sub>
                        <m:sup>
                          <m:r>
                            <a:rPr lang="en-US" sz="2000" b="0" i="1" smtClean="0">
                              <a:solidFill>
                                <a:schemeClr val="tx1"/>
                              </a:solidFill>
                              <a:latin typeface="Cambria Math" panose="02040503050406030204" pitchFamily="18" charset="0"/>
                            </a:rPr>
                            <m:t>(2)</m:t>
                          </m:r>
                        </m:sup>
                      </m:sSubSup>
                    </m:oMath>
                  </m:oMathPara>
                </a14:m>
                <a:endParaRPr lang="ru-RU" sz="2000" dirty="0">
                  <a:solidFill>
                    <a:schemeClr val="tx1"/>
                  </a:solidFill>
                </a:endParaRPr>
              </a:p>
            </p:txBody>
          </p:sp>
        </mc:Choice>
        <mc:Fallback xmlns="">
          <p:sp>
            <p:nvSpPr>
              <p:cNvPr id="24" name="Овал 23"/>
              <p:cNvSpPr>
                <a:spLocks noRot="1" noChangeAspect="1" noMove="1" noResize="1" noEditPoints="1" noAdjustHandles="1" noChangeArrowheads="1" noChangeShapeType="1" noTextEdit="1"/>
              </p:cNvSpPr>
              <p:nvPr/>
            </p:nvSpPr>
            <p:spPr>
              <a:xfrm>
                <a:off x="1599302" y="2878162"/>
                <a:ext cx="593781" cy="574977"/>
              </a:xfrm>
              <a:prstGeom prst="ellipse">
                <a:avLst/>
              </a:prstGeom>
              <a:blipFill>
                <a:blip r:embed="rId14"/>
                <a:stretch>
                  <a:fillRect/>
                </a:stretch>
              </a:blipFill>
              <a:ln w="38100">
                <a:solidFill>
                  <a:srgbClr val="BD7409"/>
                </a:solidFill>
              </a:ln>
            </p:spPr>
            <p:txBody>
              <a:bodyPr/>
              <a:lstStyle/>
              <a:p>
                <a:r>
                  <a:rPr lang="ru-RU">
                    <a:noFill/>
                  </a:rPr>
                  <a:t> </a:t>
                </a:r>
              </a:p>
            </p:txBody>
          </p:sp>
        </mc:Fallback>
      </mc:AlternateContent>
      <p:sp>
        <p:nvSpPr>
          <p:cNvPr id="26" name="Овал 25"/>
          <p:cNvSpPr/>
          <p:nvPr/>
        </p:nvSpPr>
        <p:spPr>
          <a:xfrm>
            <a:off x="4205931" y="2995411"/>
            <a:ext cx="626908" cy="622932"/>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000">
              <a:solidFill>
                <a:schemeClr val="tx1"/>
              </a:solidFill>
            </a:endParaRPr>
          </a:p>
        </p:txBody>
      </p:sp>
      <p:cxnSp>
        <p:nvCxnSpPr>
          <p:cNvPr id="28" name="Прямая со стрелкой 27"/>
          <p:cNvCxnSpPr>
            <a:stCxn id="29" idx="6"/>
            <a:endCxn id="24" idx="2"/>
          </p:cNvCxnSpPr>
          <p:nvPr/>
        </p:nvCxnSpPr>
        <p:spPr>
          <a:xfrm>
            <a:off x="867239" y="2835086"/>
            <a:ext cx="732063" cy="3305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Овал 28"/>
              <p:cNvSpPr/>
              <p:nvPr/>
            </p:nvSpPr>
            <p:spPr>
              <a:xfrm>
                <a:off x="273458" y="2547597"/>
                <a:ext cx="593781" cy="574977"/>
              </a:xfrm>
              <a:prstGeom prst="ellipse">
                <a:avLst/>
              </a:pr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𝑥</m:t>
                          </m:r>
                        </m:e>
                        <m:sub>
                          <m:r>
                            <a:rPr lang="ru-RU" sz="2000" b="0" i="1" smtClean="0">
                              <a:solidFill>
                                <a:schemeClr val="tx1"/>
                              </a:solidFill>
                              <a:latin typeface="Cambria Math" panose="02040503050406030204" pitchFamily="18" charset="0"/>
                            </a:rPr>
                            <m:t>0</m:t>
                          </m:r>
                        </m:sub>
                      </m:sSub>
                    </m:oMath>
                  </m:oMathPara>
                </a14:m>
                <a:endParaRPr lang="ru-RU" sz="2000">
                  <a:solidFill>
                    <a:schemeClr val="tx1"/>
                  </a:solidFill>
                </a:endParaRPr>
              </a:p>
            </p:txBody>
          </p:sp>
        </mc:Choice>
        <mc:Fallback xmlns="">
          <p:sp>
            <p:nvSpPr>
              <p:cNvPr id="29" name="Овал 28"/>
              <p:cNvSpPr>
                <a:spLocks noRot="1" noChangeAspect="1" noMove="1" noResize="1" noEditPoints="1" noAdjustHandles="1" noChangeArrowheads="1" noChangeShapeType="1" noTextEdit="1"/>
              </p:cNvSpPr>
              <p:nvPr/>
            </p:nvSpPr>
            <p:spPr>
              <a:xfrm>
                <a:off x="273458" y="2547597"/>
                <a:ext cx="593781" cy="574977"/>
              </a:xfrm>
              <a:prstGeom prst="ellipse">
                <a:avLst/>
              </a:prstGeom>
              <a:blipFill>
                <a:blip r:embed="rId15"/>
                <a:stretch>
                  <a:fillRect/>
                </a:stretch>
              </a:blipFill>
              <a:ln w="38100">
                <a:solidFill>
                  <a:schemeClr val="tx2">
                    <a:lumMod val="60000"/>
                    <a:lumOff val="40000"/>
                  </a:schemeClr>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0" name="Овал 29"/>
              <p:cNvSpPr/>
              <p:nvPr/>
            </p:nvSpPr>
            <p:spPr>
              <a:xfrm>
                <a:off x="1599302" y="2157139"/>
                <a:ext cx="593781" cy="574977"/>
              </a:xfrm>
              <a:prstGeom prst="ellipse">
                <a:avLst/>
              </a:prstGeom>
              <a:solidFill>
                <a:schemeClr val="bg1"/>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i="1">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𝑎</m:t>
                          </m:r>
                        </m:e>
                        <m:sub>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(2)</m:t>
                          </m:r>
                        </m:sup>
                      </m:sSubSup>
                    </m:oMath>
                  </m:oMathPara>
                </a14:m>
                <a:endParaRPr lang="ru-RU" sz="2000" dirty="0">
                  <a:solidFill>
                    <a:schemeClr val="tx1"/>
                  </a:solidFill>
                </a:endParaRPr>
              </a:p>
            </p:txBody>
          </p:sp>
        </mc:Choice>
        <mc:Fallback xmlns="">
          <p:sp>
            <p:nvSpPr>
              <p:cNvPr id="30" name="Овал 29"/>
              <p:cNvSpPr>
                <a:spLocks noRot="1" noChangeAspect="1" noMove="1" noResize="1" noEditPoints="1" noAdjustHandles="1" noChangeArrowheads="1" noChangeShapeType="1" noTextEdit="1"/>
              </p:cNvSpPr>
              <p:nvPr/>
            </p:nvSpPr>
            <p:spPr>
              <a:xfrm>
                <a:off x="1599302" y="2157139"/>
                <a:ext cx="593781" cy="574977"/>
              </a:xfrm>
              <a:prstGeom prst="ellipse">
                <a:avLst/>
              </a:prstGeom>
              <a:blipFill>
                <a:blip r:embed="rId16"/>
                <a:stretch>
                  <a:fillRect/>
                </a:stretch>
              </a:blipFill>
              <a:ln w="38100">
                <a:solidFill>
                  <a:srgbClr val="BD7409"/>
                </a:solidFill>
              </a:ln>
            </p:spPr>
            <p:txBody>
              <a:bodyPr/>
              <a:lstStyle/>
              <a:p>
                <a:r>
                  <a:rPr lang="ru-RU">
                    <a:noFill/>
                  </a:rPr>
                  <a:t> </a:t>
                </a:r>
              </a:p>
            </p:txBody>
          </p:sp>
        </mc:Fallback>
      </mc:AlternateContent>
      <p:cxnSp>
        <p:nvCxnSpPr>
          <p:cNvPr id="32" name="Прямая со стрелкой 31"/>
          <p:cNvCxnSpPr>
            <a:stCxn id="29" idx="6"/>
            <a:endCxn id="30" idx="2"/>
          </p:cNvCxnSpPr>
          <p:nvPr/>
        </p:nvCxnSpPr>
        <p:spPr>
          <a:xfrm flipV="1">
            <a:off x="867239" y="2444628"/>
            <a:ext cx="732063" cy="3904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Прямая со стрелкой 32"/>
          <p:cNvCxnSpPr>
            <a:stCxn id="29" idx="6"/>
            <a:endCxn id="23" idx="2"/>
          </p:cNvCxnSpPr>
          <p:nvPr/>
        </p:nvCxnSpPr>
        <p:spPr>
          <a:xfrm>
            <a:off x="867239" y="2835086"/>
            <a:ext cx="732063" cy="10563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Прямая со стрелкой 33"/>
          <p:cNvCxnSpPr>
            <a:stCxn id="22" idx="6"/>
            <a:endCxn id="30" idx="2"/>
          </p:cNvCxnSpPr>
          <p:nvPr/>
        </p:nvCxnSpPr>
        <p:spPr>
          <a:xfrm flipV="1">
            <a:off x="867239" y="2444628"/>
            <a:ext cx="732063" cy="1230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Прямая со стрелкой 36"/>
          <p:cNvCxnSpPr>
            <a:stCxn id="22" idx="6"/>
            <a:endCxn id="24" idx="2"/>
          </p:cNvCxnSpPr>
          <p:nvPr/>
        </p:nvCxnSpPr>
        <p:spPr>
          <a:xfrm flipV="1">
            <a:off x="867239" y="3165651"/>
            <a:ext cx="732063" cy="50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Прямая со стрелкой 37"/>
          <p:cNvCxnSpPr>
            <a:stCxn id="22" idx="6"/>
            <a:endCxn id="23" idx="2"/>
          </p:cNvCxnSpPr>
          <p:nvPr/>
        </p:nvCxnSpPr>
        <p:spPr>
          <a:xfrm>
            <a:off x="867239" y="3674821"/>
            <a:ext cx="732063" cy="216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Прямая со стрелкой 38"/>
          <p:cNvCxnSpPr>
            <a:stCxn id="30" idx="6"/>
            <a:endCxn id="26" idx="2"/>
          </p:cNvCxnSpPr>
          <p:nvPr/>
        </p:nvCxnSpPr>
        <p:spPr>
          <a:xfrm>
            <a:off x="2193083" y="2444628"/>
            <a:ext cx="2012848" cy="8622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Прямая со стрелкой 41"/>
          <p:cNvCxnSpPr>
            <a:stCxn id="23" idx="6"/>
            <a:endCxn id="26" idx="2"/>
          </p:cNvCxnSpPr>
          <p:nvPr/>
        </p:nvCxnSpPr>
        <p:spPr>
          <a:xfrm flipV="1">
            <a:off x="2193083" y="3306877"/>
            <a:ext cx="2012848" cy="584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2128217" y="1982220"/>
                <a:ext cx="672685" cy="4766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𝜃</m:t>
                          </m:r>
                        </m:e>
                        <m:sub>
                          <m:r>
                            <a:rPr lang="en-US" sz="2000" b="0" i="1" smtClean="0">
                              <a:latin typeface="Cambria Math" panose="02040503050406030204" pitchFamily="18" charset="0"/>
                            </a:rPr>
                            <m:t>11</m:t>
                          </m:r>
                        </m:sub>
                        <m:sup>
                          <m:r>
                            <a:rPr lang="en-US" sz="2000" b="0" i="1" smtClean="0">
                              <a:latin typeface="Cambria Math" panose="02040503050406030204" pitchFamily="18" charset="0"/>
                            </a:rPr>
                            <m:t>(2)</m:t>
                          </m:r>
                        </m:sup>
                      </m:sSubSup>
                    </m:oMath>
                  </m:oMathPara>
                </a14:m>
                <a:endParaRPr lang="ru-RU" sz="2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2128217" y="1982220"/>
                <a:ext cx="672685" cy="476669"/>
              </a:xfrm>
              <a:prstGeom prst="rect">
                <a:avLst/>
              </a:prstGeom>
              <a:blipFill>
                <a:blip r:embed="rId17"/>
                <a:stretch>
                  <a:fillRect b="-384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2129260" y="2601833"/>
                <a:ext cx="911303" cy="4769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𝜃</m:t>
                          </m:r>
                        </m:e>
                        <m:sub>
                          <m:r>
                            <a:rPr lang="en-US" sz="2000" b="0" i="1" smtClean="0">
                              <a:latin typeface="Cambria Math" panose="02040503050406030204" pitchFamily="18" charset="0"/>
                            </a:rPr>
                            <m:t>12</m:t>
                          </m:r>
                        </m:sub>
                        <m:sup>
                          <m:r>
                            <a:rPr lang="en-US" sz="2000" b="0" i="1" smtClean="0">
                              <a:latin typeface="Cambria Math" panose="02040503050406030204" pitchFamily="18" charset="0"/>
                            </a:rPr>
                            <m:t>(2)</m:t>
                          </m:r>
                        </m:sup>
                      </m:sSubSup>
                    </m:oMath>
                  </m:oMathPara>
                </a14:m>
                <a:endParaRPr lang="ru-RU" sz="2000" dirty="0"/>
              </a:p>
            </p:txBody>
          </p:sp>
        </mc:Choice>
        <mc:Fallback xmlns="">
          <p:sp>
            <p:nvSpPr>
              <p:cNvPr id="49" name="TextBox 48"/>
              <p:cNvSpPr txBox="1">
                <a:spLocks noRot="1" noChangeAspect="1" noMove="1" noResize="1" noEditPoints="1" noAdjustHandles="1" noChangeArrowheads="1" noChangeShapeType="1" noTextEdit="1"/>
              </p:cNvSpPr>
              <p:nvPr/>
            </p:nvSpPr>
            <p:spPr>
              <a:xfrm>
                <a:off x="2129260" y="2601833"/>
                <a:ext cx="911303" cy="476990"/>
              </a:xfrm>
              <a:prstGeom prst="rect">
                <a:avLst/>
              </a:prstGeom>
              <a:blipFill>
                <a:blip r:embed="rId18"/>
                <a:stretch>
                  <a:fillRect b="-384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0" name="Прямоугольник 49"/>
              <p:cNvSpPr/>
              <p:nvPr/>
            </p:nvSpPr>
            <p:spPr>
              <a:xfrm>
                <a:off x="4102146" y="2992556"/>
                <a:ext cx="908105" cy="4766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i="1">
                              <a:latin typeface="Cambria Math" panose="02040503050406030204" pitchFamily="18" charset="0"/>
                            </a:rPr>
                            <m:t>𝑎</m:t>
                          </m:r>
                        </m:e>
                        <m:sub>
                          <m:r>
                            <a:rPr lang="en-US" sz="2000" b="0" i="1" smtClean="0">
                              <a:latin typeface="Cambria Math" panose="02040503050406030204" pitchFamily="18" charset="0"/>
                            </a:rPr>
                            <m:t>1</m:t>
                          </m:r>
                        </m:sub>
                        <m:sup>
                          <m:r>
                            <a:rPr lang="en-US" sz="2000" i="1">
                              <a:latin typeface="Cambria Math" panose="02040503050406030204" pitchFamily="18" charset="0"/>
                            </a:rPr>
                            <m:t>(</m:t>
                          </m:r>
                          <m:r>
                            <a:rPr lang="en-US" sz="2000" b="0" i="1" smtClean="0">
                              <a:latin typeface="Cambria Math" panose="02040503050406030204" pitchFamily="18" charset="0"/>
                            </a:rPr>
                            <m:t>3</m:t>
                          </m:r>
                          <m:r>
                            <a:rPr lang="en-US" sz="2000" i="1">
                              <a:latin typeface="Cambria Math" panose="02040503050406030204" pitchFamily="18" charset="0"/>
                            </a:rPr>
                            <m:t>)</m:t>
                          </m:r>
                        </m:sup>
                      </m:sSubSup>
                    </m:oMath>
                  </m:oMathPara>
                </a14:m>
                <a:endParaRPr lang="ru-RU" sz="2000" dirty="0"/>
              </a:p>
            </p:txBody>
          </p:sp>
        </mc:Choice>
        <mc:Fallback xmlns="">
          <p:sp>
            <p:nvSpPr>
              <p:cNvPr id="50" name="Прямоугольник 49"/>
              <p:cNvSpPr>
                <a:spLocks noRot="1" noChangeAspect="1" noMove="1" noResize="1" noEditPoints="1" noAdjustHandles="1" noChangeArrowheads="1" noChangeShapeType="1" noTextEdit="1"/>
              </p:cNvSpPr>
              <p:nvPr/>
            </p:nvSpPr>
            <p:spPr>
              <a:xfrm>
                <a:off x="4102146" y="2992556"/>
                <a:ext cx="908105" cy="476669"/>
              </a:xfrm>
              <a:prstGeom prst="rect">
                <a:avLst/>
              </a:prstGeom>
              <a:blipFill>
                <a:blip r:embed="rId19"/>
                <a:stretch>
                  <a:fillRect b="-2564"/>
                </a:stretch>
              </a:blipFill>
            </p:spPr>
            <p:txBody>
              <a:bodyPr/>
              <a:lstStyle/>
              <a:p>
                <a:r>
                  <a:rPr lang="ru-RU">
                    <a:noFill/>
                  </a:rPr>
                  <a:t> </a:t>
                </a:r>
              </a:p>
            </p:txBody>
          </p:sp>
        </mc:Fallback>
      </mc:AlternateContent>
      <p:cxnSp>
        <p:nvCxnSpPr>
          <p:cNvPr id="52" name="Прямая со стрелкой 51"/>
          <p:cNvCxnSpPr>
            <a:stCxn id="24" idx="6"/>
            <a:endCxn id="26" idx="2"/>
          </p:cNvCxnSpPr>
          <p:nvPr/>
        </p:nvCxnSpPr>
        <p:spPr>
          <a:xfrm>
            <a:off x="2193083" y="3165651"/>
            <a:ext cx="2012848" cy="1412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p:cNvSpPr txBox="1"/>
              <p:nvPr/>
            </p:nvSpPr>
            <p:spPr>
              <a:xfrm>
                <a:off x="1983216" y="3811647"/>
                <a:ext cx="911303" cy="4785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𝜃</m:t>
                          </m:r>
                        </m:e>
                        <m:sub>
                          <m:r>
                            <a:rPr lang="en-US" sz="2000" b="0" i="1" smtClean="0">
                              <a:latin typeface="Cambria Math" panose="02040503050406030204" pitchFamily="18" charset="0"/>
                            </a:rPr>
                            <m:t>13</m:t>
                          </m:r>
                        </m:sub>
                        <m:sup>
                          <m:r>
                            <a:rPr lang="en-US" sz="2000" b="0" i="1" smtClean="0">
                              <a:latin typeface="Cambria Math" panose="02040503050406030204" pitchFamily="18" charset="0"/>
                            </a:rPr>
                            <m:t>(2)</m:t>
                          </m:r>
                        </m:sup>
                      </m:sSubSup>
                    </m:oMath>
                  </m:oMathPara>
                </a14:m>
                <a:endParaRPr lang="ru-RU" sz="20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983216" y="3811647"/>
                <a:ext cx="911303" cy="478593"/>
              </a:xfrm>
              <a:prstGeom prst="rect">
                <a:avLst/>
              </a:prstGeom>
              <a:blipFill>
                <a:blip r:embed="rId20"/>
                <a:stretch>
                  <a:fillRect b="-25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7" name="Овал 56"/>
              <p:cNvSpPr/>
              <p:nvPr/>
            </p:nvSpPr>
            <p:spPr>
              <a:xfrm>
                <a:off x="1554426" y="4442093"/>
                <a:ext cx="673482" cy="598612"/>
              </a:xfrm>
              <a:prstGeom prst="ellipse">
                <a:avLst/>
              </a:prstGeom>
              <a:solidFill>
                <a:srgbClr val="FFFF00"/>
              </a:solidFill>
              <a:ln w="38100">
                <a:solidFill>
                  <a:srgbClr val="BD74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000" b="0" i="1" smtClean="0">
                              <a:solidFill>
                                <a:prstClr val="black"/>
                              </a:solidFill>
                              <a:latin typeface="Cambria Math" panose="02040503050406030204" pitchFamily="18" charset="0"/>
                            </a:rPr>
                          </m:ctrlPr>
                        </m:sSupPr>
                        <m:e>
                          <m:r>
                            <a:rPr lang="en-US" sz="2000" i="1" smtClean="0">
                              <a:solidFill>
                                <a:prstClr val="black"/>
                              </a:solidFill>
                              <a:latin typeface="Cambria Math" panose="02040503050406030204" pitchFamily="18" charset="0"/>
                            </a:rPr>
                            <m:t>𝛿</m:t>
                          </m:r>
                        </m:e>
                        <m:sup>
                          <m:r>
                            <a:rPr lang="en-US" sz="2000" b="0" i="1" smtClean="0">
                              <a:solidFill>
                                <a:prstClr val="black"/>
                              </a:solidFill>
                              <a:latin typeface="Cambria Math" panose="02040503050406030204" pitchFamily="18" charset="0"/>
                            </a:rPr>
                            <m:t>(2)</m:t>
                          </m:r>
                        </m:sup>
                      </m:sSup>
                    </m:oMath>
                  </m:oMathPara>
                </a14:m>
                <a:endParaRPr lang="ru-RU" sz="2000" dirty="0">
                  <a:solidFill>
                    <a:schemeClr val="tx1"/>
                  </a:solidFill>
                </a:endParaRPr>
              </a:p>
            </p:txBody>
          </p:sp>
        </mc:Choice>
        <mc:Fallback xmlns="">
          <p:sp>
            <p:nvSpPr>
              <p:cNvPr id="57" name="Овал 56"/>
              <p:cNvSpPr>
                <a:spLocks noRot="1" noChangeAspect="1" noMove="1" noResize="1" noEditPoints="1" noAdjustHandles="1" noChangeArrowheads="1" noChangeShapeType="1" noTextEdit="1"/>
              </p:cNvSpPr>
              <p:nvPr/>
            </p:nvSpPr>
            <p:spPr>
              <a:xfrm>
                <a:off x="1554426" y="4442093"/>
                <a:ext cx="673482" cy="598612"/>
              </a:xfrm>
              <a:prstGeom prst="ellipse">
                <a:avLst/>
              </a:prstGeom>
              <a:blipFill>
                <a:blip r:embed="rId21"/>
                <a:stretch>
                  <a:fillRect/>
                </a:stretch>
              </a:blipFill>
              <a:ln w="38100">
                <a:solidFill>
                  <a:srgbClr val="BD7409"/>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876514" y="1789740"/>
                <a:ext cx="782522" cy="476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Θ</m:t>
                          </m:r>
                        </m:e>
                        <m:sup>
                          <m:r>
                            <a:rPr lang="en-US" sz="2400" b="0" i="1" smtClean="0">
                              <a:latin typeface="Cambria Math" panose="02040503050406030204" pitchFamily="18" charset="0"/>
                            </a:rPr>
                            <m:t>(1)</m:t>
                          </m:r>
                        </m:sup>
                      </m:sSup>
                    </m:oMath>
                  </m:oMathPara>
                </a14:m>
                <a:endParaRPr lang="ru-RU" sz="2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876514" y="1789740"/>
                <a:ext cx="782522" cy="476990"/>
              </a:xfrm>
              <a:prstGeom prst="rect">
                <a:avLst/>
              </a:prstGeom>
              <a:blipFill>
                <a:blip r:embed="rId28"/>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3127522" y="1757443"/>
                <a:ext cx="782522" cy="476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Θ</m:t>
                          </m:r>
                        </m:e>
                        <m:sup>
                          <m:r>
                            <a:rPr lang="en-US" sz="2400" b="0" i="1" smtClean="0">
                              <a:latin typeface="Cambria Math" panose="02040503050406030204" pitchFamily="18" charset="0"/>
                            </a:rPr>
                            <m:t>(</m:t>
                          </m:r>
                          <m:r>
                            <a:rPr lang="ru-RU" sz="2400" b="0" i="1" smtClean="0">
                              <a:latin typeface="Cambria Math" panose="02040503050406030204" pitchFamily="18" charset="0"/>
                            </a:rPr>
                            <m:t>2</m:t>
                          </m:r>
                          <m:r>
                            <a:rPr lang="en-US" sz="2400" b="0" i="1" smtClean="0">
                              <a:latin typeface="Cambria Math" panose="02040503050406030204" pitchFamily="18" charset="0"/>
                            </a:rPr>
                            <m:t>)</m:t>
                          </m:r>
                        </m:sup>
                      </m:sSup>
                    </m:oMath>
                  </m:oMathPara>
                </a14:m>
                <a:endParaRPr lang="ru-RU" sz="2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3127522" y="1757443"/>
                <a:ext cx="782522" cy="476990"/>
              </a:xfrm>
              <a:prstGeom prst="rect">
                <a:avLst/>
              </a:prstGeom>
              <a:blipFill>
                <a:blip r:embed="rId2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0" name="Скругленный прямоугольник 59"/>
              <p:cNvSpPr/>
              <p:nvPr/>
            </p:nvSpPr>
            <p:spPr>
              <a:xfrm>
                <a:off x="95800" y="5460512"/>
                <a:ext cx="3774831" cy="808892"/>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ru-RU" sz="2400" b="0" i="1" smtClean="0">
                              <a:solidFill>
                                <a:schemeClr val="tx1"/>
                              </a:solidFill>
                              <a:latin typeface="Cambria Math" panose="02040503050406030204" pitchFamily="18" charset="0"/>
                            </a:rPr>
                            <m:t>𝛿</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𝛿</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3</m:t>
                              </m:r>
                            </m:e>
                          </m:d>
                        </m:sup>
                      </m:sSup>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p>
                                <m:sSupPr>
                                  <m:ctrlPr>
                                    <a:rPr lang="en-US" sz="2400" i="1">
                                      <a:solidFill>
                                        <a:schemeClr val="tx1"/>
                                      </a:solidFill>
                                      <a:latin typeface="Cambria Math" panose="02040503050406030204" pitchFamily="18" charset="0"/>
                                    </a:rPr>
                                  </m:ctrlPr>
                                </m:sSupPr>
                                <m:e>
                                  <m:r>
                                    <m:rPr>
                                      <m:sty m:val="p"/>
                                    </m:rPr>
                                    <a:rPr lang="en-US" sz="2400">
                                      <a:solidFill>
                                        <a:schemeClr val="tx1"/>
                                      </a:solidFill>
                                      <a:latin typeface="Cambria Math" panose="02040503050406030204" pitchFamily="18" charset="0"/>
                                    </a:rPr>
                                    <m:t>Θ</m:t>
                                  </m:r>
                                </m:e>
                                <m:sup>
                                  <m:d>
                                    <m:dPr>
                                      <m:ctrlPr>
                                        <a:rPr lang="en-US" sz="2400" i="1">
                                          <a:solidFill>
                                            <a:schemeClr val="tx1"/>
                                          </a:solidFill>
                                          <a:latin typeface="Cambria Math" panose="02040503050406030204" pitchFamily="18" charset="0"/>
                                        </a:rPr>
                                      </m:ctrlPr>
                                    </m:dPr>
                                    <m:e>
                                      <m:r>
                                        <a:rPr lang="en-US" sz="2400" i="1">
                                          <a:solidFill>
                                            <a:schemeClr val="tx1"/>
                                          </a:solidFill>
                                          <a:latin typeface="Cambria Math" panose="02040503050406030204" pitchFamily="18" charset="0"/>
                                        </a:rPr>
                                        <m:t>2</m:t>
                                      </m:r>
                                    </m:e>
                                  </m:d>
                                </m:sup>
                              </m:sSup>
                            </m:e>
                          </m:d>
                        </m:e>
                        <m:sup>
                          <m:r>
                            <a:rPr lang="en-US" sz="2400" i="1">
                              <a:solidFill>
                                <a:schemeClr val="tx1"/>
                              </a:solidFill>
                              <a:latin typeface="Cambria Math" panose="02040503050406030204" pitchFamily="18" charset="0"/>
                            </a:rPr>
                            <m:t>𝑇</m:t>
                          </m:r>
                        </m:sup>
                      </m:sSup>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𝑔</m:t>
                          </m:r>
                        </m:e>
                        <m:sup>
                          <m:r>
                            <a:rPr lang="en-US" sz="2400" i="1">
                              <a:solidFill>
                                <a:schemeClr val="tx1"/>
                              </a:solidFill>
                              <a:latin typeface="Cambria Math" panose="02040503050406030204" pitchFamily="18" charset="0"/>
                            </a:rPr>
                            <m:t>′</m:t>
                          </m:r>
                        </m:sup>
                      </m:sSup>
                    </m:oMath>
                  </m:oMathPara>
                </a14:m>
                <a:endParaRPr lang="ru-RU" sz="2400" dirty="0">
                  <a:solidFill>
                    <a:schemeClr val="tx1"/>
                  </a:solidFill>
                </a:endParaRPr>
              </a:p>
            </p:txBody>
          </p:sp>
        </mc:Choice>
        <mc:Fallback xmlns="">
          <p:sp>
            <p:nvSpPr>
              <p:cNvPr id="60" name="Скругленный прямоугольник 59"/>
              <p:cNvSpPr>
                <a:spLocks noRot="1" noChangeAspect="1" noMove="1" noResize="1" noEditPoints="1" noAdjustHandles="1" noChangeArrowheads="1" noChangeShapeType="1" noTextEdit="1"/>
              </p:cNvSpPr>
              <p:nvPr/>
            </p:nvSpPr>
            <p:spPr>
              <a:xfrm>
                <a:off x="95800" y="5460512"/>
                <a:ext cx="3774831" cy="808892"/>
              </a:xfrm>
              <a:prstGeom prst="roundRect">
                <a:avLst/>
              </a:prstGeom>
              <a:blipFill>
                <a:blip r:embed="rId25"/>
                <a:stretch>
                  <a:fillRect/>
                </a:stretch>
              </a:blipFill>
              <a:ln w="38100">
                <a:solidFill>
                  <a:srgbClr val="0070C0"/>
                </a:solidFill>
              </a:ln>
            </p:spPr>
            <p:txBody>
              <a:bodyPr/>
              <a:lstStyle/>
              <a:p>
                <a:r>
                  <a:rPr lang="ru-RU">
                    <a:noFill/>
                  </a:rPr>
                  <a:t> </a:t>
                </a:r>
              </a:p>
            </p:txBody>
          </p:sp>
        </mc:Fallback>
      </mc:AlternateContent>
      <p:sp>
        <p:nvSpPr>
          <p:cNvPr id="31" name="Заголовок 3">
            <a:extLst>
              <a:ext uri="{FF2B5EF4-FFF2-40B4-BE49-F238E27FC236}">
                <a16:creationId xmlns:a16="http://schemas.microsoft.com/office/drawing/2014/main" id="{EC3F7B80-ADE2-43E0-93CF-8803189CBD1E}"/>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Backpropagation algorithm </a:t>
            </a:r>
            <a:endParaRPr lang="ru-RU" sz="3200" dirty="0"/>
          </a:p>
        </p:txBody>
      </p:sp>
    </p:spTree>
    <p:extLst>
      <p:ext uri="{BB962C8B-B14F-4D97-AF65-F5344CB8AC3E}">
        <p14:creationId xmlns:p14="http://schemas.microsoft.com/office/powerpoint/2010/main" val="401781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Рисунок 13"/>
          <p:cNvPicPr>
            <a:picLocks noChangeAspect="1"/>
          </p:cNvPicPr>
          <p:nvPr/>
        </p:nvPicPr>
        <p:blipFill rotWithShape="1">
          <a:blip r:embed="rId3"/>
          <a:srcRect l="11975" t="1069" b="26074"/>
          <a:stretch/>
        </p:blipFill>
        <p:spPr>
          <a:xfrm>
            <a:off x="7580372" y="3105887"/>
            <a:ext cx="4467477" cy="2002420"/>
          </a:xfrm>
          <a:prstGeom prst="rect">
            <a:avLst/>
          </a:prstGeom>
        </p:spPr>
      </p:pic>
      <mc:AlternateContent xmlns:mc="http://schemas.openxmlformats.org/markup-compatibility/2006" xmlns:a14="http://schemas.microsoft.com/office/drawing/2010/main">
        <mc:Choice Requires="a14">
          <p:sp>
            <p:nvSpPr>
              <p:cNvPr id="19" name="Прямоугольник 18"/>
              <p:cNvSpPr/>
              <p:nvPr/>
            </p:nvSpPr>
            <p:spPr>
              <a:xfrm>
                <a:off x="8550906" y="2692496"/>
                <a:ext cx="481862" cy="4769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a:latin typeface="Cambria Math" panose="02040503050406030204" pitchFamily="18" charset="0"/>
                            </a:rPr>
                            <m:t>𝛿</m:t>
                          </m:r>
                        </m:e>
                        <m:sup>
                          <m:r>
                            <a:rPr lang="en-US" sz="2400" b="0" i="1" smtClean="0">
                              <a:latin typeface="Cambria Math" panose="02040503050406030204" pitchFamily="18" charset="0"/>
                            </a:rPr>
                            <m:t>(</m:t>
                          </m:r>
                          <m:r>
                            <a:rPr lang="en-US" sz="2400" i="1">
                              <a:latin typeface="Cambria Math" panose="02040503050406030204" pitchFamily="18" charset="0"/>
                            </a:rPr>
                            <m:t>2</m:t>
                          </m:r>
                          <m:r>
                            <a:rPr lang="en-US" sz="2400" b="0" i="1" smtClean="0">
                              <a:latin typeface="Cambria Math" panose="02040503050406030204" pitchFamily="18" charset="0"/>
                            </a:rPr>
                            <m:t>)</m:t>
                          </m:r>
                        </m:sup>
                      </m:sSup>
                    </m:oMath>
                  </m:oMathPara>
                </a14:m>
                <a:endParaRPr lang="en-US" sz="2400" dirty="0"/>
              </a:p>
            </p:txBody>
          </p:sp>
        </mc:Choice>
        <mc:Fallback xmlns="">
          <p:sp>
            <p:nvSpPr>
              <p:cNvPr id="19" name="Прямоугольник 18"/>
              <p:cNvSpPr>
                <a:spLocks noRot="1" noChangeAspect="1" noMove="1" noResize="1" noEditPoints="1" noAdjustHandles="1" noChangeArrowheads="1" noChangeShapeType="1" noTextEdit="1"/>
              </p:cNvSpPr>
              <p:nvPr/>
            </p:nvSpPr>
            <p:spPr>
              <a:xfrm>
                <a:off x="8550906" y="2692496"/>
                <a:ext cx="481862" cy="476990"/>
              </a:xfrm>
              <a:prstGeom prst="rect">
                <a:avLst/>
              </a:prstGeom>
              <a:blipFill>
                <a:blip r:embed="rId4"/>
                <a:stretch>
                  <a:fillRect l="-3797" r="-43038"/>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Прямоугольник 19"/>
              <p:cNvSpPr/>
              <p:nvPr/>
            </p:nvSpPr>
            <p:spPr>
              <a:xfrm>
                <a:off x="9814111" y="2692496"/>
                <a:ext cx="765338"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a:latin typeface="Cambria Math" panose="02040503050406030204" pitchFamily="18" charset="0"/>
                            </a:rPr>
                            <m:t>𝛿</m:t>
                          </m:r>
                        </m:e>
                        <m:sup>
                          <m:r>
                            <a:rPr lang="en-US" sz="2400" b="0" i="1" smtClean="0">
                              <a:latin typeface="Cambria Math" panose="02040503050406030204" pitchFamily="18" charset="0"/>
                            </a:rPr>
                            <m:t>(3)</m:t>
                          </m:r>
                        </m:sup>
                      </m:sSup>
                    </m:oMath>
                  </m:oMathPara>
                </a14:m>
                <a:endParaRPr lang="en-US" sz="2400" dirty="0"/>
              </a:p>
            </p:txBody>
          </p:sp>
        </mc:Choice>
        <mc:Fallback xmlns="">
          <p:sp>
            <p:nvSpPr>
              <p:cNvPr id="20" name="Прямоугольник 19"/>
              <p:cNvSpPr>
                <a:spLocks noRot="1" noChangeAspect="1" noMove="1" noResize="1" noEditPoints="1" noAdjustHandles="1" noChangeArrowheads="1" noChangeShapeType="1" noTextEdit="1"/>
              </p:cNvSpPr>
              <p:nvPr/>
            </p:nvSpPr>
            <p:spPr>
              <a:xfrm>
                <a:off x="9814111" y="2692496"/>
                <a:ext cx="765338" cy="476990"/>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1" name="Прямоугольник 20"/>
              <p:cNvSpPr/>
              <p:nvPr/>
            </p:nvSpPr>
            <p:spPr>
              <a:xfrm>
                <a:off x="11001073" y="2692496"/>
                <a:ext cx="765338"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a:latin typeface="Cambria Math" panose="02040503050406030204" pitchFamily="18" charset="0"/>
                            </a:rPr>
                            <m:t>𝛿</m:t>
                          </m:r>
                        </m:e>
                        <m:sup>
                          <m:r>
                            <a:rPr lang="en-US" sz="2400" b="0" i="1" smtClean="0">
                              <a:latin typeface="Cambria Math" panose="02040503050406030204" pitchFamily="18" charset="0"/>
                            </a:rPr>
                            <m:t>(4)</m:t>
                          </m:r>
                        </m:sup>
                      </m:sSup>
                    </m:oMath>
                  </m:oMathPara>
                </a14:m>
                <a:endParaRPr lang="en-US" sz="2400" dirty="0"/>
              </a:p>
            </p:txBody>
          </p:sp>
        </mc:Choice>
        <mc:Fallback xmlns="">
          <p:sp>
            <p:nvSpPr>
              <p:cNvPr id="21" name="Прямоугольник 20"/>
              <p:cNvSpPr>
                <a:spLocks noRot="1" noChangeAspect="1" noMove="1" noResize="1" noEditPoints="1" noAdjustHandles="1" noChangeArrowheads="1" noChangeShapeType="1" noTextEdit="1"/>
              </p:cNvSpPr>
              <p:nvPr/>
            </p:nvSpPr>
            <p:spPr>
              <a:xfrm>
                <a:off x="11001073" y="2692496"/>
                <a:ext cx="765338" cy="476990"/>
              </a:xfrm>
              <a:prstGeom prst="rect">
                <a:avLst/>
              </a:prstGeom>
              <a:blipFill>
                <a:blip r:embed="rId6"/>
                <a:stretch>
                  <a:fillRect/>
                </a:stretch>
              </a:blipFill>
            </p:spPr>
            <p:txBody>
              <a:bodyPr/>
              <a:lstStyle/>
              <a:p>
                <a:r>
                  <a:rPr lang="ru-RU">
                    <a:noFill/>
                  </a:rPr>
                  <a:t> </a:t>
                </a:r>
              </a:p>
            </p:txBody>
          </p:sp>
        </mc:Fallback>
      </mc:AlternateContent>
      <p:sp>
        <p:nvSpPr>
          <p:cNvPr id="6" name="TextBox 5"/>
          <p:cNvSpPr txBox="1"/>
          <p:nvPr/>
        </p:nvSpPr>
        <p:spPr>
          <a:xfrm>
            <a:off x="501805" y="2932771"/>
            <a:ext cx="184731" cy="1107996"/>
          </a:xfrm>
          <a:prstGeom prst="rect">
            <a:avLst/>
          </a:prstGeom>
          <a:noFill/>
        </p:spPr>
        <p:txBody>
          <a:bodyPr wrap="none" rtlCol="0">
            <a:spAutoFit/>
          </a:bodyPr>
          <a:lstStyle/>
          <a:p>
            <a:endParaRPr lang="ru-RU" sz="2400" dirty="0"/>
          </a:p>
          <a:p>
            <a:endParaRPr lang="en-US" sz="2400" dirty="0"/>
          </a:p>
          <a:p>
            <a:endParaRPr lang="ru-RU"/>
          </a:p>
        </p:txBody>
      </p:sp>
      <mc:AlternateContent xmlns:mc="http://schemas.openxmlformats.org/markup-compatibility/2006" xmlns:a14="http://schemas.microsoft.com/office/drawing/2010/main">
        <mc:Choice Requires="a14">
          <p:sp>
            <p:nvSpPr>
              <p:cNvPr id="9" name="Прямоугольник 8"/>
              <p:cNvSpPr/>
              <p:nvPr/>
            </p:nvSpPr>
            <p:spPr>
              <a:xfrm>
                <a:off x="208035" y="3442462"/>
                <a:ext cx="4186168" cy="14416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7030A0"/>
                              </a:solidFill>
                              <a:latin typeface="Cambria Math" panose="02040503050406030204" pitchFamily="18" charset="0"/>
                            </a:rPr>
                          </m:ctrlPr>
                        </m:sSupPr>
                        <m:e>
                          <m:r>
                            <a:rPr lang="en-US" sz="2400" i="1">
                              <a:solidFill>
                                <a:srgbClr val="7030A0"/>
                              </a:solidFill>
                              <a:latin typeface="Cambria Math" panose="02040503050406030204" pitchFamily="18" charset="0"/>
                            </a:rPr>
                            <m:t>𝛿</m:t>
                          </m:r>
                        </m:e>
                        <m:sup>
                          <m:r>
                            <a:rPr lang="en-US" sz="2400" i="1">
                              <a:solidFill>
                                <a:srgbClr val="7030A0"/>
                              </a:solidFill>
                              <a:latin typeface="Cambria Math" panose="02040503050406030204" pitchFamily="18" charset="0"/>
                            </a:rPr>
                            <m:t>(3)</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m:rPr>
                                      <m:sty m:val="p"/>
                                    </m:rPr>
                                    <a:rPr lang="en-US" sz="2400" b="0" i="0" smtClean="0">
                                      <a:latin typeface="Cambria Math" panose="02040503050406030204" pitchFamily="18" charset="0"/>
                                    </a:rPr>
                                    <m:t>W</m:t>
                                  </m:r>
                                </m:e>
                                <m:sup>
                                  <m:r>
                                    <a:rPr lang="en-US" sz="2400" i="1">
                                      <a:latin typeface="Cambria Math" panose="02040503050406030204" pitchFamily="18" charset="0"/>
                                    </a:rPr>
                                    <m:t>(3)</m:t>
                                  </m:r>
                                </m:sup>
                              </m:sSup>
                            </m:e>
                          </m:d>
                        </m:e>
                        <m:sup>
                          <m:r>
                            <a:rPr lang="en-US" sz="2400" i="1">
                              <a:latin typeface="Cambria Math" panose="02040503050406030204" pitchFamily="18" charset="0"/>
                            </a:rPr>
                            <m:t>𝑇</m:t>
                          </m:r>
                          <m:r>
                            <a:rPr lang="en-US" sz="2400" i="1">
                              <a:latin typeface="Cambria Math" panose="02040503050406030204" pitchFamily="18" charset="0"/>
                            </a:rPr>
                            <m:t> </m:t>
                          </m:r>
                        </m:sup>
                      </m:sSup>
                      <m:sSup>
                        <m:sSupPr>
                          <m:ctrlPr>
                            <a:rPr lang="en-US" sz="2400" i="1" smtClean="0">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𝛿</m:t>
                          </m:r>
                        </m:e>
                        <m:sup>
                          <m:r>
                            <a:rPr lang="en-US" sz="2400" b="0" i="1" smtClean="0">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4</m:t>
                          </m:r>
                          <m:r>
                            <a:rPr lang="en-US" sz="2400" b="0" i="1" smtClean="0">
                              <a:solidFill>
                                <a:srgbClr val="FF0000"/>
                              </a:solidFill>
                              <a:latin typeface="Cambria Math" panose="02040503050406030204" pitchFamily="18" charset="0"/>
                            </a:rPr>
                            <m:t>)</m:t>
                          </m:r>
                        </m:sup>
                      </m:sSup>
                      <m:r>
                        <a:rPr lang="en-US" sz="2400" i="1" smtClean="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ea typeface="Cambria Math" panose="02040503050406030204" pitchFamily="18" charset="0"/>
                            </a:rPr>
                            <m:t>′</m:t>
                          </m:r>
                        </m:sup>
                      </m:sSup>
                      <m:d>
                        <m:dPr>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𝑧</m:t>
                              </m:r>
                            </m:e>
                            <m:sup>
                              <m:r>
                                <a:rPr lang="en-US" sz="2400" i="1">
                                  <a:latin typeface="Cambria Math" panose="02040503050406030204" pitchFamily="18" charset="0"/>
                                  <a:ea typeface="Cambria Math" panose="02040503050406030204" pitchFamily="18" charset="0"/>
                                </a:rPr>
                                <m:t>(3)</m:t>
                              </m:r>
                            </m:sup>
                          </m:sSup>
                        </m:e>
                      </m:d>
                    </m:oMath>
                  </m:oMathPara>
                </a14:m>
                <a:endParaRPr lang="en-US" sz="2400" dirty="0">
                  <a:ea typeface="Cambria Math" panose="02040503050406030204" pitchFamily="18" charset="0"/>
                </a:endParaRPr>
              </a:p>
              <a:p>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𝛿</m:t>
                          </m:r>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m:rPr>
                                      <m:sty m:val="p"/>
                                    </m:rPr>
                                    <a:rPr lang="en-US" sz="2400" b="0" i="0" smtClean="0">
                                      <a:latin typeface="Cambria Math" panose="02040503050406030204" pitchFamily="18" charset="0"/>
                                    </a:rPr>
                                    <m:t>W</m:t>
                                  </m:r>
                                </m:e>
                                <m:sup>
                                  <m:r>
                                    <a:rPr lang="en-US" sz="2400" i="1">
                                      <a:latin typeface="Cambria Math" panose="02040503050406030204" pitchFamily="18" charset="0"/>
                                    </a:rPr>
                                    <m:t>(2)</m:t>
                                  </m:r>
                                </m:sup>
                              </m:sSup>
                            </m:e>
                          </m:d>
                        </m:e>
                        <m:sup>
                          <m:r>
                            <a:rPr lang="en-US" sz="2400" i="1">
                              <a:latin typeface="Cambria Math" panose="02040503050406030204" pitchFamily="18" charset="0"/>
                            </a:rPr>
                            <m:t>𝑇</m:t>
                          </m:r>
                        </m:sup>
                      </m:sSup>
                      <m:sSup>
                        <m:sSupPr>
                          <m:ctrlPr>
                            <a:rPr lang="en-US" sz="2400" i="1" smtClean="0">
                              <a:solidFill>
                                <a:srgbClr val="7030A0"/>
                              </a:solidFill>
                              <a:latin typeface="Cambria Math" panose="02040503050406030204" pitchFamily="18" charset="0"/>
                            </a:rPr>
                          </m:ctrlPr>
                        </m:sSupPr>
                        <m:e>
                          <m:r>
                            <a:rPr lang="en-US" sz="2400" i="1">
                              <a:solidFill>
                                <a:srgbClr val="7030A0"/>
                              </a:solidFill>
                              <a:latin typeface="Cambria Math" panose="02040503050406030204" pitchFamily="18" charset="0"/>
                            </a:rPr>
                            <m:t>𝛿</m:t>
                          </m:r>
                        </m:e>
                        <m:sup>
                          <m:r>
                            <a:rPr lang="en-US" sz="2400" b="0" i="1" smtClean="0">
                              <a:solidFill>
                                <a:srgbClr val="7030A0"/>
                              </a:solidFill>
                              <a:latin typeface="Cambria Math" panose="02040503050406030204" pitchFamily="18" charset="0"/>
                            </a:rPr>
                            <m:t>(</m:t>
                          </m:r>
                          <m:r>
                            <a:rPr lang="en-US" sz="2400" i="1">
                              <a:solidFill>
                                <a:srgbClr val="7030A0"/>
                              </a:solidFill>
                              <a:latin typeface="Cambria Math" panose="02040503050406030204" pitchFamily="18" charset="0"/>
                            </a:rPr>
                            <m:t>3</m:t>
                          </m:r>
                          <m:r>
                            <a:rPr lang="en-US" sz="2400" b="0" i="1" smtClean="0">
                              <a:solidFill>
                                <a:srgbClr val="7030A0"/>
                              </a:solidFill>
                              <a:latin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ea typeface="Cambria Math" panose="02040503050406030204" pitchFamily="18" charset="0"/>
                            </a:rPr>
                            <m:t>′</m:t>
                          </m:r>
                        </m:sup>
                      </m:sSup>
                      <m:d>
                        <m:dPr>
                          <m:ctrlPr>
                            <a:rPr lang="en-US" sz="2400" i="1">
                              <a:latin typeface="Cambria Math" panose="02040503050406030204" pitchFamily="18" charset="0"/>
                              <a:ea typeface="Cambria Math" panose="02040503050406030204" pitchFamily="18" charset="0"/>
                            </a:rPr>
                          </m:ctrlPr>
                        </m:dPr>
                        <m:e>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𝑧</m:t>
                              </m:r>
                            </m:e>
                            <m:sup>
                              <m:r>
                                <a:rPr lang="en-US" sz="2400" i="1">
                                  <a:latin typeface="Cambria Math" panose="02040503050406030204" pitchFamily="18" charset="0"/>
                                  <a:ea typeface="Cambria Math" panose="02040503050406030204" pitchFamily="18" charset="0"/>
                                </a:rPr>
                                <m:t>(2)</m:t>
                              </m:r>
                            </m:sup>
                          </m:sSup>
                        </m:e>
                      </m:d>
                    </m:oMath>
                  </m:oMathPara>
                </a14:m>
                <a:endParaRPr lang="ru-RU" dirty="0"/>
              </a:p>
            </p:txBody>
          </p:sp>
        </mc:Choice>
        <mc:Fallback xmlns="">
          <p:sp>
            <p:nvSpPr>
              <p:cNvPr id="9" name="Прямоугольник 8"/>
              <p:cNvSpPr>
                <a:spLocks noRot="1" noChangeAspect="1" noMove="1" noResize="1" noEditPoints="1" noAdjustHandles="1" noChangeArrowheads="1" noChangeShapeType="1" noTextEdit="1"/>
              </p:cNvSpPr>
              <p:nvPr/>
            </p:nvSpPr>
            <p:spPr>
              <a:xfrm>
                <a:off x="208035" y="3442462"/>
                <a:ext cx="4186168" cy="1441677"/>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Прямоугольник 21"/>
              <p:cNvSpPr/>
              <p:nvPr/>
            </p:nvSpPr>
            <p:spPr>
              <a:xfrm>
                <a:off x="363148" y="2368132"/>
                <a:ext cx="2215927"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FF0000"/>
                              </a:solidFill>
                              <a:latin typeface="Cambria Math" panose="02040503050406030204" pitchFamily="18" charset="0"/>
                            </a:rPr>
                          </m:ctrlPr>
                        </m:sSupPr>
                        <m:e>
                          <m:r>
                            <a:rPr lang="ru-RU" sz="2400" b="0" i="1" smtClean="0">
                              <a:solidFill>
                                <a:srgbClr val="FF0000"/>
                              </a:solidFill>
                              <a:latin typeface="Cambria Math" panose="02040503050406030204" pitchFamily="18" charset="0"/>
                            </a:rPr>
                            <m:t>𝛿</m:t>
                          </m:r>
                        </m:e>
                        <m:sup>
                          <m:r>
                            <a:rPr lang="en-US" sz="2400" b="0" i="1" smtClean="0">
                              <a:solidFill>
                                <a:srgbClr val="FF0000"/>
                              </a:solidFill>
                              <a:latin typeface="Cambria Math" panose="02040503050406030204" pitchFamily="18" charset="0"/>
                            </a:rPr>
                            <m:t>(4)</m:t>
                          </m:r>
                        </m:sup>
                      </m:sSup>
                      <m:r>
                        <a:rPr lang="en-US" sz="2400" i="1">
                          <a:solidFill>
                            <a:prstClr val="black"/>
                          </a:solidFill>
                          <a:latin typeface="Cambria Math" panose="02040503050406030204" pitchFamily="18" charset="0"/>
                        </a:rPr>
                        <m:t>=</m:t>
                      </m:r>
                      <m:sSup>
                        <m:sSupPr>
                          <m:ctrlPr>
                            <a:rPr lang="en-US" sz="2400" b="0" i="1" smtClean="0">
                              <a:solidFill>
                                <a:prstClr val="black"/>
                              </a:solidFill>
                              <a:latin typeface="Cambria Math" panose="02040503050406030204" pitchFamily="18" charset="0"/>
                            </a:rPr>
                          </m:ctrlPr>
                        </m:sSupPr>
                        <m:e>
                          <m:r>
                            <a:rPr lang="en-US" sz="2400" b="0" i="1" smtClean="0">
                              <a:solidFill>
                                <a:prstClr val="black"/>
                              </a:solidFill>
                              <a:latin typeface="Cambria Math" panose="02040503050406030204" pitchFamily="18" charset="0"/>
                            </a:rPr>
                            <m:t>𝑎</m:t>
                          </m:r>
                        </m:e>
                        <m:sup>
                          <m:r>
                            <a:rPr lang="en-US" sz="2400" b="0" i="1" smtClean="0">
                              <a:solidFill>
                                <a:prstClr val="black"/>
                              </a:solidFill>
                              <a:latin typeface="Cambria Math" panose="02040503050406030204" pitchFamily="18" charset="0"/>
                            </a:rPr>
                            <m:t>(4)</m:t>
                          </m:r>
                        </m:sup>
                      </m:sSup>
                      <m:r>
                        <a:rPr lang="en-US" sz="2400" i="1">
                          <a:solidFill>
                            <a:prstClr val="black"/>
                          </a:solidFill>
                          <a:latin typeface="Cambria Math" panose="02040503050406030204" pitchFamily="18" charset="0"/>
                        </a:rPr>
                        <m:t>−</m:t>
                      </m:r>
                      <m:r>
                        <a:rPr lang="en-US" sz="2400" b="0" i="1" smtClean="0">
                          <a:solidFill>
                            <a:prstClr val="black"/>
                          </a:solidFill>
                          <a:latin typeface="Cambria Math" panose="02040503050406030204" pitchFamily="18" charset="0"/>
                        </a:rPr>
                        <m:t>𝑦</m:t>
                      </m:r>
                    </m:oMath>
                  </m:oMathPara>
                </a14:m>
                <a:endParaRPr lang="ru-RU" sz="2400" dirty="0"/>
              </a:p>
            </p:txBody>
          </p:sp>
        </mc:Choice>
        <mc:Fallback xmlns="">
          <p:sp>
            <p:nvSpPr>
              <p:cNvPr id="22" name="Прямоугольник 21"/>
              <p:cNvSpPr>
                <a:spLocks noRot="1" noChangeAspect="1" noMove="1" noResize="1" noEditPoints="1" noAdjustHandles="1" noChangeArrowheads="1" noChangeShapeType="1" noTextEdit="1"/>
              </p:cNvSpPr>
              <p:nvPr/>
            </p:nvSpPr>
            <p:spPr>
              <a:xfrm>
                <a:off x="363148" y="2368132"/>
                <a:ext cx="2215927" cy="476990"/>
              </a:xfrm>
              <a:prstGeom prst="rect">
                <a:avLst/>
              </a:prstGeom>
              <a:blipFill>
                <a:blip r:embed="rId13"/>
                <a:stretch>
                  <a:fillRect b="-10127"/>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Скругленный прямоугольник 22"/>
              <p:cNvSpPr/>
              <p:nvPr/>
            </p:nvSpPr>
            <p:spPr>
              <a:xfrm>
                <a:off x="9420905" y="1991576"/>
                <a:ext cx="2498308" cy="604268"/>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ru-RU" sz="2400" i="1" smtClean="0">
                              <a:solidFill>
                                <a:prstClr val="black"/>
                              </a:solidFill>
                              <a:latin typeface="Cambria Math" panose="02040503050406030204" pitchFamily="18" charset="0"/>
                            </a:rPr>
                          </m:ctrlPr>
                        </m:sSubSupPr>
                        <m:e>
                          <m:r>
                            <a:rPr lang="ru-RU" sz="2400" i="1">
                              <a:solidFill>
                                <a:prstClr val="black"/>
                              </a:solidFill>
                              <a:latin typeface="Cambria Math" panose="02040503050406030204" pitchFamily="18" charset="0"/>
                            </a:rPr>
                            <m:t>𝛿</m:t>
                          </m:r>
                        </m:e>
                        <m:sub>
                          <m:r>
                            <a:rPr lang="en-US" sz="2400" i="1">
                              <a:solidFill>
                                <a:prstClr val="black"/>
                              </a:solidFill>
                              <a:latin typeface="Cambria Math" panose="02040503050406030204" pitchFamily="18" charset="0"/>
                            </a:rPr>
                            <m:t>𝑗</m:t>
                          </m:r>
                        </m:sub>
                        <m:sup>
                          <m:r>
                            <a:rPr lang="en-US" sz="2400" i="1">
                              <a:solidFill>
                                <a:prstClr val="black"/>
                              </a:solidFill>
                              <a:latin typeface="Cambria Math" panose="02040503050406030204" pitchFamily="18" charset="0"/>
                            </a:rPr>
                            <m:t>(4)</m:t>
                          </m:r>
                        </m:sup>
                      </m:sSubSup>
                      <m:r>
                        <a:rPr lang="en-US" sz="2400" i="1">
                          <a:solidFill>
                            <a:prstClr val="black"/>
                          </a:solidFill>
                          <a:latin typeface="Cambria Math" panose="02040503050406030204" pitchFamily="18" charset="0"/>
                        </a:rPr>
                        <m:t>=</m:t>
                      </m:r>
                      <m:sSubSup>
                        <m:sSubSupPr>
                          <m:ctrlPr>
                            <a:rPr lang="en-US" sz="2400" i="1">
                              <a:solidFill>
                                <a:prstClr val="black"/>
                              </a:solidFill>
                              <a:latin typeface="Cambria Math" panose="02040503050406030204" pitchFamily="18" charset="0"/>
                            </a:rPr>
                          </m:ctrlPr>
                        </m:sSubSupPr>
                        <m:e>
                          <m:r>
                            <a:rPr lang="en-US" sz="2400" i="1">
                              <a:solidFill>
                                <a:prstClr val="black"/>
                              </a:solidFill>
                              <a:latin typeface="Cambria Math" panose="02040503050406030204" pitchFamily="18" charset="0"/>
                            </a:rPr>
                            <m:t>𝑎</m:t>
                          </m:r>
                        </m:e>
                        <m:sub>
                          <m:r>
                            <a:rPr lang="en-US" sz="2400" i="1">
                              <a:solidFill>
                                <a:prstClr val="black"/>
                              </a:solidFill>
                              <a:latin typeface="Cambria Math" panose="02040503050406030204" pitchFamily="18" charset="0"/>
                            </a:rPr>
                            <m:t>𝑗</m:t>
                          </m:r>
                        </m:sub>
                        <m:sup>
                          <m:r>
                            <a:rPr lang="en-US" sz="2400" b="0" i="1" smtClean="0">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4</m:t>
                          </m:r>
                          <m:r>
                            <a:rPr lang="en-US" sz="2400" b="0" i="1" smtClean="0">
                              <a:solidFill>
                                <a:prstClr val="black"/>
                              </a:solidFill>
                              <a:latin typeface="Cambria Math" panose="02040503050406030204" pitchFamily="18" charset="0"/>
                            </a:rPr>
                            <m:t>)</m:t>
                          </m:r>
                        </m:sup>
                      </m:sSubSup>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𝑦</m:t>
                          </m:r>
                        </m:e>
                        <m:sub>
                          <m:r>
                            <a:rPr lang="en-US" sz="2400" i="1">
                              <a:solidFill>
                                <a:prstClr val="black"/>
                              </a:solidFill>
                              <a:latin typeface="Cambria Math" panose="02040503050406030204" pitchFamily="18" charset="0"/>
                            </a:rPr>
                            <m:t>𝑗</m:t>
                          </m:r>
                        </m:sub>
                      </m:sSub>
                    </m:oMath>
                  </m:oMathPara>
                </a14:m>
                <a:endParaRPr lang="ru-RU" dirty="0"/>
              </a:p>
            </p:txBody>
          </p:sp>
        </mc:Choice>
        <mc:Fallback xmlns="">
          <p:sp>
            <p:nvSpPr>
              <p:cNvPr id="23" name="Скругленный прямоугольник 22"/>
              <p:cNvSpPr>
                <a:spLocks noRot="1" noChangeAspect="1" noMove="1" noResize="1" noEditPoints="1" noAdjustHandles="1" noChangeArrowheads="1" noChangeShapeType="1" noTextEdit="1"/>
              </p:cNvSpPr>
              <p:nvPr/>
            </p:nvSpPr>
            <p:spPr>
              <a:xfrm>
                <a:off x="9420905" y="1991576"/>
                <a:ext cx="2498308" cy="604268"/>
              </a:xfrm>
              <a:prstGeom prst="roundRect">
                <a:avLst/>
              </a:prstGeom>
              <a:blipFill>
                <a:blip r:embed="rId9"/>
                <a:stretch>
                  <a:fillRect/>
                </a:stretch>
              </a:blipFill>
              <a:ln w="28575"/>
            </p:spPr>
            <p:txBody>
              <a:bodyPr/>
              <a:lstStyle/>
              <a:p>
                <a:r>
                  <a:rPr lang="ru-RU">
                    <a:noFill/>
                  </a:rPr>
                  <a:t> </a:t>
                </a:r>
              </a:p>
            </p:txBody>
          </p:sp>
        </mc:Fallback>
      </mc:AlternateContent>
      <p:sp>
        <p:nvSpPr>
          <p:cNvPr id="24" name="Прямоугольник 23"/>
          <p:cNvSpPr/>
          <p:nvPr/>
        </p:nvSpPr>
        <p:spPr>
          <a:xfrm>
            <a:off x="2863566" y="3688235"/>
            <a:ext cx="202103" cy="246778"/>
          </a:xfrm>
          <a:prstGeom prst="rect">
            <a:avLst/>
          </a:prstGeom>
          <a:noFill/>
          <a:ln w="28575">
            <a:solidFill>
              <a:srgbClr val="28C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7" name="Прямая со стрелкой 26"/>
          <p:cNvCxnSpPr/>
          <p:nvPr/>
        </p:nvCxnSpPr>
        <p:spPr>
          <a:xfrm flipH="1">
            <a:off x="2991078" y="3045838"/>
            <a:ext cx="637896" cy="651694"/>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35" name="Прямоугольник 34"/>
          <p:cNvSpPr/>
          <p:nvPr/>
        </p:nvSpPr>
        <p:spPr>
          <a:xfrm>
            <a:off x="3602514" y="2805917"/>
            <a:ext cx="3839144" cy="461247"/>
          </a:xfrm>
          <a:prstGeom prst="rect">
            <a:avLst/>
          </a:prstGeom>
          <a:noFill/>
          <a:ln w="28575">
            <a:solidFill>
              <a:srgbClr val="28C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Item multiplication</a:t>
            </a:r>
            <a:endParaRPr lang="ru-RU" sz="2400" dirty="0">
              <a:solidFill>
                <a:schemeClr val="tx1"/>
              </a:solidFill>
            </a:endParaRPr>
          </a:p>
        </p:txBody>
      </p:sp>
      <mc:AlternateContent xmlns:mc="http://schemas.openxmlformats.org/markup-compatibility/2006" xmlns:a14="http://schemas.microsoft.com/office/drawing/2010/main">
        <mc:Choice Requires="a14">
          <p:sp>
            <p:nvSpPr>
              <p:cNvPr id="40" name="Прямоугольник 39"/>
              <p:cNvSpPr/>
              <p:nvPr/>
            </p:nvSpPr>
            <p:spPr>
              <a:xfrm>
                <a:off x="4343233" y="3267163"/>
                <a:ext cx="3098425" cy="1228453"/>
              </a:xfrm>
              <a:prstGeom prst="rect">
                <a:avLst/>
              </a:prstGeom>
              <a:noFill/>
              <a:ln w="28575">
                <a:solidFill>
                  <a:srgbClr val="28C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ru-RU" sz="2000" i="1" smtClean="0">
                              <a:solidFill>
                                <a:schemeClr val="tx1"/>
                              </a:solidFill>
                              <a:latin typeface="Cambria Math" panose="02040503050406030204" pitchFamily="18" charset="0"/>
                            </a:rPr>
                          </m:ctrlPr>
                        </m:dPr>
                        <m:e>
                          <m:m>
                            <m:mPr>
                              <m:mcs>
                                <m:mc>
                                  <m:mcPr>
                                    <m:count m:val="2"/>
                                    <m:mcJc m:val="center"/>
                                  </m:mcPr>
                                </m:mc>
                              </m:mcs>
                              <m:ctrlPr>
                                <a:rPr lang="ru-RU" sz="2000" i="1" smtClean="0">
                                  <a:solidFill>
                                    <a:schemeClr val="tx1"/>
                                  </a:solidFill>
                                  <a:latin typeface="Cambria Math" panose="02040503050406030204" pitchFamily="18" charset="0"/>
                                </a:rPr>
                              </m:ctrlPr>
                            </m:mPr>
                            <m:mr>
                              <m:e>
                                <m:r>
                                  <m:rPr>
                                    <m:brk m:alnAt="7"/>
                                  </m:rPr>
                                  <a:rPr lang="en-US" sz="2000" b="0" i="1" smtClean="0">
                                    <a:solidFill>
                                      <a:schemeClr val="tx1"/>
                                    </a:solidFill>
                                    <a:latin typeface="Cambria Math" panose="02040503050406030204" pitchFamily="18" charset="0"/>
                                  </a:rPr>
                                  <m:t>1</m:t>
                                </m:r>
                              </m:e>
                              <m:e>
                                <m:r>
                                  <a:rPr lang="en-US" sz="2000" b="0" i="1" smtClean="0">
                                    <a:solidFill>
                                      <a:schemeClr val="tx1"/>
                                    </a:solidFill>
                                    <a:latin typeface="Cambria Math" panose="02040503050406030204" pitchFamily="18" charset="0"/>
                                  </a:rPr>
                                  <m:t>3</m:t>
                                </m:r>
                              </m:e>
                            </m:mr>
                            <m:mr>
                              <m:e>
                                <m:r>
                                  <a:rPr lang="en-US" sz="2000" b="0" i="1" smtClean="0">
                                    <a:solidFill>
                                      <a:schemeClr val="tx1"/>
                                    </a:solidFill>
                                    <a:latin typeface="Cambria Math" panose="02040503050406030204" pitchFamily="18" charset="0"/>
                                  </a:rPr>
                                  <m:t>5</m:t>
                                </m:r>
                              </m:e>
                              <m:e>
                                <m:r>
                                  <a:rPr lang="en-US" sz="2000" b="0" i="1" smtClean="0">
                                    <a:solidFill>
                                      <a:schemeClr val="tx1"/>
                                    </a:solidFill>
                                    <a:latin typeface="Cambria Math" panose="02040503050406030204" pitchFamily="18" charset="0"/>
                                  </a:rPr>
                                  <m:t>7</m:t>
                                </m:r>
                              </m:e>
                            </m:mr>
                            <m:mr>
                              <m:e>
                                <m:r>
                                  <a:rPr lang="en-US" sz="2000" b="0" i="1" smtClean="0">
                                    <a:solidFill>
                                      <a:schemeClr val="tx1"/>
                                    </a:solidFill>
                                    <a:latin typeface="Cambria Math" panose="02040503050406030204" pitchFamily="18" charset="0"/>
                                  </a:rPr>
                                  <m:t>3</m:t>
                                </m:r>
                              </m:e>
                              <m:e>
                                <m:r>
                                  <a:rPr lang="en-US" sz="2000" b="0" i="1" smtClean="0">
                                    <a:solidFill>
                                      <a:schemeClr val="tx1"/>
                                    </a:solidFill>
                                    <a:latin typeface="Cambria Math" panose="02040503050406030204" pitchFamily="18" charset="0"/>
                                  </a:rPr>
                                  <m:t>5</m:t>
                                </m:r>
                              </m:e>
                            </m:mr>
                          </m:m>
                        </m:e>
                      </m:d>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m>
                            <m:mPr>
                              <m:mcs>
                                <m:mc>
                                  <m:mcPr>
                                    <m:count m:val="1"/>
                                    <m:mcJc m:val="center"/>
                                  </m:mcPr>
                                </m:mc>
                              </m:mcs>
                              <m:ctrlPr>
                                <a:rPr lang="en-US" sz="2000" b="0" i="1" smtClean="0">
                                  <a:solidFill>
                                    <a:schemeClr val="tx1"/>
                                  </a:solidFill>
                                  <a:latin typeface="Cambria Math" panose="02040503050406030204" pitchFamily="18" charset="0"/>
                                </a:rPr>
                              </m:ctrlPr>
                            </m:mPr>
                            <m:mr>
                              <m:e>
                                <m:r>
                                  <m:rPr>
                                    <m:brk m:alnAt="7"/>
                                  </m:rPr>
                                  <a:rPr lang="en-US" sz="2000" b="0" i="1" smtClean="0">
                                    <a:solidFill>
                                      <a:schemeClr val="tx1"/>
                                    </a:solidFill>
                                    <a:latin typeface="Cambria Math" panose="02040503050406030204" pitchFamily="18" charset="0"/>
                                  </a:rPr>
                                  <m:t>1</m:t>
                                </m:r>
                              </m:e>
                            </m:mr>
                            <m:mr>
                              <m:e>
                                <m:r>
                                  <a:rPr lang="en-US" sz="2000" b="0" i="1" smtClean="0">
                                    <a:solidFill>
                                      <a:schemeClr val="tx1"/>
                                    </a:solidFill>
                                    <a:latin typeface="Cambria Math" panose="02040503050406030204" pitchFamily="18" charset="0"/>
                                  </a:rPr>
                                  <m:t>2</m:t>
                                </m:r>
                              </m:e>
                            </m:mr>
                            <m:mr>
                              <m:e>
                                <m:r>
                                  <a:rPr lang="en-US" sz="2000" b="0" i="1" smtClean="0">
                                    <a:solidFill>
                                      <a:schemeClr val="tx1"/>
                                    </a:solidFill>
                                    <a:latin typeface="Cambria Math" panose="02040503050406030204" pitchFamily="18" charset="0"/>
                                  </a:rPr>
                                  <m:t>3</m:t>
                                </m:r>
                              </m:e>
                            </m:mr>
                          </m:m>
                        </m:e>
                      </m:d>
                      <m:r>
                        <a:rPr lang="en-US" sz="2000" b="0" i="1" smtClean="0">
                          <a:solidFill>
                            <a:schemeClr val="tx1"/>
                          </a:solidFill>
                          <a:latin typeface="Cambria Math" panose="02040503050406030204" pitchFamily="18" charset="0"/>
                        </a:rPr>
                        <m:t>=</m:t>
                      </m:r>
                      <m:d>
                        <m:dPr>
                          <m:begChr m:val="["/>
                          <m:endChr m:val="]"/>
                          <m:ctrlPr>
                            <a:rPr lang="en-US" sz="2000" b="0" i="1" smtClean="0">
                              <a:solidFill>
                                <a:schemeClr val="tx1"/>
                              </a:solidFill>
                              <a:latin typeface="Cambria Math" panose="02040503050406030204" pitchFamily="18" charset="0"/>
                            </a:rPr>
                          </m:ctrlPr>
                        </m:dPr>
                        <m:e>
                          <m:m>
                            <m:mPr>
                              <m:mcs>
                                <m:mc>
                                  <m:mcPr>
                                    <m:count m:val="2"/>
                                    <m:mcJc m:val="center"/>
                                  </m:mcPr>
                                </m:mc>
                              </m:mcs>
                              <m:ctrlPr>
                                <a:rPr lang="en-US" sz="2000" b="0" i="1" smtClean="0">
                                  <a:solidFill>
                                    <a:schemeClr val="tx1"/>
                                  </a:solidFill>
                                  <a:latin typeface="Cambria Math" panose="02040503050406030204" pitchFamily="18" charset="0"/>
                                </a:rPr>
                              </m:ctrlPr>
                            </m:mPr>
                            <m:mr>
                              <m:e>
                                <m:r>
                                  <m:rPr>
                                    <m:brk m:alnAt="7"/>
                                  </m:rPr>
                                  <a:rPr lang="en-US" sz="2000" b="0" i="1" smtClean="0">
                                    <a:solidFill>
                                      <a:schemeClr val="tx1"/>
                                    </a:solidFill>
                                    <a:latin typeface="Cambria Math" panose="02040503050406030204" pitchFamily="18" charset="0"/>
                                  </a:rPr>
                                  <m:t>1</m:t>
                                </m:r>
                              </m:e>
                              <m:e>
                                <m:r>
                                  <a:rPr lang="en-US" sz="2000" b="0" i="1" smtClean="0">
                                    <a:solidFill>
                                      <a:schemeClr val="tx1"/>
                                    </a:solidFill>
                                    <a:latin typeface="Cambria Math" panose="02040503050406030204" pitchFamily="18" charset="0"/>
                                  </a:rPr>
                                  <m:t>3</m:t>
                                </m:r>
                              </m:e>
                            </m:mr>
                            <m:mr>
                              <m:e>
                                <m:r>
                                  <a:rPr lang="en-US" sz="2000" b="0" i="1" smtClean="0">
                                    <a:solidFill>
                                      <a:schemeClr val="tx1"/>
                                    </a:solidFill>
                                    <a:latin typeface="Cambria Math" panose="02040503050406030204" pitchFamily="18" charset="0"/>
                                  </a:rPr>
                                  <m:t>10</m:t>
                                </m:r>
                              </m:e>
                              <m:e>
                                <m:r>
                                  <a:rPr lang="en-US" sz="2000" b="0" i="1" smtClean="0">
                                    <a:solidFill>
                                      <a:schemeClr val="tx1"/>
                                    </a:solidFill>
                                    <a:latin typeface="Cambria Math" panose="02040503050406030204" pitchFamily="18" charset="0"/>
                                  </a:rPr>
                                  <m:t>14</m:t>
                                </m:r>
                              </m:e>
                            </m:mr>
                            <m:mr>
                              <m:e>
                                <m:r>
                                  <a:rPr lang="en-US" sz="2000" b="0" i="1" smtClean="0">
                                    <a:solidFill>
                                      <a:schemeClr val="tx1"/>
                                    </a:solidFill>
                                    <a:latin typeface="Cambria Math" panose="02040503050406030204" pitchFamily="18" charset="0"/>
                                  </a:rPr>
                                  <m:t>9</m:t>
                                </m:r>
                              </m:e>
                              <m:e>
                                <m:r>
                                  <a:rPr lang="en-US" sz="2000" b="0" i="1" smtClean="0">
                                    <a:solidFill>
                                      <a:schemeClr val="tx1"/>
                                    </a:solidFill>
                                    <a:latin typeface="Cambria Math" panose="02040503050406030204" pitchFamily="18" charset="0"/>
                                  </a:rPr>
                                  <m:t>15</m:t>
                                </m:r>
                              </m:e>
                            </m:mr>
                          </m:m>
                        </m:e>
                      </m:d>
                    </m:oMath>
                  </m:oMathPara>
                </a14:m>
                <a:endParaRPr lang="ru-RU" sz="2000">
                  <a:solidFill>
                    <a:schemeClr val="tx1"/>
                  </a:solidFill>
                </a:endParaRPr>
              </a:p>
            </p:txBody>
          </p:sp>
        </mc:Choice>
        <mc:Fallback xmlns="">
          <p:sp>
            <p:nvSpPr>
              <p:cNvPr id="40" name="Прямоугольник 39"/>
              <p:cNvSpPr>
                <a:spLocks noRot="1" noChangeAspect="1" noMove="1" noResize="1" noEditPoints="1" noAdjustHandles="1" noChangeArrowheads="1" noChangeShapeType="1" noTextEdit="1"/>
              </p:cNvSpPr>
              <p:nvPr/>
            </p:nvSpPr>
            <p:spPr>
              <a:xfrm>
                <a:off x="4343233" y="3267163"/>
                <a:ext cx="3098425" cy="1228453"/>
              </a:xfrm>
              <a:prstGeom prst="rect">
                <a:avLst/>
              </a:prstGeom>
              <a:blipFill>
                <a:blip r:embed="rId14"/>
                <a:stretch>
                  <a:fillRect/>
                </a:stretch>
              </a:blipFill>
              <a:ln w="28575">
                <a:solidFill>
                  <a:srgbClr val="28C4CC"/>
                </a:solidFill>
              </a:ln>
            </p:spPr>
            <p:txBody>
              <a:bodyPr/>
              <a:lstStyle/>
              <a:p>
                <a:r>
                  <a:rPr lang="ru-RU">
                    <a:noFill/>
                  </a:rPr>
                  <a:t> </a:t>
                </a:r>
              </a:p>
            </p:txBody>
          </p:sp>
        </mc:Fallback>
      </mc:AlternateContent>
      <p:sp>
        <p:nvSpPr>
          <p:cNvPr id="65" name="Скругленный прямоугольник 64"/>
          <p:cNvSpPr/>
          <p:nvPr/>
        </p:nvSpPr>
        <p:spPr>
          <a:xfrm>
            <a:off x="501805" y="5115128"/>
            <a:ext cx="5625726" cy="117687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400">
              <a:solidFill>
                <a:schemeClr val="tx1"/>
              </a:solidFill>
            </a:endParaRPr>
          </a:p>
        </p:txBody>
      </p:sp>
      <p:sp>
        <p:nvSpPr>
          <p:cNvPr id="66" name="TextBox 65"/>
          <p:cNvSpPr txBox="1"/>
          <p:nvPr/>
        </p:nvSpPr>
        <p:spPr>
          <a:xfrm>
            <a:off x="733425" y="5154138"/>
            <a:ext cx="4605830" cy="461665"/>
          </a:xfrm>
          <a:prstGeom prst="rect">
            <a:avLst/>
          </a:prstGeom>
          <a:noFill/>
        </p:spPr>
        <p:txBody>
          <a:bodyPr wrap="square" rtlCol="0">
            <a:spAutoFit/>
          </a:bodyPr>
          <a:lstStyle/>
          <a:p>
            <a:r>
              <a:rPr lang="en-US" sz="2400" dirty="0"/>
              <a:t>Home work</a:t>
            </a:r>
            <a:r>
              <a:rPr lang="ru-RU" sz="2400" dirty="0"/>
              <a:t>: </a:t>
            </a:r>
            <a:r>
              <a:rPr lang="en-US" sz="2400" dirty="0"/>
              <a:t>find the proof</a:t>
            </a:r>
            <a:endParaRPr lang="ru-RU" sz="2400" dirty="0"/>
          </a:p>
        </p:txBody>
      </p:sp>
      <mc:AlternateContent xmlns:mc="http://schemas.openxmlformats.org/markup-compatibility/2006" xmlns:a14="http://schemas.microsoft.com/office/drawing/2010/main">
        <mc:Choice Requires="a14">
          <p:sp>
            <p:nvSpPr>
              <p:cNvPr id="68" name="TextBox 67"/>
              <p:cNvSpPr txBox="1"/>
              <p:nvPr/>
            </p:nvSpPr>
            <p:spPr>
              <a:xfrm>
                <a:off x="2006386" y="5730175"/>
                <a:ext cx="356259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𝜎</m:t>
                      </m:r>
                      <m:r>
                        <a:rPr lang="en-US" sz="2400" b="0" i="1" smtClean="0">
                          <a:latin typeface="Cambria Math" panose="02040503050406030204" pitchFamily="18" charset="0"/>
                        </a:rPr>
                        <m:t>⋅(1−</m:t>
                      </m:r>
                      <m:r>
                        <a:rPr lang="en-US" sz="2400" b="0" i="1" smtClean="0">
                          <a:latin typeface="Cambria Math" panose="02040503050406030204" pitchFamily="18" charset="0"/>
                        </a:rPr>
                        <m:t>𝜎</m:t>
                      </m:r>
                      <m:r>
                        <a:rPr lang="en-US" sz="2400" b="0" i="1" smtClean="0">
                          <a:latin typeface="Cambria Math" panose="02040503050406030204" pitchFamily="18" charset="0"/>
                        </a:rPr>
                        <m:t>)</m:t>
                      </m:r>
                    </m:oMath>
                  </m:oMathPara>
                </a14:m>
                <a:endParaRPr lang="ru-RU" sz="2400" dirty="0"/>
              </a:p>
            </p:txBody>
          </p:sp>
        </mc:Choice>
        <mc:Fallback xmlns="">
          <p:sp>
            <p:nvSpPr>
              <p:cNvPr id="68" name="TextBox 67"/>
              <p:cNvSpPr txBox="1">
                <a:spLocks noRot="1" noChangeAspect="1" noMove="1" noResize="1" noEditPoints="1" noAdjustHandles="1" noChangeArrowheads="1" noChangeShapeType="1" noTextEdit="1"/>
              </p:cNvSpPr>
              <p:nvPr/>
            </p:nvSpPr>
            <p:spPr>
              <a:xfrm>
                <a:off x="2006386" y="5730175"/>
                <a:ext cx="3562591" cy="461665"/>
              </a:xfrm>
              <a:prstGeom prst="rect">
                <a:avLst/>
              </a:prstGeom>
              <a:blipFill>
                <a:blip r:embed="rId15"/>
                <a:stretch>
                  <a:fillRect b="-17105"/>
                </a:stretch>
              </a:blipFill>
            </p:spPr>
            <p:txBody>
              <a:bodyPr/>
              <a:lstStyle/>
              <a:p>
                <a:r>
                  <a:rPr lang="ru-RU">
                    <a:noFill/>
                  </a:rPr>
                  <a:t> </a:t>
                </a:r>
              </a:p>
            </p:txBody>
          </p:sp>
        </mc:Fallback>
      </mc:AlternateContent>
      <p:sp>
        <p:nvSpPr>
          <p:cNvPr id="28" name="Прямоугольник 27"/>
          <p:cNvSpPr/>
          <p:nvPr/>
        </p:nvSpPr>
        <p:spPr>
          <a:xfrm>
            <a:off x="2863565" y="4530146"/>
            <a:ext cx="202103" cy="246778"/>
          </a:xfrm>
          <a:prstGeom prst="rect">
            <a:avLst/>
          </a:prstGeom>
          <a:noFill/>
          <a:ln w="28575">
            <a:solidFill>
              <a:srgbClr val="28C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Заголовок 3">
            <a:extLst>
              <a:ext uri="{FF2B5EF4-FFF2-40B4-BE49-F238E27FC236}">
                <a16:creationId xmlns:a16="http://schemas.microsoft.com/office/drawing/2014/main" id="{5E77711D-D736-4F8C-8231-EC2A447C279B}"/>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Backpropagation algorithm </a:t>
            </a:r>
            <a:endParaRPr lang="ru-RU" sz="3200" dirty="0"/>
          </a:p>
        </p:txBody>
      </p:sp>
    </p:spTree>
    <p:extLst>
      <p:ext uri="{BB962C8B-B14F-4D97-AF65-F5344CB8AC3E}">
        <p14:creationId xmlns:p14="http://schemas.microsoft.com/office/powerpoint/2010/main" val="375286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23" grpId="0" animBg="1"/>
      <p:bldP spid="24" grpId="0" animBg="1"/>
      <p:bldP spid="24" grpId="1" animBg="1"/>
      <p:bldP spid="35" grpId="0" animBg="1"/>
      <p:bldP spid="35" grpId="1" animBg="1"/>
      <p:bldP spid="40" grpId="0" animBg="1"/>
      <p:bldP spid="40" grpId="1" animBg="1"/>
      <p:bldP spid="65" grpId="0" animBg="1"/>
      <p:bldP spid="66" grpId="0"/>
      <p:bldP spid="68" grpId="0"/>
      <p:bldP spid="28" grpId="0" animBg="1"/>
      <p:bldP spid="2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Заголовок 3">
            <a:extLst>
              <a:ext uri="{FF2B5EF4-FFF2-40B4-BE49-F238E27FC236}">
                <a16:creationId xmlns:a16="http://schemas.microsoft.com/office/drawing/2014/main" id="{5E77711D-D736-4F8C-8231-EC2A447C279B}"/>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Types of learning</a:t>
            </a:r>
            <a:endParaRPr lang="ru-RU" sz="3200" dirty="0"/>
          </a:p>
        </p:txBody>
      </p:sp>
      <p:sp>
        <p:nvSpPr>
          <p:cNvPr id="26" name="Объект 2">
            <a:extLst>
              <a:ext uri="{FF2B5EF4-FFF2-40B4-BE49-F238E27FC236}">
                <a16:creationId xmlns:a16="http://schemas.microsoft.com/office/drawing/2014/main" id="{F503C7D8-EAD4-4802-B1C0-30C6774AB4AF}"/>
              </a:ext>
            </a:extLst>
          </p:cNvPr>
          <p:cNvSpPr>
            <a:spLocks noGrp="1"/>
          </p:cNvSpPr>
          <p:nvPr>
            <p:ph idx="1"/>
          </p:nvPr>
        </p:nvSpPr>
        <p:spPr>
          <a:xfrm>
            <a:off x="838200" y="1431235"/>
            <a:ext cx="10515600" cy="4745728"/>
          </a:xfrm>
        </p:spPr>
        <p:txBody>
          <a:bodyPr/>
          <a:lstStyle/>
          <a:p>
            <a:r>
              <a:rPr lang="en-US" dirty="0"/>
              <a:t>Standard learning</a:t>
            </a:r>
          </a:p>
          <a:p>
            <a:pPr marL="0" indent="0">
              <a:buNone/>
            </a:pPr>
            <a:r>
              <a:rPr lang="en-US" dirty="0"/>
              <a:t>We calculate gradient vector using all data</a:t>
            </a:r>
          </a:p>
          <a:p>
            <a:pPr marL="0" indent="0">
              <a:buNone/>
            </a:pPr>
            <a:endParaRPr lang="en-US" dirty="0"/>
          </a:p>
          <a:p>
            <a:r>
              <a:rPr lang="en-US" dirty="0"/>
              <a:t>Online learning</a:t>
            </a:r>
          </a:p>
          <a:p>
            <a:pPr marL="0" indent="0">
              <a:buNone/>
            </a:pPr>
            <a:r>
              <a:rPr lang="en-US" dirty="0"/>
              <a:t>We calculate gradient vector using one item</a:t>
            </a:r>
            <a:endParaRPr lang="ru-RU" dirty="0"/>
          </a:p>
          <a:p>
            <a:pPr marL="0" indent="0">
              <a:buNone/>
            </a:pPr>
            <a:endParaRPr lang="ru-RU" dirty="0"/>
          </a:p>
          <a:p>
            <a:r>
              <a:rPr lang="en-US" dirty="0"/>
              <a:t>Minibatch learning </a:t>
            </a:r>
          </a:p>
          <a:p>
            <a:pPr marL="0" indent="0">
              <a:buNone/>
            </a:pPr>
            <a:r>
              <a:rPr lang="en-US" dirty="0"/>
              <a:t>We calculate gradient vector using 10-100 items</a:t>
            </a:r>
            <a:endParaRPr lang="ru-RU" dirty="0"/>
          </a:p>
          <a:p>
            <a:pPr marL="0" indent="0">
              <a:buNone/>
            </a:pPr>
            <a:endParaRPr lang="ru-RU" b="1" dirty="0"/>
          </a:p>
        </p:txBody>
      </p:sp>
    </p:spTree>
    <p:extLst>
      <p:ext uri="{BB962C8B-B14F-4D97-AF65-F5344CB8AC3E}">
        <p14:creationId xmlns:p14="http://schemas.microsoft.com/office/powerpoint/2010/main" val="3877321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a:extLst>
              <a:ext uri="{FF2B5EF4-FFF2-40B4-BE49-F238E27FC236}">
                <a16:creationId xmlns:a16="http://schemas.microsoft.com/office/drawing/2014/main" id="{73C55F02-B42E-4BE8-B1A8-AE252B8920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601" y="899816"/>
            <a:ext cx="10429766" cy="5866743"/>
          </a:xfrm>
        </p:spPr>
      </p:pic>
      <p:sp>
        <p:nvSpPr>
          <p:cNvPr id="6" name="Заголовок 3">
            <a:extLst>
              <a:ext uri="{FF2B5EF4-FFF2-40B4-BE49-F238E27FC236}">
                <a16:creationId xmlns:a16="http://schemas.microsoft.com/office/drawing/2014/main" id="{F845C637-BDC1-4F72-B005-86A335000C16}"/>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ru-RU" sz="3200" dirty="0"/>
          </a:p>
        </p:txBody>
      </p:sp>
      <p:pic>
        <p:nvPicPr>
          <p:cNvPr id="2050" name="Picture 2" descr="Картинки по запросу cntk microsoft">
            <a:extLst>
              <a:ext uri="{FF2B5EF4-FFF2-40B4-BE49-F238E27FC236}">
                <a16:creationId xmlns:a16="http://schemas.microsoft.com/office/drawing/2014/main" id="{EBDEF350-D1A7-4CD9-84B3-9BE32DC633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74"/>
          <a:stretch/>
        </p:blipFill>
        <p:spPr bwMode="auto">
          <a:xfrm>
            <a:off x="4937760" y="3963513"/>
            <a:ext cx="1824854" cy="16665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Картинки по запросу cuDNN">
            <a:extLst>
              <a:ext uri="{FF2B5EF4-FFF2-40B4-BE49-F238E27FC236}">
                <a16:creationId xmlns:a16="http://schemas.microsoft.com/office/drawing/2014/main" id="{FEAF19CC-A0C2-4740-AE87-B94FA5085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01" y="2404099"/>
            <a:ext cx="2223025" cy="142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228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2">
            <a:extLst>
              <a:ext uri="{FF2B5EF4-FFF2-40B4-BE49-F238E27FC236}">
                <a16:creationId xmlns:a16="http://schemas.microsoft.com/office/drawing/2014/main" id="{74F89BE2-A71E-4667-AEB8-9BA7BFEBD5D8}"/>
              </a:ext>
            </a:extLst>
          </p:cNvPr>
          <p:cNvSpPr>
            <a:spLocks noGrp="1"/>
          </p:cNvSpPr>
          <p:nvPr>
            <p:ph idx="1"/>
          </p:nvPr>
        </p:nvSpPr>
        <p:spPr>
          <a:xfrm>
            <a:off x="838200" y="1825625"/>
            <a:ext cx="10515600" cy="4667250"/>
          </a:xfrm>
        </p:spPr>
        <p:txBody>
          <a:bodyPr>
            <a:normAutofit/>
          </a:bodyPr>
          <a:lstStyle/>
          <a:p>
            <a:r>
              <a:rPr lang="ru-RU" dirty="0" err="1"/>
              <a:t>Keras</a:t>
            </a:r>
            <a:r>
              <a:rPr lang="ru-RU" dirty="0"/>
              <a:t> </a:t>
            </a:r>
            <a:r>
              <a:rPr lang="en-US" dirty="0"/>
              <a:t>is an </a:t>
            </a:r>
            <a:r>
              <a:rPr lang="en-US" b="1" dirty="0"/>
              <a:t>open</a:t>
            </a:r>
            <a:r>
              <a:rPr lang="en-US" dirty="0"/>
              <a:t> machine learning library, add-on for TensorFlow and Theano. It was planned as part of the main TensorFlow library, but </a:t>
            </a:r>
            <a:r>
              <a:rPr lang="en-US" dirty="0" err="1"/>
              <a:t>Keras</a:t>
            </a:r>
            <a:r>
              <a:rPr lang="en-US" dirty="0"/>
              <a:t> was allocated to a separate add-on, since </a:t>
            </a:r>
            <a:r>
              <a:rPr lang="en-US" b="1" dirty="0" err="1"/>
              <a:t>Keras</a:t>
            </a:r>
            <a:r>
              <a:rPr lang="en-US" b="1" dirty="0"/>
              <a:t> is an interface </a:t>
            </a:r>
            <a:r>
              <a:rPr lang="en-US" dirty="0"/>
              <a:t>rather than an end-to-end machine learning system. </a:t>
            </a:r>
            <a:r>
              <a:rPr lang="en-US" dirty="0" err="1"/>
              <a:t>Keras</a:t>
            </a:r>
            <a:r>
              <a:rPr lang="en-US" dirty="0"/>
              <a:t> provides a higher-level, more intuitive set of abstractions that makes it easy to form neural networks, regardless of the scientific computing library used at the bottom level.</a:t>
            </a:r>
          </a:p>
          <a:p>
            <a:endParaRPr lang="ru-RU" dirty="0"/>
          </a:p>
          <a:p>
            <a:r>
              <a:rPr lang="en-US" dirty="0" err="1"/>
              <a:t>Keras</a:t>
            </a:r>
            <a:r>
              <a:rPr lang="en-US" dirty="0"/>
              <a:t> - front-end</a:t>
            </a:r>
          </a:p>
          <a:p>
            <a:r>
              <a:rPr lang="en-US" dirty="0"/>
              <a:t>TensorFlow- back-end</a:t>
            </a:r>
            <a:endParaRPr lang="ru-RU" dirty="0"/>
          </a:p>
        </p:txBody>
      </p:sp>
      <p:sp>
        <p:nvSpPr>
          <p:cNvPr id="5" name="Заголовок 3">
            <a:extLst>
              <a:ext uri="{FF2B5EF4-FFF2-40B4-BE49-F238E27FC236}">
                <a16:creationId xmlns:a16="http://schemas.microsoft.com/office/drawing/2014/main" id="{26EBE38A-E333-49E8-A678-D21ED1812106}"/>
              </a:ext>
            </a:extLst>
          </p:cNvPr>
          <p:cNvSpPr txBox="1">
            <a:spLocks/>
          </p:cNvSpPr>
          <p:nvPr/>
        </p:nvSpPr>
        <p:spPr>
          <a:xfrm>
            <a:off x="0" y="-24988"/>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err="1"/>
              <a:t>Keras</a:t>
            </a:r>
            <a:endParaRPr lang="ru-RU" sz="3200" dirty="0"/>
          </a:p>
        </p:txBody>
      </p:sp>
      <p:pic>
        <p:nvPicPr>
          <p:cNvPr id="6" name="Picture 6" descr="ÐÐ°ÑÑÐ¸Ð½ÐºÐ¸ Ð¿Ð¾ Ð·Ð°Ð¿ÑÐ¾ÑÑ keras">
            <a:extLst>
              <a:ext uri="{FF2B5EF4-FFF2-40B4-BE49-F238E27FC236}">
                <a16:creationId xmlns:a16="http://schemas.microsoft.com/office/drawing/2014/main" id="{374BD816-E210-4EBA-A926-AAFCC09CF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8054" y="5081014"/>
            <a:ext cx="4023946" cy="1617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557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3CD355E-F028-4A53-9985-4A8FE221BDA1}"/>
              </a:ext>
            </a:extLst>
          </p:cNvPr>
          <p:cNvSpPr>
            <a:spLocks noGrp="1"/>
          </p:cNvSpPr>
          <p:nvPr>
            <p:ph idx="1"/>
          </p:nvPr>
        </p:nvSpPr>
        <p:spPr>
          <a:xfrm>
            <a:off x="923544" y="1554295"/>
            <a:ext cx="10515600" cy="4976236"/>
          </a:xfrm>
        </p:spPr>
        <p:txBody>
          <a:bodyPr/>
          <a:lstStyle/>
          <a:p>
            <a:pPr marL="0" indent="0">
              <a:buNone/>
            </a:pPr>
            <a:r>
              <a:rPr lang="en-US" dirty="0"/>
              <a:t>A computer calculates faster than man, but it</a:t>
            </a:r>
          </a:p>
          <a:p>
            <a:pPr marL="0" indent="0">
              <a:buNone/>
            </a:pPr>
            <a:r>
              <a:rPr lang="en-US" dirty="0"/>
              <a:t>understands natural language,</a:t>
            </a:r>
          </a:p>
          <a:p>
            <a:pPr marL="0" indent="0">
              <a:buNone/>
            </a:pPr>
            <a:r>
              <a:rPr lang="en-US" dirty="0"/>
              <a:t>recognizes images, recognizes people (ha </a:t>
            </a:r>
            <a:r>
              <a:rPr lang="en-US" dirty="0" err="1"/>
              <a:t>ha</a:t>
            </a:r>
            <a:r>
              <a:rPr lang="en-US" dirty="0"/>
              <a:t> say it to the cops) and</a:t>
            </a:r>
          </a:p>
          <a:p>
            <a:pPr marL="0" indent="0">
              <a:buNone/>
            </a:pPr>
            <a:r>
              <a:rPr lang="en-US" dirty="0"/>
              <a:t>is trained in the broad sense of the word</a:t>
            </a:r>
          </a:p>
          <a:p>
            <a:pPr marL="0" indent="0">
              <a:buNone/>
            </a:pPr>
            <a:endParaRPr lang="en-US" dirty="0"/>
          </a:p>
          <a:p>
            <a:pPr marL="0" indent="0">
              <a:buNone/>
            </a:pPr>
            <a:r>
              <a:rPr lang="en-US" dirty="0"/>
              <a:t>much worse.</a:t>
            </a:r>
          </a:p>
          <a:p>
            <a:pPr marL="0" indent="0">
              <a:buNone/>
            </a:pPr>
            <a:endParaRPr lang="en-US" dirty="0"/>
          </a:p>
          <a:p>
            <a:pPr marL="0" indent="0">
              <a:buNone/>
            </a:pPr>
            <a:r>
              <a:rPr lang="en-US" dirty="0"/>
              <a:t>Why? How does a man achieve all this?</a:t>
            </a:r>
            <a:endParaRPr lang="ru-RU" dirty="0"/>
          </a:p>
        </p:txBody>
      </p:sp>
      <p:sp>
        <p:nvSpPr>
          <p:cNvPr id="4" name="Заголовок 3">
            <a:extLst>
              <a:ext uri="{FF2B5EF4-FFF2-40B4-BE49-F238E27FC236}">
                <a16:creationId xmlns:a16="http://schemas.microsoft.com/office/drawing/2014/main" id="{7F0207D0-110E-4F21-89C3-AE8A1D72607D}"/>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Teaser</a:t>
            </a:r>
            <a:endParaRPr lang="ru-RU" sz="3200" dirty="0"/>
          </a:p>
        </p:txBody>
      </p:sp>
    </p:spTree>
    <p:extLst>
      <p:ext uri="{BB962C8B-B14F-4D97-AF65-F5344CB8AC3E}">
        <p14:creationId xmlns:p14="http://schemas.microsoft.com/office/powerpoint/2010/main" val="4224954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скругленные углы 5">
            <a:extLst>
              <a:ext uri="{FF2B5EF4-FFF2-40B4-BE49-F238E27FC236}">
                <a16:creationId xmlns:a16="http://schemas.microsoft.com/office/drawing/2014/main" id="{50DC362A-BEE8-4A01-9AAB-268906A95D69}"/>
              </a:ext>
            </a:extLst>
          </p:cNvPr>
          <p:cNvSpPr/>
          <p:nvPr/>
        </p:nvSpPr>
        <p:spPr>
          <a:xfrm>
            <a:off x="3074126" y="306977"/>
            <a:ext cx="6331132" cy="124532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dirty="0"/>
              <a:t>Convolutional </a:t>
            </a:r>
          </a:p>
          <a:p>
            <a:pPr algn="ctr"/>
            <a:r>
              <a:rPr lang="en-US" sz="4000" dirty="0"/>
              <a:t>neural networks</a:t>
            </a:r>
            <a:endParaRPr lang="ru-RU" sz="4000" dirty="0"/>
          </a:p>
        </p:txBody>
      </p:sp>
      <p:pic>
        <p:nvPicPr>
          <p:cNvPr id="5" name="Рисунок 4" descr="Изображение выглядит как внутренний, телевидение, стена, монитор&#10;&#10;Автоматически созданное описание">
            <a:extLst>
              <a:ext uri="{FF2B5EF4-FFF2-40B4-BE49-F238E27FC236}">
                <a16:creationId xmlns:a16="http://schemas.microsoft.com/office/drawing/2014/main" id="{57BC4A87-930B-4130-A8DB-8269C1D675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975" y="2553891"/>
            <a:ext cx="6686550" cy="3761184"/>
          </a:xfrm>
          <a:prstGeom prst="rect">
            <a:avLst/>
          </a:prstGeom>
        </p:spPr>
      </p:pic>
    </p:spTree>
    <p:extLst>
      <p:ext uri="{BB962C8B-B14F-4D97-AF65-F5344CB8AC3E}">
        <p14:creationId xmlns:p14="http://schemas.microsoft.com/office/powerpoint/2010/main" val="3159874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1E62C59-857A-454A-809D-D32E7755DEC2}"/>
                  </a:ext>
                </a:extLst>
              </p:cNvPr>
              <p:cNvSpPr>
                <a:spLocks noGrp="1"/>
              </p:cNvSpPr>
              <p:nvPr>
                <p:ph idx="1"/>
              </p:nvPr>
            </p:nvSpPr>
            <p:spPr>
              <a:xfrm>
                <a:off x="838200" y="1047404"/>
                <a:ext cx="10515600" cy="5602778"/>
              </a:xfrm>
            </p:spPr>
            <p:txBody>
              <a:bodyPr>
                <a:normAutofit fontScale="92500"/>
              </a:bodyPr>
              <a:lstStyle/>
              <a:p>
                <a:pPr marL="0" indent="0">
                  <a:buNone/>
                </a:pPr>
                <a:r>
                  <a:rPr lang="en-US" b="1" dirty="0"/>
                  <a:t>Disadvantages of ANN</a:t>
                </a:r>
                <a:endParaRPr lang="ru-RU" b="1" dirty="0"/>
              </a:p>
              <a:p>
                <a:r>
                  <a:rPr lang="en-US" dirty="0"/>
                  <a:t>A large number of</a:t>
                </a:r>
                <a:r>
                  <a:rPr lang="ru-RU" dirty="0"/>
                  <a:t> </a:t>
                </a:r>
                <a:r>
                  <a:rPr lang="en-US" dirty="0"/>
                  <a:t>weights (for ex: </a:t>
                </a:r>
                <a14:m>
                  <m:oMath xmlns:m="http://schemas.openxmlformats.org/officeDocument/2006/math">
                    <m:r>
                      <a:rPr lang="en-US" b="0" i="1" smtClean="0">
                        <a:latin typeface="Cambria Math" panose="02040503050406030204" pitchFamily="18" charset="0"/>
                      </a:rPr>
                      <m:t>28×28</m:t>
                    </m:r>
                  </m:oMath>
                </a14:m>
                <a:r>
                  <a:rPr lang="en-US" dirty="0"/>
                  <a:t> pix =784 for input, + 2 hidden layers (800,10) = 635200 weights )</a:t>
                </a:r>
              </a:p>
              <a:p>
                <a:endParaRPr lang="en-US" dirty="0"/>
              </a:p>
              <a:p>
                <a:r>
                  <a:rPr lang="en-US" dirty="0"/>
                  <a:t>Image is represented as 1D array. We lose an information about topology </a:t>
                </a:r>
              </a:p>
              <a:p>
                <a:endParaRPr lang="en-US" dirty="0"/>
              </a:p>
              <a:p>
                <a:pPr marL="0" indent="0">
                  <a:buNone/>
                </a:pPr>
                <a:r>
                  <a:rPr lang="en-US" b="1" dirty="0"/>
                  <a:t>The principles</a:t>
                </a:r>
                <a:r>
                  <a:rPr lang="ru-RU" b="1" dirty="0"/>
                  <a:t> </a:t>
                </a:r>
                <a:r>
                  <a:rPr lang="en-US" b="1" dirty="0"/>
                  <a:t>of CNN</a:t>
                </a:r>
              </a:p>
              <a:p>
                <a:r>
                  <a:rPr lang="en-US" dirty="0"/>
                  <a:t>Shared weights </a:t>
                </a:r>
              </a:p>
              <a:p>
                <a:r>
                  <a:rPr lang="en-US" dirty="0"/>
                  <a:t>Local perception</a:t>
                </a:r>
                <a:endParaRPr lang="ru-RU" dirty="0"/>
              </a:p>
              <a:p>
                <a:r>
                  <a:rPr lang="en-US" dirty="0"/>
                  <a:t>Dimension reduction (layer-by-layer resizing of the entrance )</a:t>
                </a:r>
                <a:endParaRPr lang="ru-RU" dirty="0"/>
              </a:p>
              <a:p>
                <a:r>
                  <a:rPr lang="en-US" dirty="0"/>
                  <a:t>Convolutional neural networks provide partial stability to scale changes, shifts, turns, angle changes and other distortions.</a:t>
                </a:r>
                <a:endParaRPr lang="ru-RU" dirty="0"/>
              </a:p>
            </p:txBody>
          </p:sp>
        </mc:Choice>
        <mc:Fallback xmlns="">
          <p:sp>
            <p:nvSpPr>
              <p:cNvPr id="3" name="Объект 2">
                <a:extLst>
                  <a:ext uri="{FF2B5EF4-FFF2-40B4-BE49-F238E27FC236}">
                    <a16:creationId xmlns:a16="http://schemas.microsoft.com/office/drawing/2014/main" id="{C1E62C59-857A-454A-809D-D32E7755DEC2}"/>
                  </a:ext>
                </a:extLst>
              </p:cNvPr>
              <p:cNvSpPr>
                <a:spLocks noGrp="1" noRot="1" noChangeAspect="1" noMove="1" noResize="1" noEditPoints="1" noAdjustHandles="1" noChangeArrowheads="1" noChangeShapeType="1" noTextEdit="1"/>
              </p:cNvSpPr>
              <p:nvPr>
                <p:ph idx="1"/>
              </p:nvPr>
            </p:nvSpPr>
            <p:spPr>
              <a:xfrm>
                <a:off x="838200" y="1047404"/>
                <a:ext cx="10515600" cy="5602778"/>
              </a:xfrm>
              <a:blipFill>
                <a:blip r:embed="rId3"/>
                <a:stretch>
                  <a:fillRect l="-1043" t="-1632" b="-1197"/>
                </a:stretch>
              </a:blipFill>
            </p:spPr>
            <p:txBody>
              <a:bodyPr/>
              <a:lstStyle/>
              <a:p>
                <a:r>
                  <a:rPr lang="ru-RU">
                    <a:noFill/>
                  </a:rPr>
                  <a:t> </a:t>
                </a:r>
              </a:p>
            </p:txBody>
          </p:sp>
        </mc:Fallback>
      </mc:AlternateContent>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Why are fully connected neural networks bad for image analysis</a:t>
            </a:r>
            <a:r>
              <a:rPr lang="ru-RU" sz="3200" dirty="0">
                <a:solidFill>
                  <a:schemeClr val="tx1"/>
                </a:solidFill>
              </a:rPr>
              <a:t>?</a:t>
            </a:r>
          </a:p>
        </p:txBody>
      </p:sp>
    </p:spTree>
    <p:extLst>
      <p:ext uri="{BB962C8B-B14F-4D97-AF65-F5344CB8AC3E}">
        <p14:creationId xmlns:p14="http://schemas.microsoft.com/office/powerpoint/2010/main" val="3139672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CNN</a:t>
            </a:r>
            <a:endParaRPr lang="ru-RU" sz="3200" dirty="0">
              <a:solidFill>
                <a:schemeClr val="tx1"/>
              </a:solidFill>
            </a:endParaRPr>
          </a:p>
        </p:txBody>
      </p:sp>
      <p:pic>
        <p:nvPicPr>
          <p:cNvPr id="2" name="Рисунок 1">
            <a:extLst>
              <a:ext uri="{FF2B5EF4-FFF2-40B4-BE49-F238E27FC236}">
                <a16:creationId xmlns:a16="http://schemas.microsoft.com/office/drawing/2014/main" id="{4FF3DCAF-CCEC-4D9F-A999-0DAB9A54C6E4}"/>
              </a:ext>
            </a:extLst>
          </p:cNvPr>
          <p:cNvPicPr>
            <a:picLocks noChangeAspect="1"/>
          </p:cNvPicPr>
          <p:nvPr/>
        </p:nvPicPr>
        <p:blipFill>
          <a:blip r:embed="rId3"/>
          <a:stretch>
            <a:fillRect/>
          </a:stretch>
        </p:blipFill>
        <p:spPr>
          <a:xfrm>
            <a:off x="1204959" y="1577847"/>
            <a:ext cx="3699274" cy="2116329"/>
          </a:xfrm>
          <a:prstGeom prst="rect">
            <a:avLst/>
          </a:prstGeom>
        </p:spPr>
      </p:pic>
      <p:pic>
        <p:nvPicPr>
          <p:cNvPr id="6" name="Рисунок 5" descr="Изображение выглядит как карта&#10;&#10;Описание создано с очень высокой степенью достоверности">
            <a:extLst>
              <a:ext uri="{FF2B5EF4-FFF2-40B4-BE49-F238E27FC236}">
                <a16:creationId xmlns:a16="http://schemas.microsoft.com/office/drawing/2014/main" id="{E911B9DF-BCB0-4648-84C8-A9E82453D6A3}"/>
              </a:ext>
            </a:extLst>
          </p:cNvPr>
          <p:cNvPicPr>
            <a:picLocks noChangeAspect="1"/>
          </p:cNvPicPr>
          <p:nvPr/>
        </p:nvPicPr>
        <p:blipFill rotWithShape="1">
          <a:blip r:embed="rId4">
            <a:extLst>
              <a:ext uri="{28A0092B-C50C-407E-A947-70E740481C1C}">
                <a14:useLocalDpi xmlns:a14="http://schemas.microsoft.com/office/drawing/2010/main" val="0"/>
              </a:ext>
            </a:extLst>
          </a:blip>
          <a:srcRect t="2848"/>
          <a:stretch/>
        </p:blipFill>
        <p:spPr>
          <a:xfrm>
            <a:off x="1308933" y="4060370"/>
            <a:ext cx="8444667" cy="2797629"/>
          </a:xfrm>
          <a:prstGeom prst="rect">
            <a:avLst/>
          </a:prstGeom>
        </p:spPr>
      </p:pic>
      <p:sp>
        <p:nvSpPr>
          <p:cNvPr id="3" name="Прямоугольник 2">
            <a:extLst>
              <a:ext uri="{FF2B5EF4-FFF2-40B4-BE49-F238E27FC236}">
                <a16:creationId xmlns:a16="http://schemas.microsoft.com/office/drawing/2014/main" id="{C4474F45-2AC6-437E-802F-6600D169437A}"/>
              </a:ext>
            </a:extLst>
          </p:cNvPr>
          <p:cNvSpPr/>
          <p:nvPr/>
        </p:nvSpPr>
        <p:spPr>
          <a:xfrm>
            <a:off x="6432109" y="851594"/>
            <a:ext cx="5759891" cy="3046988"/>
          </a:xfrm>
          <a:prstGeom prst="rect">
            <a:avLst/>
          </a:prstGeom>
        </p:spPr>
        <p:txBody>
          <a:bodyPr wrap="square">
            <a:spAutoFit/>
          </a:bodyPr>
          <a:lstStyle/>
          <a:p>
            <a:r>
              <a:rPr lang="en-US" sz="2400" dirty="0"/>
              <a:t>Every CNN has the following components/layers:</a:t>
            </a:r>
          </a:p>
          <a:p>
            <a:endParaRPr lang="en-US" sz="2400" dirty="0"/>
          </a:p>
          <a:p>
            <a:pPr marL="342900" indent="-342900">
              <a:buFont typeface="Arial" panose="020B0604020202020204" pitchFamily="34" charset="0"/>
              <a:buChar char="•"/>
            </a:pPr>
            <a:r>
              <a:rPr lang="en-US" sz="2400" dirty="0"/>
              <a:t>Input image</a:t>
            </a:r>
          </a:p>
          <a:p>
            <a:pPr marL="342900" indent="-342900">
              <a:buFont typeface="Arial" panose="020B0604020202020204" pitchFamily="34" charset="0"/>
              <a:buChar char="•"/>
            </a:pPr>
            <a:r>
              <a:rPr lang="en-US" sz="2400" dirty="0"/>
              <a:t>Convolution layer</a:t>
            </a:r>
          </a:p>
          <a:p>
            <a:pPr marL="342900" indent="-342900">
              <a:buFont typeface="Arial" panose="020B0604020202020204" pitchFamily="34" charset="0"/>
              <a:buChar char="•"/>
            </a:pPr>
            <a:r>
              <a:rPr lang="en-US" sz="2400" dirty="0"/>
              <a:t>Pooling Layer (max pooling or avg pooling)</a:t>
            </a:r>
          </a:p>
          <a:p>
            <a:pPr marL="342900" indent="-342900">
              <a:buFont typeface="Arial" panose="020B0604020202020204" pitchFamily="34" charset="0"/>
              <a:buChar char="•"/>
            </a:pPr>
            <a:r>
              <a:rPr lang="en-US" sz="2400" dirty="0"/>
              <a:t>Flattening</a:t>
            </a:r>
          </a:p>
          <a:p>
            <a:pPr marL="342900" indent="-342900">
              <a:buFont typeface="Arial" panose="020B0604020202020204" pitchFamily="34" charset="0"/>
              <a:buChar char="•"/>
            </a:pPr>
            <a:r>
              <a:rPr lang="en-US" sz="2400" dirty="0"/>
              <a:t>Fully connected Layer</a:t>
            </a:r>
          </a:p>
        </p:txBody>
      </p:sp>
    </p:spTree>
    <p:extLst>
      <p:ext uri="{BB962C8B-B14F-4D97-AF65-F5344CB8AC3E}">
        <p14:creationId xmlns:p14="http://schemas.microsoft.com/office/powerpoint/2010/main" val="145048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C1E62C59-857A-454A-809D-D32E7755DEC2}"/>
                  </a:ext>
                </a:extLst>
              </p:cNvPr>
              <p:cNvSpPr>
                <a:spLocks noGrp="1"/>
              </p:cNvSpPr>
              <p:nvPr>
                <p:ph idx="1"/>
              </p:nvPr>
            </p:nvSpPr>
            <p:spPr>
              <a:xfrm>
                <a:off x="836023" y="1137655"/>
                <a:ext cx="6897188" cy="5602778"/>
              </a:xfrm>
            </p:spPr>
            <p:txBody>
              <a:bodyPr>
                <a:normAutofit/>
              </a:bodyPr>
              <a:lstStyle/>
              <a:p>
                <a:r>
                  <a:rPr lang="en-US" dirty="0"/>
                  <a:t>Color images or black and white images divided into channels</a:t>
                </a:r>
              </a:p>
              <a:p>
                <a:r>
                  <a:rPr lang="en-US" dirty="0"/>
                  <a:t>The input data of each specific pixel value are normalized in the range from 0 to 1</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𝑚𝑖𝑛</m:t>
                          </m:r>
                          <m:r>
                            <a:rPr lang="en-US" i="1" dirty="0">
                              <a:latin typeface="Cambria Math" panose="02040503050406030204" pitchFamily="18" charset="0"/>
                            </a:rPr>
                            <m:t>,</m:t>
                          </m:r>
                          <m:r>
                            <a:rPr lang="en-US" i="1" dirty="0">
                              <a:latin typeface="Cambria Math" panose="02040503050406030204" pitchFamily="18" charset="0"/>
                            </a:rPr>
                            <m:t>𝑚𝑎𝑥</m:t>
                          </m:r>
                        </m:e>
                      </m:d>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𝑝</m:t>
                          </m:r>
                          <m:r>
                            <a:rPr lang="en-US" i="1" dirty="0">
                              <a:latin typeface="Cambria Math" panose="02040503050406030204" pitchFamily="18" charset="0"/>
                            </a:rPr>
                            <m:t>−</m:t>
                          </m:r>
                          <m:r>
                            <m:rPr>
                              <m:sty m:val="p"/>
                            </m:rPr>
                            <a:rPr lang="en-US" dirty="0">
                              <a:latin typeface="Cambria Math" panose="02040503050406030204" pitchFamily="18" charset="0"/>
                            </a:rPr>
                            <m:t>m</m:t>
                          </m:r>
                          <m:r>
                            <m:rPr>
                              <m:sty m:val="p"/>
                            </m:rPr>
                            <a:rPr lang="en-US" dirty="0" smtClean="0">
                              <a:latin typeface="Cambria Math" panose="02040503050406030204" pitchFamily="18" charset="0"/>
                            </a:rPr>
                            <m:t>in</m:t>
                          </m:r>
                        </m:num>
                        <m:den>
                          <m:r>
                            <m:rPr>
                              <m:sty m:val="p"/>
                            </m:rPr>
                            <a:rPr lang="en-US" dirty="0">
                              <a:latin typeface="Cambria Math" panose="02040503050406030204" pitchFamily="18" charset="0"/>
                            </a:rPr>
                            <m:t>max</m:t>
                          </m:r>
                          <m:r>
                            <a:rPr lang="en-US" dirty="0">
                              <a:latin typeface="Cambria Math" panose="02040503050406030204" pitchFamily="18" charset="0"/>
                            </a:rPr>
                            <m:t>−</m:t>
                          </m:r>
                          <m:r>
                            <m:rPr>
                              <m:sty m:val="p"/>
                            </m:rPr>
                            <a:rPr lang="en-US" dirty="0">
                              <a:latin typeface="Cambria Math" panose="02040503050406030204" pitchFamily="18" charset="0"/>
                            </a:rPr>
                            <m:t>min</m:t>
                          </m:r>
                        </m:den>
                      </m:f>
                    </m:oMath>
                  </m:oMathPara>
                </a14:m>
                <a:endParaRPr lang="en-US" dirty="0"/>
              </a:p>
              <a:p>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 xmlns:m="http://schemas.openxmlformats.org/officeDocument/2006/math">
                    <m:r>
                      <a:rPr lang="en-US" i="1" dirty="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𝑝</m:t>
                        </m:r>
                        <m:r>
                          <a:rPr lang="en-US" i="1" dirty="0">
                            <a:latin typeface="Cambria Math" panose="02040503050406030204" pitchFamily="18" charset="0"/>
                          </a:rPr>
                          <m:t>,</m:t>
                        </m:r>
                        <m:r>
                          <a:rPr lang="en-US" i="1" dirty="0">
                            <a:latin typeface="Cambria Math" panose="02040503050406030204" pitchFamily="18" charset="0"/>
                          </a:rPr>
                          <m:t>𝑚𝑖𝑛</m:t>
                        </m:r>
                        <m:r>
                          <a:rPr lang="en-US" i="1" dirty="0">
                            <a:latin typeface="Cambria Math" panose="02040503050406030204" pitchFamily="18" charset="0"/>
                          </a:rPr>
                          <m:t>,</m:t>
                        </m:r>
                        <m:r>
                          <a:rPr lang="en-US" i="1" dirty="0">
                            <a:latin typeface="Cambria Math" panose="02040503050406030204" pitchFamily="18" charset="0"/>
                          </a:rPr>
                          <m:t>𝑚𝑎𝑥</m:t>
                        </m:r>
                      </m:e>
                    </m:d>
                    <m:r>
                      <a:rPr lang="en-US" b="0" i="0" dirty="0" smtClean="0">
                        <a:latin typeface="Cambria Math" panose="02040503050406030204" pitchFamily="18" charset="0"/>
                      </a:rPr>
                      <m:t>−</m:t>
                    </m:r>
                  </m:oMath>
                </a14:m>
                <a:r>
                  <a:rPr lang="en-US" dirty="0"/>
                  <a:t> normalization function</a:t>
                </a:r>
                <a:endParaRPr lang="ru-RU" dirty="0"/>
              </a:p>
            </p:txBody>
          </p:sp>
        </mc:Choice>
        <mc:Fallback xmlns="">
          <p:sp>
            <p:nvSpPr>
              <p:cNvPr id="3" name="Объект 2">
                <a:extLst>
                  <a:ext uri="{FF2B5EF4-FFF2-40B4-BE49-F238E27FC236}">
                    <a16:creationId xmlns:a16="http://schemas.microsoft.com/office/drawing/2014/main" id="{C1E62C59-857A-454A-809D-D32E7755DEC2}"/>
                  </a:ext>
                </a:extLst>
              </p:cNvPr>
              <p:cNvSpPr>
                <a:spLocks noGrp="1" noRot="1" noChangeAspect="1" noMove="1" noResize="1" noEditPoints="1" noAdjustHandles="1" noChangeArrowheads="1" noChangeShapeType="1" noTextEdit="1"/>
              </p:cNvSpPr>
              <p:nvPr>
                <p:ph idx="1"/>
              </p:nvPr>
            </p:nvSpPr>
            <p:spPr>
              <a:xfrm>
                <a:off x="836023" y="1137655"/>
                <a:ext cx="6897188" cy="5602778"/>
              </a:xfrm>
              <a:blipFill>
                <a:blip r:embed="rId3"/>
                <a:stretch>
                  <a:fillRect l="-1590" t="-1850"/>
                </a:stretch>
              </a:blipFill>
            </p:spPr>
            <p:txBody>
              <a:bodyPr/>
              <a:lstStyle/>
              <a:p>
                <a:r>
                  <a:rPr lang="ru-RU">
                    <a:noFill/>
                  </a:rPr>
                  <a:t> </a:t>
                </a:r>
              </a:p>
            </p:txBody>
          </p:sp>
        </mc:Fallback>
      </mc:AlternateContent>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Input layer</a:t>
            </a:r>
            <a:endParaRPr lang="ru-RU" sz="3200" dirty="0">
              <a:solidFill>
                <a:schemeClr val="tx1"/>
              </a:solidFill>
            </a:endParaRPr>
          </a:p>
        </p:txBody>
      </p:sp>
      <p:sp>
        <p:nvSpPr>
          <p:cNvPr id="13" name="Прямоугольник 12">
            <a:extLst>
              <a:ext uri="{FF2B5EF4-FFF2-40B4-BE49-F238E27FC236}">
                <a16:creationId xmlns:a16="http://schemas.microsoft.com/office/drawing/2014/main" id="{9479980C-0644-44D8-BE12-5C5806623436}"/>
              </a:ext>
            </a:extLst>
          </p:cNvPr>
          <p:cNvSpPr/>
          <p:nvPr/>
        </p:nvSpPr>
        <p:spPr>
          <a:xfrm>
            <a:off x="8686800" y="3579223"/>
            <a:ext cx="1358537" cy="135853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a:extLst>
              <a:ext uri="{FF2B5EF4-FFF2-40B4-BE49-F238E27FC236}">
                <a16:creationId xmlns:a16="http://schemas.microsoft.com/office/drawing/2014/main" id="{44BF5DD4-94F6-4E68-AC36-270E39270673}"/>
              </a:ext>
            </a:extLst>
          </p:cNvPr>
          <p:cNvSpPr/>
          <p:nvPr/>
        </p:nvSpPr>
        <p:spPr>
          <a:xfrm>
            <a:off x="8839200" y="3731623"/>
            <a:ext cx="1358537" cy="135853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a:extLst>
              <a:ext uri="{FF2B5EF4-FFF2-40B4-BE49-F238E27FC236}">
                <a16:creationId xmlns:a16="http://schemas.microsoft.com/office/drawing/2014/main" id="{4AE7DBEE-62C7-401B-AC63-71FE409767DF}"/>
              </a:ext>
            </a:extLst>
          </p:cNvPr>
          <p:cNvSpPr/>
          <p:nvPr/>
        </p:nvSpPr>
        <p:spPr>
          <a:xfrm>
            <a:off x="8991600" y="3884023"/>
            <a:ext cx="1358537" cy="135853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Прямоугольник 15">
            <a:extLst>
              <a:ext uri="{FF2B5EF4-FFF2-40B4-BE49-F238E27FC236}">
                <a16:creationId xmlns:a16="http://schemas.microsoft.com/office/drawing/2014/main" id="{0CE5FEB4-EE96-43CB-B2F1-FCF12318E19E}"/>
              </a:ext>
            </a:extLst>
          </p:cNvPr>
          <p:cNvSpPr/>
          <p:nvPr/>
        </p:nvSpPr>
        <p:spPr>
          <a:xfrm>
            <a:off x="8686800" y="1521361"/>
            <a:ext cx="1358537" cy="135853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98139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Convolution</a:t>
            </a:r>
          </a:p>
        </p:txBody>
      </p:sp>
      <p:pic>
        <p:nvPicPr>
          <p:cNvPr id="4" name="Рисунок 3" descr="Изображение выглядит как снимок экрана&#10;&#10;Описание создано с высокой степенью достоверности">
            <a:extLst>
              <a:ext uri="{FF2B5EF4-FFF2-40B4-BE49-F238E27FC236}">
                <a16:creationId xmlns:a16="http://schemas.microsoft.com/office/drawing/2014/main" id="{B6DE0113-F317-4560-B3FE-FCCC96487469}"/>
              </a:ext>
            </a:extLst>
          </p:cNvPr>
          <p:cNvPicPr>
            <a:picLocks noChangeAspect="1"/>
          </p:cNvPicPr>
          <p:nvPr/>
        </p:nvPicPr>
        <p:blipFill rotWithShape="1">
          <a:blip r:embed="rId3">
            <a:extLst>
              <a:ext uri="{28A0092B-C50C-407E-A947-70E740481C1C}">
                <a14:useLocalDpi xmlns:a14="http://schemas.microsoft.com/office/drawing/2010/main" val="0"/>
              </a:ext>
            </a:extLst>
          </a:blip>
          <a:srcRect b="5455"/>
          <a:stretch/>
        </p:blipFill>
        <p:spPr>
          <a:xfrm>
            <a:off x="0" y="1071426"/>
            <a:ext cx="6647662" cy="3405565"/>
          </a:xfrm>
          <a:prstGeom prst="rect">
            <a:avLst/>
          </a:prstGeom>
        </p:spPr>
      </p:pic>
      <p:pic>
        <p:nvPicPr>
          <p:cNvPr id="6" name="Рисунок 5" descr="Изображение выглядит как объект&#10;&#10;Описание создано с высокой степенью достоверности">
            <a:extLst>
              <a:ext uri="{FF2B5EF4-FFF2-40B4-BE49-F238E27FC236}">
                <a16:creationId xmlns:a16="http://schemas.microsoft.com/office/drawing/2014/main" id="{1F0ADFE0-7523-4358-9DA2-C34E2B99F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120" y="1071426"/>
            <a:ext cx="5755880" cy="3740468"/>
          </a:xfrm>
          <a:prstGeom prst="rect">
            <a:avLst/>
          </a:prstGeom>
        </p:spPr>
      </p:pic>
      <p:pic>
        <p:nvPicPr>
          <p:cNvPr id="7" name="Рисунок 6">
            <a:extLst>
              <a:ext uri="{FF2B5EF4-FFF2-40B4-BE49-F238E27FC236}">
                <a16:creationId xmlns:a16="http://schemas.microsoft.com/office/drawing/2014/main" id="{E3B34EE1-10ED-43DE-ABCA-6A87224B70B0}"/>
              </a:ext>
            </a:extLst>
          </p:cNvPr>
          <p:cNvPicPr>
            <a:picLocks noChangeAspect="1"/>
          </p:cNvPicPr>
          <p:nvPr/>
        </p:nvPicPr>
        <p:blipFill>
          <a:blip r:embed="rId5"/>
          <a:stretch>
            <a:fillRect/>
          </a:stretch>
        </p:blipFill>
        <p:spPr>
          <a:xfrm>
            <a:off x="9748111" y="938151"/>
            <a:ext cx="1381125" cy="1162050"/>
          </a:xfrm>
          <a:prstGeom prst="rect">
            <a:avLst/>
          </a:prstGeom>
        </p:spPr>
      </p:pic>
      <p:sp>
        <p:nvSpPr>
          <p:cNvPr id="2" name="Прямоугольник 1">
            <a:extLst>
              <a:ext uri="{FF2B5EF4-FFF2-40B4-BE49-F238E27FC236}">
                <a16:creationId xmlns:a16="http://schemas.microsoft.com/office/drawing/2014/main" id="{0350352F-5436-43F0-81ED-4B5DDAB066BB}"/>
              </a:ext>
            </a:extLst>
          </p:cNvPr>
          <p:cNvSpPr/>
          <p:nvPr/>
        </p:nvSpPr>
        <p:spPr>
          <a:xfrm>
            <a:off x="449943" y="4645885"/>
            <a:ext cx="10972800" cy="1938992"/>
          </a:xfrm>
          <a:prstGeom prst="rect">
            <a:avLst/>
          </a:prstGeom>
        </p:spPr>
        <p:txBody>
          <a:bodyPr wrap="square">
            <a:spAutoFit/>
          </a:bodyPr>
          <a:lstStyle/>
          <a:p>
            <a:r>
              <a:rPr lang="en-US" sz="2400" dirty="0"/>
              <a:t>The core is a system of shared weights, it is one of the main features of the convolutional neural network. In a conventional multilayer network there are a lot of connections between neurons, which slows down the detection process very much. In the convolutional network, on the contrary, the </a:t>
            </a:r>
            <a:r>
              <a:rPr lang="en-US" sz="2400" b="1" dirty="0"/>
              <a:t>total weights reduces the number of connections </a:t>
            </a:r>
            <a:r>
              <a:rPr lang="en-US" sz="2400" dirty="0"/>
              <a:t>and allows us to find the same feature throughout the image area.</a:t>
            </a:r>
          </a:p>
        </p:txBody>
      </p:sp>
    </p:spTree>
    <p:extLst>
      <p:ext uri="{BB962C8B-B14F-4D97-AF65-F5344CB8AC3E}">
        <p14:creationId xmlns:p14="http://schemas.microsoft.com/office/powerpoint/2010/main" val="2468501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Convolution</a:t>
            </a:r>
          </a:p>
        </p:txBody>
      </p:sp>
      <p:pic>
        <p:nvPicPr>
          <p:cNvPr id="8" name="Picture 2" descr="https://habrastorage.org/webt/o0/zh/rz/o0zhrzr_ml2tgsfmvl-mcrxjmbq.gif">
            <a:extLst>
              <a:ext uri="{FF2B5EF4-FFF2-40B4-BE49-F238E27FC236}">
                <a16:creationId xmlns:a16="http://schemas.microsoft.com/office/drawing/2014/main" id="{AAAE9807-6D1B-4328-A0CA-6044E18EA48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67010" y="1371918"/>
            <a:ext cx="5657980" cy="500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240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Convolution</a:t>
            </a:r>
          </a:p>
        </p:txBody>
      </p:sp>
      <p:pic>
        <p:nvPicPr>
          <p:cNvPr id="9" name="Рисунок 8">
            <a:extLst>
              <a:ext uri="{FF2B5EF4-FFF2-40B4-BE49-F238E27FC236}">
                <a16:creationId xmlns:a16="http://schemas.microsoft.com/office/drawing/2014/main" id="{9ED069A6-CFAB-42C0-ABE8-BCB4CB021B74}"/>
              </a:ext>
            </a:extLst>
          </p:cNvPr>
          <p:cNvPicPr>
            <a:picLocks noChangeAspect="1"/>
          </p:cNvPicPr>
          <p:nvPr/>
        </p:nvPicPr>
        <p:blipFill>
          <a:blip r:embed="rId3"/>
          <a:stretch>
            <a:fillRect/>
          </a:stretch>
        </p:blipFill>
        <p:spPr>
          <a:xfrm>
            <a:off x="4972108" y="4383025"/>
            <a:ext cx="6788817" cy="2198451"/>
          </a:xfrm>
          <a:prstGeom prst="rect">
            <a:avLst/>
          </a:prstGeom>
        </p:spPr>
      </p:pic>
      <p:pic>
        <p:nvPicPr>
          <p:cNvPr id="10" name="Рисунок 9">
            <a:extLst>
              <a:ext uri="{FF2B5EF4-FFF2-40B4-BE49-F238E27FC236}">
                <a16:creationId xmlns:a16="http://schemas.microsoft.com/office/drawing/2014/main" id="{4A23CA45-10D8-4784-B21D-9D01904099E0}"/>
              </a:ext>
            </a:extLst>
          </p:cNvPr>
          <p:cNvPicPr>
            <a:picLocks noChangeAspect="1"/>
          </p:cNvPicPr>
          <p:nvPr/>
        </p:nvPicPr>
        <p:blipFill rotWithShape="1">
          <a:blip r:embed="rId4"/>
          <a:srcRect l="23173" b="50570"/>
          <a:stretch/>
        </p:blipFill>
        <p:spPr>
          <a:xfrm>
            <a:off x="6394205" y="1299266"/>
            <a:ext cx="5708461" cy="117571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8D87E97-CECC-4EB1-972E-E1EE9FD78184}"/>
                  </a:ext>
                </a:extLst>
              </p:cNvPr>
              <p:cNvSpPr txBox="1"/>
              <p:nvPr/>
            </p:nvSpPr>
            <p:spPr>
              <a:xfrm>
                <a:off x="210183" y="2474976"/>
                <a:ext cx="44178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𝑓</m:t>
                      </m:r>
                    </m:oMath>
                  </m:oMathPara>
                </a14:m>
                <a:endParaRPr lang="ru-RU" dirty="0"/>
              </a:p>
            </p:txBody>
          </p:sp>
        </mc:Choice>
        <mc:Fallback xmlns="">
          <p:sp>
            <p:nvSpPr>
              <p:cNvPr id="3" name="TextBox 2">
                <a:extLst>
                  <a:ext uri="{FF2B5EF4-FFF2-40B4-BE49-F238E27FC236}">
                    <a16:creationId xmlns:a16="http://schemas.microsoft.com/office/drawing/2014/main" id="{08D87E97-CECC-4EB1-972E-E1EE9FD78184}"/>
                  </a:ext>
                </a:extLst>
              </p:cNvPr>
              <p:cNvSpPr txBox="1">
                <a:spLocks noRot="1" noChangeAspect="1" noMove="1" noResize="1" noEditPoints="1" noAdjustHandles="1" noChangeArrowheads="1" noChangeShapeType="1" noTextEdit="1"/>
              </p:cNvSpPr>
              <p:nvPr/>
            </p:nvSpPr>
            <p:spPr>
              <a:xfrm>
                <a:off x="210183" y="2474976"/>
                <a:ext cx="441784" cy="461665"/>
              </a:xfrm>
              <a:prstGeom prst="rect">
                <a:avLst/>
              </a:prstGeom>
              <a:blipFill>
                <a:blip r:embed="rId5"/>
                <a:stretch>
                  <a:fillRect l="-1370" b="-1710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DB3EAC-F8A7-4576-89D9-F133A29DDE7E}"/>
                  </a:ext>
                </a:extLst>
              </p:cNvPr>
              <p:cNvSpPr txBox="1"/>
              <p:nvPr/>
            </p:nvSpPr>
            <p:spPr>
              <a:xfrm>
                <a:off x="5719419" y="2848722"/>
                <a:ext cx="4417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oMath>
                  </m:oMathPara>
                </a14:m>
                <a:endParaRPr lang="ru-RU" dirty="0"/>
              </a:p>
            </p:txBody>
          </p:sp>
        </mc:Choice>
        <mc:Fallback xmlns="">
          <p:sp>
            <p:nvSpPr>
              <p:cNvPr id="11" name="TextBox 10">
                <a:extLst>
                  <a:ext uri="{FF2B5EF4-FFF2-40B4-BE49-F238E27FC236}">
                    <a16:creationId xmlns:a16="http://schemas.microsoft.com/office/drawing/2014/main" id="{59DB3EAC-F8A7-4576-89D9-F133A29DDE7E}"/>
                  </a:ext>
                </a:extLst>
              </p:cNvPr>
              <p:cNvSpPr txBox="1">
                <a:spLocks noRot="1" noChangeAspect="1" noMove="1" noResize="1" noEditPoints="1" noAdjustHandles="1" noChangeArrowheads="1" noChangeShapeType="1" noTextEdit="1"/>
              </p:cNvSpPr>
              <p:nvPr/>
            </p:nvSpPr>
            <p:spPr>
              <a:xfrm>
                <a:off x="5719419" y="2848722"/>
                <a:ext cx="441785" cy="461665"/>
              </a:xfrm>
              <a:prstGeom prst="rect">
                <a:avLst/>
              </a:prstGeom>
              <a:blipFill>
                <a:blip r:embed="rId6"/>
                <a:stretch>
                  <a:fillRect b="-10526"/>
                </a:stretch>
              </a:blipFill>
            </p:spPr>
            <p:txBody>
              <a:bodyPr/>
              <a:lstStyle/>
              <a:p>
                <a:r>
                  <a:rPr lang="ru-RU">
                    <a:noFill/>
                  </a:rPr>
                  <a:t> </a:t>
                </a:r>
              </a:p>
            </p:txBody>
          </p:sp>
        </mc:Fallback>
      </mc:AlternateContent>
      <p:pic>
        <p:nvPicPr>
          <p:cNvPr id="12" name="Рисунок 11" descr="Изображение выглядит как электроника&#10;&#10;Описание создано с высокой степенью достоверности">
            <a:extLst>
              <a:ext uri="{FF2B5EF4-FFF2-40B4-BE49-F238E27FC236}">
                <a16:creationId xmlns:a16="http://schemas.microsoft.com/office/drawing/2014/main" id="{FB280CEE-06F8-4692-8551-07D7A01F8D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075" y="992460"/>
            <a:ext cx="5288344" cy="3712524"/>
          </a:xfrm>
          <a:prstGeom prst="rect">
            <a:avLst/>
          </a:prstGeom>
        </p:spPr>
      </p:pic>
      <p:pic>
        <p:nvPicPr>
          <p:cNvPr id="14" name="Рисунок 13">
            <a:extLst>
              <a:ext uri="{FF2B5EF4-FFF2-40B4-BE49-F238E27FC236}">
                <a16:creationId xmlns:a16="http://schemas.microsoft.com/office/drawing/2014/main" id="{F6936CEB-341A-4E59-B987-85ED862868B6}"/>
              </a:ext>
            </a:extLst>
          </p:cNvPr>
          <p:cNvPicPr>
            <a:picLocks noChangeAspect="1"/>
          </p:cNvPicPr>
          <p:nvPr/>
        </p:nvPicPr>
        <p:blipFill>
          <a:blip r:embed="rId8"/>
          <a:stretch>
            <a:fillRect/>
          </a:stretch>
        </p:blipFill>
        <p:spPr>
          <a:xfrm>
            <a:off x="3868624" y="944668"/>
            <a:ext cx="1381125" cy="1162050"/>
          </a:xfrm>
          <a:prstGeom prst="rect">
            <a:avLst/>
          </a:prstGeom>
        </p:spPr>
      </p:pic>
    </p:spTree>
    <p:extLst>
      <p:ext uri="{BB962C8B-B14F-4D97-AF65-F5344CB8AC3E}">
        <p14:creationId xmlns:p14="http://schemas.microsoft.com/office/powerpoint/2010/main" val="289237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Convolution Concept</a:t>
            </a:r>
          </a:p>
        </p:txBody>
      </p:sp>
      <p:pic>
        <p:nvPicPr>
          <p:cNvPr id="2" name="Рисунок 1">
            <a:extLst>
              <a:ext uri="{FF2B5EF4-FFF2-40B4-BE49-F238E27FC236}">
                <a16:creationId xmlns:a16="http://schemas.microsoft.com/office/drawing/2014/main" id="{33B02E3D-ED48-4CCC-A45B-F1CBC54A091D}"/>
              </a:ext>
            </a:extLst>
          </p:cNvPr>
          <p:cNvPicPr>
            <a:picLocks noChangeAspect="1"/>
          </p:cNvPicPr>
          <p:nvPr/>
        </p:nvPicPr>
        <p:blipFill>
          <a:blip r:embed="rId3"/>
          <a:stretch>
            <a:fillRect/>
          </a:stretch>
        </p:blipFill>
        <p:spPr>
          <a:xfrm>
            <a:off x="1332819" y="1737204"/>
            <a:ext cx="9809798" cy="3897323"/>
          </a:xfrm>
          <a:prstGeom prst="rect">
            <a:avLst/>
          </a:prstGeom>
        </p:spPr>
      </p:pic>
      <p:pic>
        <p:nvPicPr>
          <p:cNvPr id="3" name="Рисунок 2">
            <a:extLst>
              <a:ext uri="{FF2B5EF4-FFF2-40B4-BE49-F238E27FC236}">
                <a16:creationId xmlns:a16="http://schemas.microsoft.com/office/drawing/2014/main" id="{7C29A764-2D22-4B21-89B1-F8CD885CD2DB}"/>
              </a:ext>
            </a:extLst>
          </p:cNvPr>
          <p:cNvPicPr>
            <a:picLocks noChangeAspect="1"/>
          </p:cNvPicPr>
          <p:nvPr/>
        </p:nvPicPr>
        <p:blipFill>
          <a:blip r:embed="rId4"/>
          <a:stretch>
            <a:fillRect/>
          </a:stretch>
        </p:blipFill>
        <p:spPr>
          <a:xfrm>
            <a:off x="5170776" y="978823"/>
            <a:ext cx="1850448" cy="1516761"/>
          </a:xfrm>
          <a:prstGeom prst="rect">
            <a:avLst/>
          </a:prstGeom>
        </p:spPr>
      </p:pic>
    </p:spTree>
    <p:extLst>
      <p:ext uri="{BB962C8B-B14F-4D97-AF65-F5344CB8AC3E}">
        <p14:creationId xmlns:p14="http://schemas.microsoft.com/office/powerpoint/2010/main" val="810418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Convolution Concept</a:t>
            </a:r>
          </a:p>
        </p:txBody>
      </p:sp>
      <p:pic>
        <p:nvPicPr>
          <p:cNvPr id="3" name="Рисунок 2">
            <a:extLst>
              <a:ext uri="{FF2B5EF4-FFF2-40B4-BE49-F238E27FC236}">
                <a16:creationId xmlns:a16="http://schemas.microsoft.com/office/drawing/2014/main" id="{430D4A6C-5864-4DA9-974B-BEF24C45DE0C}"/>
              </a:ext>
            </a:extLst>
          </p:cNvPr>
          <p:cNvPicPr>
            <a:picLocks noChangeAspect="1"/>
          </p:cNvPicPr>
          <p:nvPr/>
        </p:nvPicPr>
        <p:blipFill>
          <a:blip r:embed="rId3"/>
          <a:stretch>
            <a:fillRect/>
          </a:stretch>
        </p:blipFill>
        <p:spPr>
          <a:xfrm>
            <a:off x="0" y="822037"/>
            <a:ext cx="12078813" cy="5698506"/>
          </a:xfrm>
          <a:prstGeom prst="rect">
            <a:avLst/>
          </a:prstGeom>
        </p:spPr>
      </p:pic>
    </p:spTree>
    <p:extLst>
      <p:ext uri="{BB962C8B-B14F-4D97-AF65-F5344CB8AC3E}">
        <p14:creationId xmlns:p14="http://schemas.microsoft.com/office/powerpoint/2010/main" val="3422478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Convolution Concept</a:t>
            </a:r>
          </a:p>
        </p:txBody>
      </p:sp>
      <p:pic>
        <p:nvPicPr>
          <p:cNvPr id="2" name="Рисунок 1">
            <a:extLst>
              <a:ext uri="{FF2B5EF4-FFF2-40B4-BE49-F238E27FC236}">
                <a16:creationId xmlns:a16="http://schemas.microsoft.com/office/drawing/2014/main" id="{06E0BE22-2637-4C83-A200-0C256155137F}"/>
              </a:ext>
            </a:extLst>
          </p:cNvPr>
          <p:cNvPicPr>
            <a:picLocks noChangeAspect="1"/>
          </p:cNvPicPr>
          <p:nvPr/>
        </p:nvPicPr>
        <p:blipFill>
          <a:blip r:embed="rId3"/>
          <a:stretch>
            <a:fillRect/>
          </a:stretch>
        </p:blipFill>
        <p:spPr>
          <a:xfrm>
            <a:off x="0" y="822037"/>
            <a:ext cx="12123248" cy="5426363"/>
          </a:xfrm>
          <a:prstGeom prst="rect">
            <a:avLst/>
          </a:prstGeom>
        </p:spPr>
      </p:pic>
    </p:spTree>
    <p:extLst>
      <p:ext uri="{BB962C8B-B14F-4D97-AF65-F5344CB8AC3E}">
        <p14:creationId xmlns:p14="http://schemas.microsoft.com/office/powerpoint/2010/main" val="1439365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3CD355E-F028-4A53-9985-4A8FE221BDA1}"/>
              </a:ext>
            </a:extLst>
          </p:cNvPr>
          <p:cNvSpPr>
            <a:spLocks noGrp="1"/>
          </p:cNvSpPr>
          <p:nvPr>
            <p:ph idx="1"/>
          </p:nvPr>
        </p:nvSpPr>
        <p:spPr>
          <a:xfrm>
            <a:off x="923544" y="1554295"/>
            <a:ext cx="10515600" cy="4976236"/>
          </a:xfrm>
        </p:spPr>
        <p:txBody>
          <a:bodyPr/>
          <a:lstStyle/>
          <a:p>
            <a:pPr marL="0" indent="0">
              <a:buNone/>
            </a:pPr>
            <a:r>
              <a:rPr lang="en-US" dirty="0"/>
              <a:t>Feature-based learning?</a:t>
            </a:r>
          </a:p>
          <a:p>
            <a:pPr marL="0" indent="0">
              <a:buNone/>
            </a:pPr>
            <a:r>
              <a:rPr lang="en-US" dirty="0"/>
              <a:t>• People have tried for many decades to come up with good features:</a:t>
            </a:r>
          </a:p>
          <a:p>
            <a:pPr marL="0" indent="0">
              <a:buNone/>
            </a:pPr>
            <a:r>
              <a:rPr lang="en-US" dirty="0"/>
              <a:t>• MFCC for speech recognition;</a:t>
            </a:r>
          </a:p>
          <a:p>
            <a:pPr marL="0" indent="0">
              <a:buNone/>
            </a:pPr>
            <a:r>
              <a:rPr lang="en-US" dirty="0"/>
              <a:t>• SIFT for image processing;</a:t>
            </a:r>
          </a:p>
          <a:p>
            <a:pPr marL="0" indent="0">
              <a:buNone/>
            </a:pPr>
            <a:r>
              <a:rPr lang="en-US" dirty="0"/>
              <a:t>• ...</a:t>
            </a:r>
          </a:p>
          <a:p>
            <a:pPr marL="0" indent="0">
              <a:buNone/>
            </a:pPr>
            <a:r>
              <a:rPr lang="en-US" dirty="0"/>
              <a:t>Feature engineering task: how to make such features?</a:t>
            </a:r>
          </a:p>
          <a:p>
            <a:pPr marL="0" indent="0">
              <a:buNone/>
            </a:pPr>
            <a:r>
              <a:rPr lang="en-US" dirty="0"/>
              <a:t>But maybe we can find the features automatically? The brain somehow does it.</a:t>
            </a:r>
          </a:p>
          <a:p>
            <a:pPr marL="0" indent="0">
              <a:buNone/>
            </a:pPr>
            <a:r>
              <a:rPr lang="en-US" dirty="0"/>
              <a:t>• But it is difficult!</a:t>
            </a:r>
          </a:p>
          <a:p>
            <a:pPr marL="0" indent="0">
              <a:buNone/>
            </a:pPr>
            <a:endParaRPr lang="ru-RU" dirty="0"/>
          </a:p>
        </p:txBody>
      </p:sp>
      <p:sp>
        <p:nvSpPr>
          <p:cNvPr id="4" name="Заголовок 3">
            <a:extLst>
              <a:ext uri="{FF2B5EF4-FFF2-40B4-BE49-F238E27FC236}">
                <a16:creationId xmlns:a16="http://schemas.microsoft.com/office/drawing/2014/main" id="{7F0207D0-110E-4F21-89C3-AE8A1D72607D}"/>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Teaser</a:t>
            </a:r>
            <a:endParaRPr lang="ru-RU" sz="3200" dirty="0"/>
          </a:p>
        </p:txBody>
      </p:sp>
    </p:spTree>
    <p:extLst>
      <p:ext uri="{BB962C8B-B14F-4D97-AF65-F5344CB8AC3E}">
        <p14:creationId xmlns:p14="http://schemas.microsoft.com/office/powerpoint/2010/main" val="36015751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Convolution Concept</a:t>
            </a:r>
          </a:p>
        </p:txBody>
      </p:sp>
      <p:pic>
        <p:nvPicPr>
          <p:cNvPr id="3" name="Рисунок 2">
            <a:extLst>
              <a:ext uri="{FF2B5EF4-FFF2-40B4-BE49-F238E27FC236}">
                <a16:creationId xmlns:a16="http://schemas.microsoft.com/office/drawing/2014/main" id="{15D93644-4350-40BA-8C6A-F286F2A8918B}"/>
              </a:ext>
            </a:extLst>
          </p:cNvPr>
          <p:cNvPicPr>
            <a:picLocks noChangeAspect="1"/>
          </p:cNvPicPr>
          <p:nvPr/>
        </p:nvPicPr>
        <p:blipFill>
          <a:blip r:embed="rId3"/>
          <a:stretch>
            <a:fillRect/>
          </a:stretch>
        </p:blipFill>
        <p:spPr>
          <a:xfrm>
            <a:off x="0" y="579876"/>
            <a:ext cx="12192000" cy="5698247"/>
          </a:xfrm>
          <a:prstGeom prst="rect">
            <a:avLst/>
          </a:prstGeom>
        </p:spPr>
      </p:pic>
    </p:spTree>
    <p:extLst>
      <p:ext uri="{BB962C8B-B14F-4D97-AF65-F5344CB8AC3E}">
        <p14:creationId xmlns:p14="http://schemas.microsoft.com/office/powerpoint/2010/main" val="1741858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Convolution of images</a:t>
            </a:r>
          </a:p>
        </p:txBody>
      </p:sp>
      <p:pic>
        <p:nvPicPr>
          <p:cNvPr id="6" name="Picture 2" descr="https://habrastorage.org/webt/nm/y2/pz/nmy2pz6esyjmfdba2akmmmhkbns.png">
            <a:extLst>
              <a:ext uri="{FF2B5EF4-FFF2-40B4-BE49-F238E27FC236}">
                <a16:creationId xmlns:a16="http://schemas.microsoft.com/office/drawing/2014/main" id="{5D51837B-C9DF-4209-96B5-22962CE000F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559" b="23458"/>
          <a:stretch/>
        </p:blipFill>
        <p:spPr bwMode="auto">
          <a:xfrm>
            <a:off x="2268382" y="977292"/>
            <a:ext cx="5970289" cy="43066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9646A6-D4EA-4C7E-8FE3-98E730B1ED7A}"/>
              </a:ext>
            </a:extLst>
          </p:cNvPr>
          <p:cNvSpPr txBox="1"/>
          <p:nvPr/>
        </p:nvSpPr>
        <p:spPr>
          <a:xfrm>
            <a:off x="2719904" y="3352800"/>
            <a:ext cx="3274496" cy="523220"/>
          </a:xfrm>
          <a:prstGeom prst="rect">
            <a:avLst/>
          </a:prstGeom>
          <a:solidFill>
            <a:schemeClr val="bg1"/>
          </a:solidFill>
        </p:spPr>
        <p:txBody>
          <a:bodyPr wrap="square" rtlCol="0">
            <a:spAutoFit/>
          </a:bodyPr>
          <a:lstStyle/>
          <a:p>
            <a:r>
              <a:rPr lang="en-US" sz="2800" b="1" dirty="0"/>
              <a:t>input image</a:t>
            </a:r>
            <a:endParaRPr lang="ru-RU" sz="2800" b="1" dirty="0"/>
          </a:p>
        </p:txBody>
      </p:sp>
      <p:sp>
        <p:nvSpPr>
          <p:cNvPr id="9" name="Прямоугольник 8">
            <a:extLst>
              <a:ext uri="{FF2B5EF4-FFF2-40B4-BE49-F238E27FC236}">
                <a16:creationId xmlns:a16="http://schemas.microsoft.com/office/drawing/2014/main" id="{CAFC03BD-19A4-4C92-92C7-6B330BAC779F}"/>
              </a:ext>
            </a:extLst>
          </p:cNvPr>
          <p:cNvSpPr/>
          <p:nvPr/>
        </p:nvSpPr>
        <p:spPr>
          <a:xfrm>
            <a:off x="3003959" y="5387637"/>
            <a:ext cx="5326453" cy="1200329"/>
          </a:xfrm>
          <a:prstGeom prst="rect">
            <a:avLst/>
          </a:prstGeom>
        </p:spPr>
        <p:txBody>
          <a:bodyPr wrap="square">
            <a:spAutoFit/>
          </a:bodyPr>
          <a:lstStyle/>
          <a:p>
            <a:r>
              <a:rPr lang="en-US" sz="2400" dirty="0"/>
              <a:t>In the place where the yellow spot will be a greater response. This indicates the presence of a sign on the image</a:t>
            </a:r>
            <a:r>
              <a:rPr lang="en-US" dirty="0"/>
              <a:t>.</a:t>
            </a:r>
            <a:endParaRPr lang="ru-RU" dirty="0"/>
          </a:p>
        </p:txBody>
      </p:sp>
    </p:spTree>
    <p:extLst>
      <p:ext uri="{BB962C8B-B14F-4D97-AF65-F5344CB8AC3E}">
        <p14:creationId xmlns:p14="http://schemas.microsoft.com/office/powerpoint/2010/main" val="3930875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Convolution of images</a:t>
            </a:r>
          </a:p>
        </p:txBody>
      </p:sp>
      <p:pic>
        <p:nvPicPr>
          <p:cNvPr id="10" name="Рисунок 9">
            <a:extLst>
              <a:ext uri="{FF2B5EF4-FFF2-40B4-BE49-F238E27FC236}">
                <a16:creationId xmlns:a16="http://schemas.microsoft.com/office/drawing/2014/main" id="{6CB7C916-55D7-4705-9EA6-E9D3EB36F2BB}"/>
              </a:ext>
            </a:extLst>
          </p:cNvPr>
          <p:cNvPicPr>
            <a:picLocks noChangeAspect="1"/>
          </p:cNvPicPr>
          <p:nvPr/>
        </p:nvPicPr>
        <p:blipFill>
          <a:blip r:embed="rId3"/>
          <a:stretch>
            <a:fillRect/>
          </a:stretch>
        </p:blipFill>
        <p:spPr>
          <a:xfrm>
            <a:off x="211118" y="848185"/>
            <a:ext cx="7942282" cy="2898327"/>
          </a:xfrm>
          <a:prstGeom prst="rect">
            <a:avLst/>
          </a:prstGeom>
        </p:spPr>
      </p:pic>
      <p:pic>
        <p:nvPicPr>
          <p:cNvPr id="11" name="Рисунок 10">
            <a:extLst>
              <a:ext uri="{FF2B5EF4-FFF2-40B4-BE49-F238E27FC236}">
                <a16:creationId xmlns:a16="http://schemas.microsoft.com/office/drawing/2014/main" id="{8EFA5E0F-DE05-49D3-8918-FAB2C520D59E}"/>
              </a:ext>
            </a:extLst>
          </p:cNvPr>
          <p:cNvPicPr>
            <a:picLocks noChangeAspect="1"/>
          </p:cNvPicPr>
          <p:nvPr/>
        </p:nvPicPr>
        <p:blipFill>
          <a:blip r:embed="rId4"/>
          <a:stretch>
            <a:fillRect/>
          </a:stretch>
        </p:blipFill>
        <p:spPr>
          <a:xfrm>
            <a:off x="176424" y="3746512"/>
            <a:ext cx="8153126" cy="2980904"/>
          </a:xfrm>
          <a:prstGeom prst="rect">
            <a:avLst/>
          </a:prstGeom>
        </p:spPr>
      </p:pic>
      <p:sp>
        <p:nvSpPr>
          <p:cNvPr id="17" name="Прямоугольник 16">
            <a:extLst>
              <a:ext uri="{FF2B5EF4-FFF2-40B4-BE49-F238E27FC236}">
                <a16:creationId xmlns:a16="http://schemas.microsoft.com/office/drawing/2014/main" id="{148B1E00-EB37-44CC-80BC-360D3C2CE9F2}"/>
              </a:ext>
            </a:extLst>
          </p:cNvPr>
          <p:cNvSpPr/>
          <p:nvPr/>
        </p:nvSpPr>
        <p:spPr>
          <a:xfrm>
            <a:off x="211118" y="938152"/>
            <a:ext cx="2100282" cy="207174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dirty="0"/>
          </a:p>
        </p:txBody>
      </p:sp>
      <p:pic>
        <p:nvPicPr>
          <p:cNvPr id="16" name="Рисунок 15">
            <a:extLst>
              <a:ext uri="{FF2B5EF4-FFF2-40B4-BE49-F238E27FC236}">
                <a16:creationId xmlns:a16="http://schemas.microsoft.com/office/drawing/2014/main" id="{7B15AFC1-C921-478F-B632-A3B0EA47B47C}"/>
              </a:ext>
            </a:extLst>
          </p:cNvPr>
          <p:cNvPicPr>
            <a:picLocks noChangeAspect="1"/>
          </p:cNvPicPr>
          <p:nvPr/>
        </p:nvPicPr>
        <p:blipFill rotWithShape="1">
          <a:blip r:embed="rId5"/>
          <a:srcRect r="7952"/>
          <a:stretch/>
        </p:blipFill>
        <p:spPr>
          <a:xfrm>
            <a:off x="0" y="1162555"/>
            <a:ext cx="2376785" cy="1457129"/>
          </a:xfrm>
          <a:prstGeom prst="rect">
            <a:avLst/>
          </a:prstGeom>
        </p:spPr>
      </p:pic>
      <p:pic>
        <p:nvPicPr>
          <p:cNvPr id="18" name="Picture 2" descr="https://habrastorage.org/webt/nm/y2/pz/nmy2pz6esyjmfdba2akmmmhkbns.png">
            <a:extLst>
              <a:ext uri="{FF2B5EF4-FFF2-40B4-BE49-F238E27FC236}">
                <a16:creationId xmlns:a16="http://schemas.microsoft.com/office/drawing/2014/main" id="{CC4EB72C-94FA-4835-A616-C906F403D6BB}"/>
              </a:ext>
            </a:extLst>
          </p:cNvPr>
          <p:cNvPicPr>
            <a:picLocks noGrp="1" noChangeAspect="1" noChangeArrowheads="1"/>
          </p:cNvPicPr>
          <p:nvPr>
            <p:ph idx="1"/>
          </p:nvPr>
        </p:nvPicPr>
        <p:blipFill rotWithShape="1">
          <a:blip r:embed="rId6">
            <a:extLst>
              <a:ext uri="{28A0092B-C50C-407E-A947-70E740481C1C}">
                <a14:useLocalDpi xmlns:a14="http://schemas.microsoft.com/office/drawing/2010/main" val="0"/>
              </a:ext>
            </a:extLst>
          </a:blip>
          <a:srcRect l="48582" t="8559" b="52739"/>
          <a:stretch/>
        </p:blipFill>
        <p:spPr bwMode="auto">
          <a:xfrm>
            <a:off x="8329550" y="2328451"/>
            <a:ext cx="3069771" cy="245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195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Convolution</a:t>
            </a:r>
          </a:p>
        </p:txBody>
      </p:sp>
      <p:pic>
        <p:nvPicPr>
          <p:cNvPr id="2" name="Рисунок 1">
            <a:extLst>
              <a:ext uri="{FF2B5EF4-FFF2-40B4-BE49-F238E27FC236}">
                <a16:creationId xmlns:a16="http://schemas.microsoft.com/office/drawing/2014/main" id="{345BABAC-503B-4E0E-BD7E-4488FE8DDCF8}"/>
              </a:ext>
            </a:extLst>
          </p:cNvPr>
          <p:cNvPicPr>
            <a:picLocks noChangeAspect="1"/>
          </p:cNvPicPr>
          <p:nvPr/>
        </p:nvPicPr>
        <p:blipFill rotWithShape="1">
          <a:blip r:embed="rId3"/>
          <a:srcRect t="6269"/>
          <a:stretch/>
        </p:blipFill>
        <p:spPr>
          <a:xfrm>
            <a:off x="92265" y="923082"/>
            <a:ext cx="3997135" cy="1892049"/>
          </a:xfrm>
          <a:prstGeom prst="rect">
            <a:avLst/>
          </a:prstGeom>
        </p:spPr>
      </p:pic>
      <p:pic>
        <p:nvPicPr>
          <p:cNvPr id="4" name="Рисунок 3">
            <a:extLst>
              <a:ext uri="{FF2B5EF4-FFF2-40B4-BE49-F238E27FC236}">
                <a16:creationId xmlns:a16="http://schemas.microsoft.com/office/drawing/2014/main" id="{81743D87-8D6E-48E8-82A2-F6F35BE78413}"/>
              </a:ext>
            </a:extLst>
          </p:cNvPr>
          <p:cNvPicPr>
            <a:picLocks noChangeAspect="1"/>
          </p:cNvPicPr>
          <p:nvPr/>
        </p:nvPicPr>
        <p:blipFill rotWithShape="1">
          <a:blip r:embed="rId4"/>
          <a:srcRect t="2639"/>
          <a:stretch/>
        </p:blipFill>
        <p:spPr>
          <a:xfrm>
            <a:off x="8019097" y="923082"/>
            <a:ext cx="4172903" cy="1838837"/>
          </a:xfrm>
          <a:prstGeom prst="rect">
            <a:avLst/>
          </a:prstGeom>
        </p:spPr>
      </p:pic>
      <p:pic>
        <p:nvPicPr>
          <p:cNvPr id="6" name="Рисунок 5">
            <a:extLst>
              <a:ext uri="{FF2B5EF4-FFF2-40B4-BE49-F238E27FC236}">
                <a16:creationId xmlns:a16="http://schemas.microsoft.com/office/drawing/2014/main" id="{6C858C94-A335-4B52-BE63-E8081895778F}"/>
              </a:ext>
            </a:extLst>
          </p:cNvPr>
          <p:cNvPicPr>
            <a:picLocks noChangeAspect="1"/>
          </p:cNvPicPr>
          <p:nvPr/>
        </p:nvPicPr>
        <p:blipFill>
          <a:blip r:embed="rId5"/>
          <a:stretch>
            <a:fillRect/>
          </a:stretch>
        </p:blipFill>
        <p:spPr>
          <a:xfrm>
            <a:off x="1429351" y="2982695"/>
            <a:ext cx="9333298" cy="3875305"/>
          </a:xfrm>
          <a:prstGeom prst="rect">
            <a:avLst/>
          </a:prstGeom>
        </p:spPr>
      </p:pic>
    </p:spTree>
    <p:extLst>
      <p:ext uri="{BB962C8B-B14F-4D97-AF65-F5344CB8AC3E}">
        <p14:creationId xmlns:p14="http://schemas.microsoft.com/office/powerpoint/2010/main" val="1840286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Convolution</a:t>
            </a:r>
          </a:p>
        </p:txBody>
      </p:sp>
      <p:sp>
        <p:nvSpPr>
          <p:cNvPr id="2" name="Прямоугольник 1">
            <a:extLst>
              <a:ext uri="{FF2B5EF4-FFF2-40B4-BE49-F238E27FC236}">
                <a16:creationId xmlns:a16="http://schemas.microsoft.com/office/drawing/2014/main" id="{7E844F9E-23DA-4F5F-821E-8B8E751FBC1E}"/>
              </a:ext>
            </a:extLst>
          </p:cNvPr>
          <p:cNvSpPr/>
          <p:nvPr/>
        </p:nvSpPr>
        <p:spPr>
          <a:xfrm>
            <a:off x="400304" y="3996035"/>
            <a:ext cx="9326880" cy="1569660"/>
          </a:xfrm>
          <a:prstGeom prst="rect">
            <a:avLst/>
          </a:prstGeom>
        </p:spPr>
        <p:txBody>
          <a:bodyPr wrap="square">
            <a:spAutoFit/>
          </a:bodyPr>
          <a:lstStyle/>
          <a:p>
            <a:r>
              <a:rPr lang="en-US" sz="2400" dirty="0" err="1">
                <a:latin typeface="Arial" panose="020B0604020202020204" pitchFamily="34" charset="0"/>
              </a:rPr>
              <a:t>ConvNetJSdemo</a:t>
            </a:r>
            <a:r>
              <a:rPr lang="en-US" sz="2400" dirty="0">
                <a:latin typeface="Arial" panose="020B0604020202020204" pitchFamily="34" charset="0"/>
              </a:rPr>
              <a:t>: training on CIFAR-10</a:t>
            </a:r>
            <a:endParaRPr lang="ru-RU" sz="2400" dirty="0">
              <a:latin typeface="Arial" panose="020B0604020202020204" pitchFamily="34" charset="0"/>
            </a:endParaRPr>
          </a:p>
          <a:p>
            <a:endParaRPr lang="ru-RU" sz="2400" dirty="0">
              <a:latin typeface="Courier New" panose="02070309020205020404" pitchFamily="49" charset="0"/>
            </a:endParaRPr>
          </a:p>
          <a:p>
            <a:r>
              <a:rPr lang="en-US" sz="2400" dirty="0">
                <a:latin typeface="Arial" panose="020B0604020202020204" pitchFamily="34" charset="0"/>
                <a:hlinkClick r:id="rId3"/>
              </a:rPr>
              <a:t>http://cs.stanford.edu/people/karpathy/convnetjs/demo/cifar10.html</a:t>
            </a:r>
            <a:endParaRPr lang="ru-RU" sz="2400" dirty="0">
              <a:latin typeface="Arial" panose="020B0604020202020204" pitchFamily="34" charset="0"/>
            </a:endParaRPr>
          </a:p>
          <a:p>
            <a:endParaRPr lang="ru-RU" sz="2400" dirty="0"/>
          </a:p>
        </p:txBody>
      </p:sp>
      <p:pic>
        <p:nvPicPr>
          <p:cNvPr id="6" name="Рисунок 5">
            <a:extLst>
              <a:ext uri="{FF2B5EF4-FFF2-40B4-BE49-F238E27FC236}">
                <a16:creationId xmlns:a16="http://schemas.microsoft.com/office/drawing/2014/main" id="{20D694EB-9465-47E3-B8C2-9B1B086777C7}"/>
              </a:ext>
            </a:extLst>
          </p:cNvPr>
          <p:cNvPicPr>
            <a:picLocks noChangeAspect="1"/>
          </p:cNvPicPr>
          <p:nvPr/>
        </p:nvPicPr>
        <p:blipFill>
          <a:blip r:embed="rId4"/>
          <a:stretch>
            <a:fillRect/>
          </a:stretch>
        </p:blipFill>
        <p:spPr>
          <a:xfrm>
            <a:off x="8702386" y="952512"/>
            <a:ext cx="3390900" cy="3219450"/>
          </a:xfrm>
          <a:prstGeom prst="rect">
            <a:avLst/>
          </a:prstGeom>
        </p:spPr>
      </p:pic>
    </p:spTree>
    <p:extLst>
      <p:ext uri="{BB962C8B-B14F-4D97-AF65-F5344CB8AC3E}">
        <p14:creationId xmlns:p14="http://schemas.microsoft.com/office/powerpoint/2010/main" val="3449912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err="1">
                <a:solidFill>
                  <a:schemeClr val="tx1"/>
                </a:solidFill>
              </a:rPr>
              <a:t>RelU</a:t>
            </a:r>
            <a:r>
              <a:rPr lang="en-US" sz="3200" dirty="0">
                <a:solidFill>
                  <a:schemeClr val="tx1"/>
                </a:solidFill>
              </a:rPr>
              <a:t> layer</a:t>
            </a:r>
          </a:p>
        </p:txBody>
      </p:sp>
      <p:pic>
        <p:nvPicPr>
          <p:cNvPr id="4" name="Рисунок 3" descr="Изображение выглядит как объект&#10;&#10;Описание создано с очень высокой степенью достоверности">
            <a:extLst>
              <a:ext uri="{FF2B5EF4-FFF2-40B4-BE49-F238E27FC236}">
                <a16:creationId xmlns:a16="http://schemas.microsoft.com/office/drawing/2014/main" id="{F193B920-C8C0-4909-8306-1DD8D2231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641" y="1002737"/>
            <a:ext cx="7130368" cy="2901607"/>
          </a:xfrm>
          <a:prstGeom prst="rect">
            <a:avLst/>
          </a:prstGeom>
        </p:spPr>
      </p:pic>
      <p:pic>
        <p:nvPicPr>
          <p:cNvPr id="3" name="Рисунок 2">
            <a:extLst>
              <a:ext uri="{FF2B5EF4-FFF2-40B4-BE49-F238E27FC236}">
                <a16:creationId xmlns:a16="http://schemas.microsoft.com/office/drawing/2014/main" id="{57409B10-27BA-426D-A84B-2E6DA58AC2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2637" y="3764310"/>
            <a:ext cx="4373363" cy="2966471"/>
          </a:xfrm>
          <a:prstGeom prst="rect">
            <a:avLst/>
          </a:prstGeom>
        </p:spPr>
      </p:pic>
      <p:pic>
        <p:nvPicPr>
          <p:cNvPr id="6" name="Рисунок 5">
            <a:extLst>
              <a:ext uri="{FF2B5EF4-FFF2-40B4-BE49-F238E27FC236}">
                <a16:creationId xmlns:a16="http://schemas.microsoft.com/office/drawing/2014/main" id="{B9C590BC-BBA9-44A4-9F47-17268EB1A8EA}"/>
              </a:ext>
            </a:extLst>
          </p:cNvPr>
          <p:cNvPicPr>
            <a:picLocks noChangeAspect="1"/>
          </p:cNvPicPr>
          <p:nvPr/>
        </p:nvPicPr>
        <p:blipFill>
          <a:blip r:embed="rId5"/>
          <a:stretch>
            <a:fillRect/>
          </a:stretch>
        </p:blipFill>
        <p:spPr>
          <a:xfrm>
            <a:off x="7112000" y="3764310"/>
            <a:ext cx="4373363" cy="2980639"/>
          </a:xfrm>
          <a:prstGeom prst="rect">
            <a:avLst/>
          </a:prstGeom>
        </p:spPr>
      </p:pic>
    </p:spTree>
    <p:extLst>
      <p:ext uri="{BB962C8B-B14F-4D97-AF65-F5344CB8AC3E}">
        <p14:creationId xmlns:p14="http://schemas.microsoft.com/office/powerpoint/2010/main" val="2063492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Subsampling</a:t>
            </a:r>
            <a:endParaRPr lang="ru-RU" sz="3200" dirty="0">
              <a:solidFill>
                <a:schemeClr val="tx1"/>
              </a:solidFill>
            </a:endParaRPr>
          </a:p>
        </p:txBody>
      </p:sp>
      <p:sp>
        <p:nvSpPr>
          <p:cNvPr id="7" name="Объект 6">
            <a:extLst>
              <a:ext uri="{FF2B5EF4-FFF2-40B4-BE49-F238E27FC236}">
                <a16:creationId xmlns:a16="http://schemas.microsoft.com/office/drawing/2014/main" id="{417D34C2-DEBA-4D8D-AD4B-579F45C7F581}"/>
              </a:ext>
            </a:extLst>
          </p:cNvPr>
          <p:cNvSpPr>
            <a:spLocks noGrp="1"/>
          </p:cNvSpPr>
          <p:nvPr>
            <p:ph idx="1"/>
          </p:nvPr>
        </p:nvSpPr>
        <p:spPr>
          <a:xfrm>
            <a:off x="925285" y="1283772"/>
            <a:ext cx="10014857" cy="1363889"/>
          </a:xfrm>
        </p:spPr>
        <p:txBody>
          <a:bodyPr/>
          <a:lstStyle/>
          <a:p>
            <a:pPr marL="0" indent="0">
              <a:buNone/>
            </a:pPr>
            <a:r>
              <a:rPr lang="en-US" dirty="0"/>
              <a:t>Pooling layers reduce the spatial size of the output by replacing values in the kernel by a function of those values.</a:t>
            </a:r>
            <a:endParaRPr lang="ru-RU" dirty="0"/>
          </a:p>
        </p:txBody>
      </p:sp>
      <p:pic>
        <p:nvPicPr>
          <p:cNvPr id="8" name="Рисунок 7">
            <a:extLst>
              <a:ext uri="{FF2B5EF4-FFF2-40B4-BE49-F238E27FC236}">
                <a16:creationId xmlns:a16="http://schemas.microsoft.com/office/drawing/2014/main" id="{3199F78C-F1DF-446C-967E-5B79DB84C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999" y="2939143"/>
            <a:ext cx="6890893" cy="3222171"/>
          </a:xfrm>
          <a:prstGeom prst="rect">
            <a:avLst/>
          </a:prstGeom>
        </p:spPr>
      </p:pic>
      <p:sp>
        <p:nvSpPr>
          <p:cNvPr id="9" name="Прямоугольник 8">
            <a:extLst>
              <a:ext uri="{FF2B5EF4-FFF2-40B4-BE49-F238E27FC236}">
                <a16:creationId xmlns:a16="http://schemas.microsoft.com/office/drawing/2014/main" id="{1A6538DD-EC1F-4117-A648-4737B7951A1E}"/>
              </a:ext>
            </a:extLst>
          </p:cNvPr>
          <p:cNvSpPr/>
          <p:nvPr/>
        </p:nvSpPr>
        <p:spPr>
          <a:xfrm>
            <a:off x="685800" y="3429000"/>
            <a:ext cx="4489635" cy="1815882"/>
          </a:xfrm>
          <a:prstGeom prst="rect">
            <a:avLst/>
          </a:prstGeom>
        </p:spPr>
        <p:txBody>
          <a:bodyPr wrap="square">
            <a:spAutoFit/>
          </a:bodyPr>
          <a:lstStyle/>
          <a:p>
            <a:r>
              <a:rPr lang="en-US" sz="2800" dirty="0"/>
              <a:t>E.g. in </a:t>
            </a:r>
            <a:r>
              <a:rPr lang="en-US" sz="2800" b="1" dirty="0"/>
              <a:t>max </a:t>
            </a:r>
            <a:r>
              <a:rPr lang="en-US" sz="2800" dirty="0"/>
              <a:t>pooling, you take the maximum out of every pool (kernel) as the new value for that pool.</a:t>
            </a:r>
            <a:endParaRPr lang="ru-RU" sz="2800" dirty="0"/>
          </a:p>
        </p:txBody>
      </p:sp>
    </p:spTree>
    <p:extLst>
      <p:ext uri="{BB962C8B-B14F-4D97-AF65-F5344CB8AC3E}">
        <p14:creationId xmlns:p14="http://schemas.microsoft.com/office/powerpoint/2010/main" val="295934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Layers for reshaping input</a:t>
            </a:r>
            <a:endParaRPr lang="ru-RU" sz="3200" dirty="0">
              <a:solidFill>
                <a:schemeClr val="tx1"/>
              </a:solidFill>
            </a:endParaRPr>
          </a:p>
        </p:txBody>
      </p:sp>
      <p:pic>
        <p:nvPicPr>
          <p:cNvPr id="2" name="Рисунок 1">
            <a:extLst>
              <a:ext uri="{FF2B5EF4-FFF2-40B4-BE49-F238E27FC236}">
                <a16:creationId xmlns:a16="http://schemas.microsoft.com/office/drawing/2014/main" id="{1DF914F9-9B77-4E2E-A715-60DD71B51895}"/>
              </a:ext>
            </a:extLst>
          </p:cNvPr>
          <p:cNvPicPr>
            <a:picLocks noChangeAspect="1"/>
          </p:cNvPicPr>
          <p:nvPr/>
        </p:nvPicPr>
        <p:blipFill rotWithShape="1">
          <a:blip r:embed="rId3"/>
          <a:srcRect t="11488" b="14134"/>
          <a:stretch/>
        </p:blipFill>
        <p:spPr>
          <a:xfrm>
            <a:off x="2635201" y="855409"/>
            <a:ext cx="7070450" cy="1737474"/>
          </a:xfrm>
          <a:prstGeom prst="rect">
            <a:avLst/>
          </a:prstGeom>
        </p:spPr>
      </p:pic>
      <p:sp>
        <p:nvSpPr>
          <p:cNvPr id="4" name="Прямоугольник 3">
            <a:extLst>
              <a:ext uri="{FF2B5EF4-FFF2-40B4-BE49-F238E27FC236}">
                <a16:creationId xmlns:a16="http://schemas.microsoft.com/office/drawing/2014/main" id="{64C5F92D-9E7C-4BAB-B1DD-F5477C019556}"/>
              </a:ext>
            </a:extLst>
          </p:cNvPr>
          <p:cNvSpPr/>
          <p:nvPr/>
        </p:nvSpPr>
        <p:spPr>
          <a:xfrm>
            <a:off x="110558" y="1448199"/>
            <a:ext cx="2153331" cy="954107"/>
          </a:xfrm>
          <a:prstGeom prst="rect">
            <a:avLst/>
          </a:prstGeom>
        </p:spPr>
        <p:txBody>
          <a:bodyPr wrap="square">
            <a:spAutoFit/>
          </a:bodyPr>
          <a:lstStyle/>
          <a:p>
            <a:r>
              <a:rPr lang="en-US" sz="2800" dirty="0"/>
              <a:t>Earlier</a:t>
            </a:r>
            <a:br>
              <a:rPr lang="en-US" sz="2800" dirty="0"/>
            </a:br>
            <a:endParaRPr lang="ru-RU" sz="2800" dirty="0"/>
          </a:p>
        </p:txBody>
      </p:sp>
      <p:cxnSp>
        <p:nvCxnSpPr>
          <p:cNvPr id="7" name="Прямая соединительная линия 6">
            <a:extLst>
              <a:ext uri="{FF2B5EF4-FFF2-40B4-BE49-F238E27FC236}">
                <a16:creationId xmlns:a16="http://schemas.microsoft.com/office/drawing/2014/main" id="{B7D7AE2E-F79A-4928-9ABB-4CDC68865389}"/>
              </a:ext>
            </a:extLst>
          </p:cNvPr>
          <p:cNvCxnSpPr/>
          <p:nvPr/>
        </p:nvCxnSpPr>
        <p:spPr>
          <a:xfrm>
            <a:off x="1167063" y="2686188"/>
            <a:ext cx="1043137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Прямоугольник 8">
            <a:extLst>
              <a:ext uri="{FF2B5EF4-FFF2-40B4-BE49-F238E27FC236}">
                <a16:creationId xmlns:a16="http://schemas.microsoft.com/office/drawing/2014/main" id="{F2EEC12C-289D-4163-BBC0-1F90C7533012}"/>
              </a:ext>
            </a:extLst>
          </p:cNvPr>
          <p:cNvSpPr/>
          <p:nvPr/>
        </p:nvSpPr>
        <p:spPr>
          <a:xfrm>
            <a:off x="256332" y="4171812"/>
            <a:ext cx="2153331" cy="954107"/>
          </a:xfrm>
          <a:prstGeom prst="rect">
            <a:avLst/>
          </a:prstGeom>
        </p:spPr>
        <p:txBody>
          <a:bodyPr wrap="square">
            <a:spAutoFit/>
          </a:bodyPr>
          <a:lstStyle/>
          <a:p>
            <a:r>
              <a:rPr lang="en-US" sz="2800" dirty="0"/>
              <a:t>now</a:t>
            </a:r>
            <a:br>
              <a:rPr lang="en-US" sz="2800" dirty="0"/>
            </a:br>
            <a:endParaRPr lang="ru-RU" sz="2800" dirty="0"/>
          </a:p>
        </p:txBody>
      </p:sp>
      <p:pic>
        <p:nvPicPr>
          <p:cNvPr id="10" name="Рисунок 9">
            <a:extLst>
              <a:ext uri="{FF2B5EF4-FFF2-40B4-BE49-F238E27FC236}">
                <a16:creationId xmlns:a16="http://schemas.microsoft.com/office/drawing/2014/main" id="{1661667D-B1E9-451E-818B-5D109B0A5719}"/>
              </a:ext>
            </a:extLst>
          </p:cNvPr>
          <p:cNvPicPr>
            <a:picLocks noChangeAspect="1"/>
          </p:cNvPicPr>
          <p:nvPr/>
        </p:nvPicPr>
        <p:blipFill>
          <a:blip r:embed="rId4"/>
          <a:stretch>
            <a:fillRect/>
          </a:stretch>
        </p:blipFill>
        <p:spPr>
          <a:xfrm>
            <a:off x="3057873" y="3405712"/>
            <a:ext cx="6850811" cy="2289256"/>
          </a:xfrm>
          <a:prstGeom prst="rect">
            <a:avLst/>
          </a:prstGeom>
        </p:spPr>
      </p:pic>
      <p:sp>
        <p:nvSpPr>
          <p:cNvPr id="15" name="Прямоугольник 14">
            <a:extLst>
              <a:ext uri="{FF2B5EF4-FFF2-40B4-BE49-F238E27FC236}">
                <a16:creationId xmlns:a16="http://schemas.microsoft.com/office/drawing/2014/main" id="{1E5AE4A4-F318-472A-9433-607D47E12573}"/>
              </a:ext>
            </a:extLst>
          </p:cNvPr>
          <p:cNvSpPr/>
          <p:nvPr/>
        </p:nvSpPr>
        <p:spPr>
          <a:xfrm>
            <a:off x="7659757" y="3101009"/>
            <a:ext cx="450573" cy="107079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spTree>
    <p:extLst>
      <p:ext uri="{BB962C8B-B14F-4D97-AF65-F5344CB8AC3E}">
        <p14:creationId xmlns:p14="http://schemas.microsoft.com/office/powerpoint/2010/main" val="2904878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Fully connected layer</a:t>
            </a:r>
          </a:p>
        </p:txBody>
      </p:sp>
      <p:pic>
        <p:nvPicPr>
          <p:cNvPr id="3" name="Объект 2">
            <a:extLst>
              <a:ext uri="{FF2B5EF4-FFF2-40B4-BE49-F238E27FC236}">
                <a16:creationId xmlns:a16="http://schemas.microsoft.com/office/drawing/2014/main" id="{9D882B8E-176C-426B-AD42-8FA7E8125B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3172" y="965652"/>
            <a:ext cx="4599536" cy="5267211"/>
          </a:xfrm>
        </p:spPr>
      </p:pic>
    </p:spTree>
    <p:extLst>
      <p:ext uri="{BB962C8B-B14F-4D97-AF65-F5344CB8AC3E}">
        <p14:creationId xmlns:p14="http://schemas.microsoft.com/office/powerpoint/2010/main" val="115845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Fully connected layer</a:t>
            </a:r>
          </a:p>
        </p:txBody>
      </p:sp>
      <p:pic>
        <p:nvPicPr>
          <p:cNvPr id="6" name="Рисунок 5">
            <a:extLst>
              <a:ext uri="{FF2B5EF4-FFF2-40B4-BE49-F238E27FC236}">
                <a16:creationId xmlns:a16="http://schemas.microsoft.com/office/drawing/2014/main" id="{53BE6B9E-7E01-458E-A0C9-F28DF9B941E0}"/>
              </a:ext>
            </a:extLst>
          </p:cNvPr>
          <p:cNvPicPr>
            <a:picLocks noChangeAspect="1"/>
          </p:cNvPicPr>
          <p:nvPr/>
        </p:nvPicPr>
        <p:blipFill>
          <a:blip r:embed="rId3"/>
          <a:stretch>
            <a:fillRect/>
          </a:stretch>
        </p:blipFill>
        <p:spPr>
          <a:xfrm>
            <a:off x="1699491" y="1820676"/>
            <a:ext cx="8793018" cy="3784163"/>
          </a:xfrm>
          <a:prstGeom prst="rect">
            <a:avLst/>
          </a:prstGeom>
        </p:spPr>
      </p:pic>
    </p:spTree>
    <p:extLst>
      <p:ext uri="{BB962C8B-B14F-4D97-AF65-F5344CB8AC3E}">
        <p14:creationId xmlns:p14="http://schemas.microsoft.com/office/powerpoint/2010/main" val="2024142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2FB59E14-27FE-4C54-974D-DA4ABF1D38CE}"/>
              </a:ext>
            </a:extLst>
          </p:cNvPr>
          <p:cNvPicPr>
            <a:picLocks noChangeAspect="1"/>
          </p:cNvPicPr>
          <p:nvPr/>
        </p:nvPicPr>
        <p:blipFill>
          <a:blip r:embed="rId3"/>
          <a:stretch>
            <a:fillRect/>
          </a:stretch>
        </p:blipFill>
        <p:spPr>
          <a:xfrm>
            <a:off x="1645779" y="897697"/>
            <a:ext cx="9205101" cy="5960302"/>
          </a:xfrm>
          <a:prstGeom prst="rect">
            <a:avLst/>
          </a:prstGeom>
        </p:spPr>
      </p:pic>
      <p:sp>
        <p:nvSpPr>
          <p:cNvPr id="12" name="Заголовок 3">
            <a:extLst>
              <a:ext uri="{FF2B5EF4-FFF2-40B4-BE49-F238E27FC236}">
                <a16:creationId xmlns:a16="http://schemas.microsoft.com/office/drawing/2014/main" id="{33450120-8E19-4E46-9693-E3815D925034}"/>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Why it is difficult: image recognition</a:t>
            </a:r>
            <a:endParaRPr lang="ru-RU" sz="3200" dirty="0"/>
          </a:p>
        </p:txBody>
      </p:sp>
    </p:spTree>
    <p:extLst>
      <p:ext uri="{BB962C8B-B14F-4D97-AF65-F5344CB8AC3E}">
        <p14:creationId xmlns:p14="http://schemas.microsoft.com/office/powerpoint/2010/main" val="3285912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Fully connected layer</a:t>
            </a:r>
          </a:p>
        </p:txBody>
      </p:sp>
      <p:pic>
        <p:nvPicPr>
          <p:cNvPr id="2" name="Рисунок 1">
            <a:extLst>
              <a:ext uri="{FF2B5EF4-FFF2-40B4-BE49-F238E27FC236}">
                <a16:creationId xmlns:a16="http://schemas.microsoft.com/office/drawing/2014/main" id="{59B41E6B-8E19-444C-959D-62C084D73166}"/>
              </a:ext>
            </a:extLst>
          </p:cNvPr>
          <p:cNvPicPr>
            <a:picLocks noChangeAspect="1"/>
          </p:cNvPicPr>
          <p:nvPr/>
        </p:nvPicPr>
        <p:blipFill>
          <a:blip r:embed="rId3"/>
          <a:stretch>
            <a:fillRect/>
          </a:stretch>
        </p:blipFill>
        <p:spPr>
          <a:xfrm>
            <a:off x="174171" y="2687299"/>
            <a:ext cx="5048472" cy="2729890"/>
          </a:xfrm>
          <a:prstGeom prst="rect">
            <a:avLst/>
          </a:prstGeom>
        </p:spPr>
      </p:pic>
      <p:pic>
        <p:nvPicPr>
          <p:cNvPr id="7" name="Рисунок 6">
            <a:extLst>
              <a:ext uri="{FF2B5EF4-FFF2-40B4-BE49-F238E27FC236}">
                <a16:creationId xmlns:a16="http://schemas.microsoft.com/office/drawing/2014/main" id="{D9E70E59-1530-4B00-8850-C9165B4787C0}"/>
              </a:ext>
            </a:extLst>
          </p:cNvPr>
          <p:cNvPicPr>
            <a:picLocks noChangeAspect="1"/>
          </p:cNvPicPr>
          <p:nvPr/>
        </p:nvPicPr>
        <p:blipFill>
          <a:blip r:embed="rId4"/>
          <a:stretch>
            <a:fillRect/>
          </a:stretch>
        </p:blipFill>
        <p:spPr>
          <a:xfrm>
            <a:off x="5802086" y="858054"/>
            <a:ext cx="5998029" cy="2947825"/>
          </a:xfrm>
          <a:prstGeom prst="rect">
            <a:avLst/>
          </a:prstGeom>
        </p:spPr>
      </p:pic>
      <p:pic>
        <p:nvPicPr>
          <p:cNvPr id="8" name="Рисунок 7">
            <a:extLst>
              <a:ext uri="{FF2B5EF4-FFF2-40B4-BE49-F238E27FC236}">
                <a16:creationId xmlns:a16="http://schemas.microsoft.com/office/drawing/2014/main" id="{90F54B36-7554-4DF7-84C8-0D7F5B9B587B}"/>
              </a:ext>
            </a:extLst>
          </p:cNvPr>
          <p:cNvPicPr>
            <a:picLocks noChangeAspect="1"/>
          </p:cNvPicPr>
          <p:nvPr/>
        </p:nvPicPr>
        <p:blipFill>
          <a:blip r:embed="rId5"/>
          <a:stretch>
            <a:fillRect/>
          </a:stretch>
        </p:blipFill>
        <p:spPr>
          <a:xfrm>
            <a:off x="5921829" y="3976379"/>
            <a:ext cx="6096000" cy="2881621"/>
          </a:xfrm>
          <a:prstGeom prst="rect">
            <a:avLst/>
          </a:prstGeom>
        </p:spPr>
      </p:pic>
      <p:pic>
        <p:nvPicPr>
          <p:cNvPr id="4" name="Рисунок 3">
            <a:extLst>
              <a:ext uri="{FF2B5EF4-FFF2-40B4-BE49-F238E27FC236}">
                <a16:creationId xmlns:a16="http://schemas.microsoft.com/office/drawing/2014/main" id="{C7E4912F-0FF1-487D-95FD-DFF9A9532891}"/>
              </a:ext>
            </a:extLst>
          </p:cNvPr>
          <p:cNvPicPr>
            <a:picLocks noChangeAspect="1"/>
          </p:cNvPicPr>
          <p:nvPr/>
        </p:nvPicPr>
        <p:blipFill rotWithShape="1">
          <a:blip r:embed="rId6">
            <a:extLst>
              <a:ext uri="{28A0092B-C50C-407E-A947-70E740481C1C}">
                <a14:useLocalDpi xmlns:a14="http://schemas.microsoft.com/office/drawing/2010/main" val="0"/>
              </a:ext>
            </a:extLst>
          </a:blip>
          <a:srcRect r="57464"/>
          <a:stretch/>
        </p:blipFill>
        <p:spPr>
          <a:xfrm>
            <a:off x="2278743" y="993472"/>
            <a:ext cx="1973943" cy="1611531"/>
          </a:xfrm>
          <a:prstGeom prst="rect">
            <a:avLst/>
          </a:prstGeom>
        </p:spPr>
      </p:pic>
      <p:sp>
        <p:nvSpPr>
          <p:cNvPr id="6" name="Овал 5">
            <a:extLst>
              <a:ext uri="{FF2B5EF4-FFF2-40B4-BE49-F238E27FC236}">
                <a16:creationId xmlns:a16="http://schemas.microsoft.com/office/drawing/2014/main" id="{6CB0CA31-EF88-4431-83B8-466F32841E94}"/>
              </a:ext>
            </a:extLst>
          </p:cNvPr>
          <p:cNvSpPr/>
          <p:nvPr/>
        </p:nvSpPr>
        <p:spPr>
          <a:xfrm>
            <a:off x="10265080" y="1960437"/>
            <a:ext cx="258007" cy="2580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Овал 9">
            <a:extLst>
              <a:ext uri="{FF2B5EF4-FFF2-40B4-BE49-F238E27FC236}">
                <a16:creationId xmlns:a16="http://schemas.microsoft.com/office/drawing/2014/main" id="{F76640AA-44AC-49C8-9191-B8F3CD904AA4}"/>
              </a:ext>
            </a:extLst>
          </p:cNvPr>
          <p:cNvSpPr/>
          <p:nvPr/>
        </p:nvSpPr>
        <p:spPr>
          <a:xfrm>
            <a:off x="10259024" y="5552434"/>
            <a:ext cx="258007" cy="2580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160978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b="1" dirty="0">
                <a:solidFill>
                  <a:schemeClr val="tx1"/>
                </a:solidFill>
              </a:rPr>
              <a:t>Localization, </a:t>
            </a:r>
            <a:r>
              <a:rPr lang="en-US" sz="3200" dirty="0">
                <a:solidFill>
                  <a:schemeClr val="tx1"/>
                </a:solidFill>
              </a:rPr>
              <a:t>Classification, Detection</a:t>
            </a:r>
            <a:r>
              <a:rPr lang="en-US" sz="3200" b="1" dirty="0">
                <a:solidFill>
                  <a:schemeClr val="tx1"/>
                </a:solidFill>
              </a:rPr>
              <a:t>, </a:t>
            </a:r>
            <a:r>
              <a:rPr lang="en-US" sz="3200" dirty="0">
                <a:solidFill>
                  <a:schemeClr val="tx1"/>
                </a:solidFill>
              </a:rPr>
              <a:t>Segmentation</a:t>
            </a:r>
          </a:p>
        </p:txBody>
      </p:sp>
      <p:pic>
        <p:nvPicPr>
          <p:cNvPr id="6" name="Рисунок 5">
            <a:extLst>
              <a:ext uri="{FF2B5EF4-FFF2-40B4-BE49-F238E27FC236}">
                <a16:creationId xmlns:a16="http://schemas.microsoft.com/office/drawing/2014/main" id="{54233604-C3CA-458A-A073-566CCD62ED84}"/>
              </a:ext>
            </a:extLst>
          </p:cNvPr>
          <p:cNvPicPr>
            <a:picLocks noChangeAspect="1"/>
          </p:cNvPicPr>
          <p:nvPr/>
        </p:nvPicPr>
        <p:blipFill rotWithShape="1">
          <a:blip r:embed="rId3"/>
          <a:srcRect b="20129"/>
          <a:stretch/>
        </p:blipFill>
        <p:spPr>
          <a:xfrm>
            <a:off x="1781407" y="2049416"/>
            <a:ext cx="9641552" cy="3309087"/>
          </a:xfrm>
          <a:prstGeom prst="rect">
            <a:avLst/>
          </a:prstGeom>
        </p:spPr>
      </p:pic>
      <p:sp>
        <p:nvSpPr>
          <p:cNvPr id="8" name="Прямоугольник 7">
            <a:extLst>
              <a:ext uri="{FF2B5EF4-FFF2-40B4-BE49-F238E27FC236}">
                <a16:creationId xmlns:a16="http://schemas.microsoft.com/office/drawing/2014/main" id="{8523DB9A-E8B3-4449-A8E0-C473540B6279}"/>
              </a:ext>
            </a:extLst>
          </p:cNvPr>
          <p:cNvSpPr/>
          <p:nvPr/>
        </p:nvSpPr>
        <p:spPr>
          <a:xfrm>
            <a:off x="4465982" y="1330279"/>
            <a:ext cx="4532243" cy="707886"/>
          </a:xfrm>
          <a:prstGeom prst="rect">
            <a:avLst/>
          </a:prstGeom>
        </p:spPr>
        <p:txBody>
          <a:bodyPr wrap="square">
            <a:spAutoFit/>
          </a:bodyPr>
          <a:lstStyle/>
          <a:p>
            <a:r>
              <a:rPr lang="en-US" sz="4000" b="1" dirty="0"/>
              <a:t>Object localization</a:t>
            </a:r>
            <a:endParaRPr lang="ru-RU" sz="4000" dirty="0"/>
          </a:p>
        </p:txBody>
      </p:sp>
    </p:spTree>
    <p:extLst>
      <p:ext uri="{BB962C8B-B14F-4D97-AF65-F5344CB8AC3E}">
        <p14:creationId xmlns:p14="http://schemas.microsoft.com/office/powerpoint/2010/main" val="2499932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Localization,</a:t>
            </a:r>
            <a:r>
              <a:rPr lang="en-US" sz="3200" b="1" dirty="0">
                <a:solidFill>
                  <a:schemeClr val="tx1"/>
                </a:solidFill>
              </a:rPr>
              <a:t> Classification, Detection, </a:t>
            </a:r>
            <a:r>
              <a:rPr lang="en-US" sz="3200" dirty="0">
                <a:solidFill>
                  <a:schemeClr val="tx1"/>
                </a:solidFill>
              </a:rPr>
              <a:t>Segmentation</a:t>
            </a:r>
          </a:p>
        </p:txBody>
      </p:sp>
      <p:pic>
        <p:nvPicPr>
          <p:cNvPr id="15" name="Рисунок 14" descr="Изображение выглядит как животное, млекопитающее&#10;&#10;Описание создано с очень высокой степенью достоверности">
            <a:extLst>
              <a:ext uri="{FF2B5EF4-FFF2-40B4-BE49-F238E27FC236}">
                <a16:creationId xmlns:a16="http://schemas.microsoft.com/office/drawing/2014/main" id="{2A0B587F-90CE-42F2-9A6F-D68C3508E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764" y="1136994"/>
            <a:ext cx="9786471" cy="5614988"/>
          </a:xfrm>
          <a:prstGeom prst="rect">
            <a:avLst/>
          </a:prstGeom>
        </p:spPr>
      </p:pic>
    </p:spTree>
    <p:extLst>
      <p:ext uri="{BB962C8B-B14F-4D97-AF65-F5344CB8AC3E}">
        <p14:creationId xmlns:p14="http://schemas.microsoft.com/office/powerpoint/2010/main" val="25897152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Classification, Localization, Detection</a:t>
            </a:r>
            <a:r>
              <a:rPr lang="en-US" sz="3200" b="1" dirty="0">
                <a:solidFill>
                  <a:schemeClr val="tx1"/>
                </a:solidFill>
              </a:rPr>
              <a:t>, Segmentation</a:t>
            </a:r>
          </a:p>
        </p:txBody>
      </p:sp>
      <p:pic>
        <p:nvPicPr>
          <p:cNvPr id="3" name="Рисунок 2" descr="Изображение выглядит как животное, кот, млекопитающее, сидит&#10;&#10;Описание создано с очень высокой степенью достоверности">
            <a:extLst>
              <a:ext uri="{FF2B5EF4-FFF2-40B4-BE49-F238E27FC236}">
                <a16:creationId xmlns:a16="http://schemas.microsoft.com/office/drawing/2014/main" id="{85DC9454-BE36-4977-B82F-EF62F6072F05}"/>
              </a:ext>
            </a:extLst>
          </p:cNvPr>
          <p:cNvPicPr>
            <a:picLocks noChangeAspect="1"/>
          </p:cNvPicPr>
          <p:nvPr/>
        </p:nvPicPr>
        <p:blipFill rotWithShape="1">
          <a:blip r:embed="rId3">
            <a:extLst>
              <a:ext uri="{28A0092B-C50C-407E-A947-70E740481C1C}">
                <a14:useLocalDpi xmlns:a14="http://schemas.microsoft.com/office/drawing/2010/main" val="0"/>
              </a:ext>
            </a:extLst>
          </a:blip>
          <a:srcRect l="47500" b="1035"/>
          <a:stretch/>
        </p:blipFill>
        <p:spPr>
          <a:xfrm>
            <a:off x="2822712" y="1136999"/>
            <a:ext cx="7089913" cy="5555349"/>
          </a:xfrm>
          <a:prstGeom prst="rect">
            <a:avLst/>
          </a:prstGeom>
        </p:spPr>
      </p:pic>
    </p:spTree>
    <p:extLst>
      <p:ext uri="{BB962C8B-B14F-4D97-AF65-F5344CB8AC3E}">
        <p14:creationId xmlns:p14="http://schemas.microsoft.com/office/powerpoint/2010/main" val="3240484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a:solidFill>
                  <a:schemeClr val="tx1"/>
                </a:solidFill>
              </a:rPr>
              <a:t>Handling Overfitting</a:t>
            </a:r>
            <a:endParaRPr lang="ru-RU" sz="3200" dirty="0">
              <a:solidFill>
                <a:schemeClr val="tx1"/>
              </a:solidFill>
            </a:endParaRPr>
          </a:p>
        </p:txBody>
      </p:sp>
      <p:pic>
        <p:nvPicPr>
          <p:cNvPr id="11" name="Рисунок 10" descr="Изображение выглядит как текст, карта&#10;&#10;Описание создано с очень высокой степенью достоверности">
            <a:extLst>
              <a:ext uri="{FF2B5EF4-FFF2-40B4-BE49-F238E27FC236}">
                <a16:creationId xmlns:a16="http://schemas.microsoft.com/office/drawing/2014/main" id="{A2EB2C18-51BB-492F-80F4-755D91CA4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037" y="1052869"/>
            <a:ext cx="9309926" cy="4928070"/>
          </a:xfrm>
          <a:prstGeom prst="rect">
            <a:avLst/>
          </a:prstGeom>
        </p:spPr>
      </p:pic>
      <p:sp>
        <p:nvSpPr>
          <p:cNvPr id="12" name="Прямоугольник 11">
            <a:extLst>
              <a:ext uri="{FF2B5EF4-FFF2-40B4-BE49-F238E27FC236}">
                <a16:creationId xmlns:a16="http://schemas.microsoft.com/office/drawing/2014/main" id="{B88EB49D-1B2E-46EC-8BF6-B76ECA1EE4C1}"/>
              </a:ext>
            </a:extLst>
          </p:cNvPr>
          <p:cNvSpPr/>
          <p:nvPr/>
        </p:nvSpPr>
        <p:spPr>
          <a:xfrm>
            <a:off x="438912" y="5750107"/>
            <a:ext cx="11643360" cy="461665"/>
          </a:xfrm>
          <a:prstGeom prst="rect">
            <a:avLst/>
          </a:prstGeom>
        </p:spPr>
        <p:txBody>
          <a:bodyPr wrap="square">
            <a:spAutoFit/>
          </a:bodyPr>
          <a:lstStyle/>
          <a:p>
            <a:r>
              <a:rPr lang="en-US" sz="2400" dirty="0"/>
              <a:t>As a general rule: Start by overfitting the model, then take measures against overfitting.</a:t>
            </a:r>
            <a:endParaRPr lang="ru-RU" sz="2400" dirty="0"/>
          </a:p>
        </p:txBody>
      </p:sp>
    </p:spTree>
    <p:extLst>
      <p:ext uri="{BB962C8B-B14F-4D97-AF65-F5344CB8AC3E}">
        <p14:creationId xmlns:p14="http://schemas.microsoft.com/office/powerpoint/2010/main" val="2973103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a:solidFill>
                  <a:schemeClr val="tx1"/>
                </a:solidFill>
              </a:rPr>
              <a:t>Handling Overfitting</a:t>
            </a:r>
            <a:endParaRPr lang="ru-RU" sz="3200" dirty="0">
              <a:solidFill>
                <a:schemeClr val="tx1"/>
              </a:solidFill>
            </a:endParaRPr>
          </a:p>
        </p:txBody>
      </p:sp>
      <p:sp>
        <p:nvSpPr>
          <p:cNvPr id="2" name="Прямоугольник 1">
            <a:extLst>
              <a:ext uri="{FF2B5EF4-FFF2-40B4-BE49-F238E27FC236}">
                <a16:creationId xmlns:a16="http://schemas.microsoft.com/office/drawing/2014/main" id="{6C90AA1E-C280-4532-9302-AB03C585201F}"/>
              </a:ext>
            </a:extLst>
          </p:cNvPr>
          <p:cNvSpPr/>
          <p:nvPr/>
        </p:nvSpPr>
        <p:spPr>
          <a:xfrm>
            <a:off x="1987296" y="1747165"/>
            <a:ext cx="9729216" cy="4401205"/>
          </a:xfrm>
          <a:prstGeom prst="rect">
            <a:avLst/>
          </a:prstGeom>
        </p:spPr>
        <p:txBody>
          <a:bodyPr wrap="square">
            <a:spAutoFit/>
          </a:bodyPr>
          <a:lstStyle/>
          <a:p>
            <a:pPr>
              <a:buFont typeface="+mj-lt"/>
              <a:buAutoNum type="arabicPeriod"/>
            </a:pPr>
            <a:r>
              <a:rPr lang="en-US" sz="2800" dirty="0">
                <a:latin typeface="medium-content-serif-font"/>
              </a:rPr>
              <a:t>Add more data</a:t>
            </a:r>
          </a:p>
          <a:p>
            <a:pPr>
              <a:buFont typeface="+mj-lt"/>
              <a:buAutoNum type="arabicPeriod"/>
            </a:pPr>
            <a:endParaRPr lang="en-US" sz="2800" dirty="0">
              <a:latin typeface="medium-content-serif-font"/>
            </a:endParaRPr>
          </a:p>
          <a:p>
            <a:pPr>
              <a:buFont typeface="+mj-lt"/>
              <a:buAutoNum type="arabicPeriod"/>
            </a:pPr>
            <a:r>
              <a:rPr lang="en-US" sz="2800" dirty="0">
                <a:latin typeface="medium-content-serif-font"/>
              </a:rPr>
              <a:t>Use data augmentation</a:t>
            </a:r>
          </a:p>
          <a:p>
            <a:pPr>
              <a:buFont typeface="+mj-lt"/>
              <a:buAutoNum type="arabicPeriod"/>
            </a:pPr>
            <a:endParaRPr lang="en-US" sz="2800" dirty="0">
              <a:latin typeface="medium-content-serif-font"/>
            </a:endParaRPr>
          </a:p>
          <a:p>
            <a:pPr>
              <a:buFont typeface="+mj-lt"/>
              <a:buAutoNum type="arabicPeriod"/>
            </a:pPr>
            <a:r>
              <a:rPr lang="en-US" sz="2800" dirty="0">
                <a:latin typeface="medium-content-serif-font"/>
              </a:rPr>
              <a:t>Use architectures that generalize well</a:t>
            </a:r>
          </a:p>
          <a:p>
            <a:pPr>
              <a:buFont typeface="+mj-lt"/>
              <a:buAutoNum type="arabicPeriod"/>
            </a:pPr>
            <a:endParaRPr lang="en-US" sz="2800" dirty="0">
              <a:latin typeface="medium-content-serif-font"/>
            </a:endParaRPr>
          </a:p>
          <a:p>
            <a:pPr>
              <a:buFont typeface="+mj-lt"/>
              <a:buAutoNum type="arabicPeriod"/>
            </a:pPr>
            <a:r>
              <a:rPr lang="en-US" sz="2800" dirty="0">
                <a:latin typeface="medium-content-serif-font"/>
              </a:rPr>
              <a:t>Add regularization (dropout, vary regularization coefficient or change type regularization)</a:t>
            </a:r>
          </a:p>
          <a:p>
            <a:pPr>
              <a:buFont typeface="+mj-lt"/>
              <a:buAutoNum type="arabicPeriod"/>
            </a:pPr>
            <a:endParaRPr lang="en-US" sz="2800" dirty="0">
              <a:latin typeface="medium-content-serif-font"/>
            </a:endParaRPr>
          </a:p>
          <a:p>
            <a:pPr>
              <a:buFont typeface="+mj-lt"/>
              <a:buAutoNum type="arabicPeriod"/>
            </a:pPr>
            <a:r>
              <a:rPr lang="en-US" sz="2800" dirty="0">
                <a:latin typeface="medium-content-serif-font"/>
              </a:rPr>
              <a:t>Reduce architecture complexity.</a:t>
            </a:r>
            <a:endParaRPr lang="en-US" sz="2800" b="0" i="0" dirty="0">
              <a:effectLst/>
              <a:latin typeface="medium-content-serif-font"/>
            </a:endParaRPr>
          </a:p>
        </p:txBody>
      </p:sp>
    </p:spTree>
    <p:extLst>
      <p:ext uri="{BB962C8B-B14F-4D97-AF65-F5344CB8AC3E}">
        <p14:creationId xmlns:p14="http://schemas.microsoft.com/office/powerpoint/2010/main" val="14392895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Data augmentation</a:t>
            </a:r>
            <a:endParaRPr lang="ru-RU" sz="3200" dirty="0">
              <a:solidFill>
                <a:schemeClr val="tx1"/>
              </a:solidFill>
            </a:endParaRPr>
          </a:p>
        </p:txBody>
      </p:sp>
      <p:pic>
        <p:nvPicPr>
          <p:cNvPr id="4" name="Рисунок 3">
            <a:extLst>
              <a:ext uri="{FF2B5EF4-FFF2-40B4-BE49-F238E27FC236}">
                <a16:creationId xmlns:a16="http://schemas.microsoft.com/office/drawing/2014/main" id="{0946BCBF-DD3A-45EF-AC80-4EF5CA921C32}"/>
              </a:ext>
            </a:extLst>
          </p:cNvPr>
          <p:cNvPicPr>
            <a:picLocks noChangeAspect="1"/>
          </p:cNvPicPr>
          <p:nvPr/>
        </p:nvPicPr>
        <p:blipFill rotWithShape="1">
          <a:blip r:embed="rId3"/>
          <a:srcRect t="4746"/>
          <a:stretch/>
        </p:blipFill>
        <p:spPr>
          <a:xfrm>
            <a:off x="3831429" y="933872"/>
            <a:ext cx="3873915" cy="2495128"/>
          </a:xfrm>
          <a:prstGeom prst="rect">
            <a:avLst/>
          </a:prstGeom>
        </p:spPr>
      </p:pic>
      <p:pic>
        <p:nvPicPr>
          <p:cNvPr id="6" name="Рисунок 5">
            <a:extLst>
              <a:ext uri="{FF2B5EF4-FFF2-40B4-BE49-F238E27FC236}">
                <a16:creationId xmlns:a16="http://schemas.microsoft.com/office/drawing/2014/main" id="{FEA9991A-E39B-4C9E-97FF-3649DDB4227E}"/>
              </a:ext>
            </a:extLst>
          </p:cNvPr>
          <p:cNvPicPr>
            <a:picLocks noChangeAspect="1"/>
          </p:cNvPicPr>
          <p:nvPr/>
        </p:nvPicPr>
        <p:blipFill>
          <a:blip r:embed="rId4"/>
          <a:stretch>
            <a:fillRect/>
          </a:stretch>
        </p:blipFill>
        <p:spPr>
          <a:xfrm>
            <a:off x="1575005" y="3198273"/>
            <a:ext cx="8677275" cy="3581400"/>
          </a:xfrm>
          <a:prstGeom prst="rect">
            <a:avLst/>
          </a:prstGeom>
        </p:spPr>
      </p:pic>
      <p:pic>
        <p:nvPicPr>
          <p:cNvPr id="7" name="Рисунок 6">
            <a:extLst>
              <a:ext uri="{FF2B5EF4-FFF2-40B4-BE49-F238E27FC236}">
                <a16:creationId xmlns:a16="http://schemas.microsoft.com/office/drawing/2014/main" id="{359BBE13-4A30-4376-8AE2-6AF06ABDACD2}"/>
              </a:ext>
            </a:extLst>
          </p:cNvPr>
          <p:cNvPicPr>
            <a:picLocks noChangeAspect="1"/>
          </p:cNvPicPr>
          <p:nvPr/>
        </p:nvPicPr>
        <p:blipFill rotWithShape="1">
          <a:blip r:embed="rId4"/>
          <a:srcRect l="77681" t="9265" r="14741" b="82164"/>
          <a:stretch/>
        </p:blipFill>
        <p:spPr>
          <a:xfrm>
            <a:off x="2894027" y="3255000"/>
            <a:ext cx="6607781" cy="3084838"/>
          </a:xfrm>
          <a:prstGeom prst="rect">
            <a:avLst/>
          </a:prstGeom>
        </p:spPr>
      </p:pic>
    </p:spTree>
    <p:extLst>
      <p:ext uri="{BB962C8B-B14F-4D97-AF65-F5344CB8AC3E}">
        <p14:creationId xmlns:p14="http://schemas.microsoft.com/office/powerpoint/2010/main" val="176947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Dropout</a:t>
            </a:r>
            <a:endParaRPr lang="ru-RU" sz="3200" dirty="0">
              <a:solidFill>
                <a:schemeClr val="tx1"/>
              </a:solidFill>
            </a:endParaRPr>
          </a:p>
        </p:txBody>
      </p:sp>
      <p:pic>
        <p:nvPicPr>
          <p:cNvPr id="2" name="Рисунок 1">
            <a:extLst>
              <a:ext uri="{FF2B5EF4-FFF2-40B4-BE49-F238E27FC236}">
                <a16:creationId xmlns:a16="http://schemas.microsoft.com/office/drawing/2014/main" id="{36AE75F3-DDBB-43E3-915F-3A86BC5F2182}"/>
              </a:ext>
            </a:extLst>
          </p:cNvPr>
          <p:cNvPicPr>
            <a:picLocks noChangeAspect="1"/>
          </p:cNvPicPr>
          <p:nvPr/>
        </p:nvPicPr>
        <p:blipFill rotWithShape="1">
          <a:blip r:embed="rId3"/>
          <a:srcRect b="5084"/>
          <a:stretch/>
        </p:blipFill>
        <p:spPr>
          <a:xfrm>
            <a:off x="1785937" y="1569339"/>
            <a:ext cx="8620125" cy="4502277"/>
          </a:xfrm>
          <a:prstGeom prst="rect">
            <a:avLst/>
          </a:prstGeom>
        </p:spPr>
      </p:pic>
    </p:spTree>
    <p:extLst>
      <p:ext uri="{BB962C8B-B14F-4D97-AF65-F5344CB8AC3E}">
        <p14:creationId xmlns:p14="http://schemas.microsoft.com/office/powerpoint/2010/main" val="31212634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Batch normalization </a:t>
            </a:r>
            <a:endParaRPr lang="ru-RU" sz="3200" dirty="0">
              <a:solidFill>
                <a:schemeClr val="tx1"/>
              </a:solidFill>
            </a:endParaRPr>
          </a:p>
        </p:txBody>
      </p:sp>
      <p:pic>
        <p:nvPicPr>
          <p:cNvPr id="1026" name="Picture 2" descr="ÐÐ°ÑÑÐ¸Ð½ÐºÐ¸ Ð¿Ð¾ Ð·Ð°Ð¿ÑÐ¾ÑÑ Batch normalization">
            <a:extLst>
              <a:ext uri="{FF2B5EF4-FFF2-40B4-BE49-F238E27FC236}">
                <a16:creationId xmlns:a16="http://schemas.microsoft.com/office/drawing/2014/main" id="{27DE41FE-8A31-46A4-A0D4-FC15388665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19"/>
          <a:stretch/>
        </p:blipFill>
        <p:spPr bwMode="auto">
          <a:xfrm>
            <a:off x="2706624" y="1257300"/>
            <a:ext cx="6122861" cy="4387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852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ÐÐ°ÑÑÐ¸Ð½ÐºÐ¸ Ð¿Ð¾ Ð·Ð°Ð¿ÑÐ¾ÑÑ vgg16">
            <a:extLst>
              <a:ext uri="{FF2B5EF4-FFF2-40B4-BE49-F238E27FC236}">
                <a16:creationId xmlns:a16="http://schemas.microsoft.com/office/drawing/2014/main" id="{9492E6B5-0E68-4D9E-83C1-525848145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77" y="1627142"/>
            <a:ext cx="8572500" cy="4829175"/>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3">
            <a:extLst>
              <a:ext uri="{FF2B5EF4-FFF2-40B4-BE49-F238E27FC236}">
                <a16:creationId xmlns:a16="http://schemas.microsoft.com/office/drawing/2014/main" id="{824B99C4-5024-4E68-8F8E-77266A9388AD}"/>
              </a:ext>
            </a:extLst>
          </p:cNvPr>
          <p:cNvSpPr txBox="1">
            <a:spLocks/>
          </p:cNvSpPr>
          <p:nvPr/>
        </p:nvSpPr>
        <p:spPr>
          <a:xfrm>
            <a:off x="0" y="1"/>
            <a:ext cx="12192000" cy="82203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solidFill>
                  <a:schemeClr val="tx1"/>
                </a:solidFill>
              </a:rPr>
              <a:t>pre-trained nets</a:t>
            </a:r>
            <a:endParaRPr lang="ru-RU" sz="3200" dirty="0">
              <a:solidFill>
                <a:schemeClr val="tx1"/>
              </a:solidFill>
            </a:endParaRPr>
          </a:p>
        </p:txBody>
      </p:sp>
      <p:cxnSp>
        <p:nvCxnSpPr>
          <p:cNvPr id="17" name="Прямая соединительная линия 16">
            <a:extLst>
              <a:ext uri="{FF2B5EF4-FFF2-40B4-BE49-F238E27FC236}">
                <a16:creationId xmlns:a16="http://schemas.microsoft.com/office/drawing/2014/main" id="{543AEB3D-B796-4856-B4BA-AAB3DFBDF859}"/>
              </a:ext>
            </a:extLst>
          </p:cNvPr>
          <p:cNvCxnSpPr>
            <a:cxnSpLocks/>
          </p:cNvCxnSpPr>
          <p:nvPr/>
        </p:nvCxnSpPr>
        <p:spPr>
          <a:xfrm>
            <a:off x="4689517" y="2307196"/>
            <a:ext cx="0" cy="2478341"/>
          </a:xfrm>
          <a:prstGeom prst="line">
            <a:avLst/>
          </a:prstGeom>
          <a:ln w="3810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E2EFB9AA-0945-41F9-96A4-F00D8E305715}"/>
              </a:ext>
            </a:extLst>
          </p:cNvPr>
          <p:cNvSpPr txBox="1"/>
          <p:nvPr/>
        </p:nvSpPr>
        <p:spPr>
          <a:xfrm>
            <a:off x="1566235" y="930000"/>
            <a:ext cx="5944641" cy="461665"/>
          </a:xfrm>
          <a:prstGeom prst="rect">
            <a:avLst/>
          </a:prstGeom>
          <a:noFill/>
        </p:spPr>
        <p:txBody>
          <a:bodyPr wrap="none" rtlCol="0">
            <a:spAutoFit/>
          </a:bodyPr>
          <a:lstStyle/>
          <a:p>
            <a:r>
              <a:rPr lang="en-GB" sz="2400" dirty="0">
                <a:solidFill>
                  <a:schemeClr val="accent2">
                    <a:lumMod val="50000"/>
                  </a:schemeClr>
                </a:solidFill>
              </a:rPr>
              <a:t>Pre-trained part VGG 16 (University of Oxford)</a:t>
            </a:r>
            <a:endParaRPr lang="ru-RU" sz="2400" dirty="0">
              <a:solidFill>
                <a:schemeClr val="accent2">
                  <a:lumMod val="50000"/>
                </a:schemeClr>
              </a:solidFill>
            </a:endParaRPr>
          </a:p>
        </p:txBody>
      </p:sp>
      <p:sp>
        <p:nvSpPr>
          <p:cNvPr id="19" name="TextBox 18">
            <a:extLst>
              <a:ext uri="{FF2B5EF4-FFF2-40B4-BE49-F238E27FC236}">
                <a16:creationId xmlns:a16="http://schemas.microsoft.com/office/drawing/2014/main" id="{3482CFFA-8343-490E-BB75-DDA10832EABE}"/>
              </a:ext>
            </a:extLst>
          </p:cNvPr>
          <p:cNvSpPr txBox="1"/>
          <p:nvPr/>
        </p:nvSpPr>
        <p:spPr>
          <a:xfrm>
            <a:off x="5165212" y="2345876"/>
            <a:ext cx="1701363" cy="461665"/>
          </a:xfrm>
          <a:prstGeom prst="rect">
            <a:avLst/>
          </a:prstGeom>
          <a:noFill/>
        </p:spPr>
        <p:txBody>
          <a:bodyPr wrap="none" rtlCol="0">
            <a:spAutoFit/>
          </a:bodyPr>
          <a:lstStyle/>
          <a:p>
            <a:r>
              <a:rPr lang="en-GB" sz="2400" dirty="0">
                <a:solidFill>
                  <a:schemeClr val="accent2">
                    <a:lumMod val="50000"/>
                  </a:schemeClr>
                </a:solidFill>
              </a:rPr>
              <a:t>Trained part</a:t>
            </a:r>
            <a:endParaRPr lang="ru-RU" sz="2400" dirty="0">
              <a:solidFill>
                <a:schemeClr val="accent2">
                  <a:lumMod val="50000"/>
                </a:schemeClr>
              </a:solidFill>
            </a:endParaRPr>
          </a:p>
        </p:txBody>
      </p:sp>
      <p:pic>
        <p:nvPicPr>
          <p:cNvPr id="2052" name="Picture 4" descr="ÐÐ°ÑÑÐ¸Ð½ÐºÐ¸ Ð¿Ð¾ Ð·Ð°Ð¿ÑÐ¾ÑÑ ImageNet">
            <a:extLst>
              <a:ext uri="{FF2B5EF4-FFF2-40B4-BE49-F238E27FC236}">
                <a16:creationId xmlns:a16="http://schemas.microsoft.com/office/drawing/2014/main" id="{2EAC21CA-267B-4887-B03C-13D76A7FCE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4256" y="822038"/>
            <a:ext cx="4047743" cy="2481028"/>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6D82BF3B-AB4F-444E-B94C-DA7AE1A9FB79}"/>
              </a:ext>
            </a:extLst>
          </p:cNvPr>
          <p:cNvSpPr/>
          <p:nvPr/>
        </p:nvSpPr>
        <p:spPr>
          <a:xfrm>
            <a:off x="10316283" y="3303066"/>
            <a:ext cx="1877117" cy="369332"/>
          </a:xfrm>
          <a:prstGeom prst="rect">
            <a:avLst/>
          </a:prstGeom>
        </p:spPr>
        <p:txBody>
          <a:bodyPr wrap="none">
            <a:spAutoFit/>
          </a:bodyPr>
          <a:lstStyle/>
          <a:p>
            <a:r>
              <a:rPr lang="en-US" dirty="0"/>
              <a:t>14 million images </a:t>
            </a:r>
            <a:endParaRPr lang="ru-RU" dirty="0"/>
          </a:p>
        </p:txBody>
      </p:sp>
      <p:sp>
        <p:nvSpPr>
          <p:cNvPr id="3" name="Прямоугольник 2">
            <a:extLst>
              <a:ext uri="{FF2B5EF4-FFF2-40B4-BE49-F238E27FC236}">
                <a16:creationId xmlns:a16="http://schemas.microsoft.com/office/drawing/2014/main" id="{014E5FB1-1D43-4FB1-BF15-424786C0E878}"/>
              </a:ext>
            </a:extLst>
          </p:cNvPr>
          <p:cNvSpPr/>
          <p:nvPr/>
        </p:nvSpPr>
        <p:spPr>
          <a:xfrm>
            <a:off x="10782639" y="3672398"/>
            <a:ext cx="1409360" cy="369332"/>
          </a:xfrm>
          <a:prstGeom prst="rect">
            <a:avLst/>
          </a:prstGeom>
        </p:spPr>
        <p:txBody>
          <a:bodyPr wrap="none">
            <a:spAutoFit/>
          </a:bodyPr>
          <a:lstStyle/>
          <a:p>
            <a:r>
              <a:rPr lang="en-US" dirty="0"/>
              <a:t>1000 classes.</a:t>
            </a:r>
          </a:p>
        </p:txBody>
      </p:sp>
    </p:spTree>
    <p:extLst>
      <p:ext uri="{BB962C8B-B14F-4D97-AF65-F5344CB8AC3E}">
        <p14:creationId xmlns:p14="http://schemas.microsoft.com/office/powerpoint/2010/main" val="253101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neurons connect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2544" y="3288034"/>
            <a:ext cx="6239456" cy="297725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B070EBC9-1989-40A1-89FB-418B4981F100}"/>
              </a:ext>
            </a:extLst>
          </p:cNvPr>
          <p:cNvSpPr/>
          <p:nvPr/>
        </p:nvSpPr>
        <p:spPr>
          <a:xfrm>
            <a:off x="1425479" y="1349042"/>
            <a:ext cx="10352386" cy="1569660"/>
          </a:xfrm>
          <a:prstGeom prst="rect">
            <a:avLst/>
          </a:prstGeom>
        </p:spPr>
        <p:txBody>
          <a:bodyPr wrap="square">
            <a:spAutoFit/>
          </a:bodyPr>
          <a:lstStyle/>
          <a:p>
            <a:r>
              <a:rPr lang="en-US" sz="2400" dirty="0"/>
              <a:t>There are many neurons in the brain; each neuron:</a:t>
            </a:r>
            <a:br>
              <a:rPr lang="en-US" sz="2400" dirty="0"/>
            </a:br>
            <a:r>
              <a:rPr lang="en-US" sz="2400" dirty="0"/>
              <a:t>• </a:t>
            </a:r>
            <a:r>
              <a:rPr lang="en-US" sz="2400" b="1" dirty="0"/>
              <a:t>receives </a:t>
            </a:r>
            <a:r>
              <a:rPr lang="en-US" sz="2400" dirty="0"/>
              <a:t>a signal from other neurons through dendrites;</a:t>
            </a:r>
            <a:br>
              <a:rPr lang="en-US" sz="2400" dirty="0"/>
            </a:br>
            <a:r>
              <a:rPr lang="en-US" sz="2400" dirty="0"/>
              <a:t>• from time to time it </a:t>
            </a:r>
            <a:r>
              <a:rPr lang="en-US" sz="2400" b="1" dirty="0"/>
              <a:t>triggers </a:t>
            </a:r>
            <a:r>
              <a:rPr lang="en-US" sz="2400" dirty="0"/>
              <a:t>an axon signal;</a:t>
            </a:r>
            <a:br>
              <a:rPr lang="en-US" sz="2400" dirty="0"/>
            </a:br>
            <a:r>
              <a:rPr lang="en-US" sz="2400" dirty="0"/>
              <a:t>• the axon signal reaches the dendrites of other neurons through synapses</a:t>
            </a:r>
            <a:endParaRPr lang="ru-RU" sz="2400" dirty="0"/>
          </a:p>
        </p:txBody>
      </p:sp>
      <p:sp>
        <p:nvSpPr>
          <p:cNvPr id="6" name="Заголовок 3">
            <a:extLst>
              <a:ext uri="{FF2B5EF4-FFF2-40B4-BE49-F238E27FC236}">
                <a16:creationId xmlns:a16="http://schemas.microsoft.com/office/drawing/2014/main" id="{E756BBE9-EED9-49BF-A059-094C63F24B15}"/>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Neurobiology</a:t>
            </a:r>
            <a:endParaRPr lang="ru-RU" sz="3200" dirty="0"/>
          </a:p>
        </p:txBody>
      </p:sp>
      <p:pic>
        <p:nvPicPr>
          <p:cNvPr id="7" name="Рисунок 6" descr="Изображение выглядит как текст, карта&#10;&#10;Описание создано с очень высокой степенью достоверности">
            <a:extLst>
              <a:ext uri="{FF2B5EF4-FFF2-40B4-BE49-F238E27FC236}">
                <a16:creationId xmlns:a16="http://schemas.microsoft.com/office/drawing/2014/main" id="{3D60EB4F-5715-4981-9974-0B3AE86309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29000"/>
            <a:ext cx="5705854" cy="3260488"/>
          </a:xfrm>
          <a:prstGeom prst="rect">
            <a:avLst/>
          </a:prstGeom>
        </p:spPr>
      </p:pic>
    </p:spTree>
    <p:extLst>
      <p:ext uri="{BB962C8B-B14F-4D97-AF65-F5344CB8AC3E}">
        <p14:creationId xmlns:p14="http://schemas.microsoft.com/office/powerpoint/2010/main" val="158640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7282BA5-6160-4CF3-9011-C47574454741}"/>
              </a:ext>
            </a:extLst>
          </p:cNvPr>
          <p:cNvSpPr>
            <a:spLocks noGrp="1"/>
          </p:cNvSpPr>
          <p:nvPr>
            <p:ph type="title"/>
          </p:nvPr>
        </p:nvSpPr>
        <p:spPr/>
        <p:txBody>
          <a:bodyPr/>
          <a:lstStyle/>
          <a:p>
            <a:r>
              <a:rPr lang="en-US" b="1" dirty="0"/>
              <a:t>TGS Salt Identification Challenge</a:t>
            </a:r>
            <a:br>
              <a:rPr lang="en-US" b="1" dirty="0"/>
            </a:br>
            <a:endParaRPr lang="ru-RU" dirty="0"/>
          </a:p>
        </p:txBody>
      </p:sp>
      <p:pic>
        <p:nvPicPr>
          <p:cNvPr id="5" name="Объект 4" descr="Изображение выглядит как небо, вода, внешний, лодка&#10;&#10;Автоматически созданное описание">
            <a:extLst>
              <a:ext uri="{FF2B5EF4-FFF2-40B4-BE49-F238E27FC236}">
                <a16:creationId xmlns:a16="http://schemas.microsoft.com/office/drawing/2014/main" id="{61B93890-B0E2-4D2D-9142-BEBC00C195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4431" y="1825625"/>
            <a:ext cx="8043138" cy="4351338"/>
          </a:xfrm>
        </p:spPr>
      </p:pic>
    </p:spTree>
    <p:extLst>
      <p:ext uri="{BB962C8B-B14F-4D97-AF65-F5344CB8AC3E}">
        <p14:creationId xmlns:p14="http://schemas.microsoft.com/office/powerpoint/2010/main" val="2089467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C4BA23-D7CE-46F3-B525-6D213F1E9587}"/>
              </a:ext>
            </a:extLst>
          </p:cNvPr>
          <p:cNvSpPr>
            <a:spLocks noGrp="1"/>
          </p:cNvSpPr>
          <p:nvPr>
            <p:ph type="title"/>
          </p:nvPr>
        </p:nvSpPr>
        <p:spPr>
          <a:xfrm>
            <a:off x="838200" y="365126"/>
            <a:ext cx="10515600" cy="753812"/>
          </a:xfrm>
        </p:spPr>
        <p:txBody>
          <a:bodyPr>
            <a:normAutofit fontScale="90000"/>
          </a:bodyPr>
          <a:lstStyle/>
          <a:p>
            <a:r>
              <a:rPr lang="en-US" b="1" dirty="0"/>
              <a:t>Drilling: Coupling Downhole Parameters</a:t>
            </a:r>
            <a:br>
              <a:rPr lang="en-US" b="1" dirty="0"/>
            </a:br>
            <a:endParaRPr lang="ru-RU" dirty="0"/>
          </a:p>
        </p:txBody>
      </p:sp>
      <p:pic>
        <p:nvPicPr>
          <p:cNvPr id="7" name="Рисунок 6">
            <a:extLst>
              <a:ext uri="{FF2B5EF4-FFF2-40B4-BE49-F238E27FC236}">
                <a16:creationId xmlns:a16="http://schemas.microsoft.com/office/drawing/2014/main" id="{F56605CE-2AFE-4791-89F7-806E783C2C01}"/>
              </a:ext>
            </a:extLst>
          </p:cNvPr>
          <p:cNvPicPr>
            <a:picLocks noChangeAspect="1"/>
          </p:cNvPicPr>
          <p:nvPr/>
        </p:nvPicPr>
        <p:blipFill>
          <a:blip r:embed="rId3"/>
          <a:stretch>
            <a:fillRect/>
          </a:stretch>
        </p:blipFill>
        <p:spPr>
          <a:xfrm>
            <a:off x="3031958" y="960026"/>
            <a:ext cx="5939904" cy="5897974"/>
          </a:xfrm>
          <a:prstGeom prst="rect">
            <a:avLst/>
          </a:prstGeom>
        </p:spPr>
      </p:pic>
    </p:spTree>
    <p:extLst>
      <p:ext uri="{BB962C8B-B14F-4D97-AF65-F5344CB8AC3E}">
        <p14:creationId xmlns:p14="http://schemas.microsoft.com/office/powerpoint/2010/main" val="1825378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618E1C14-AE77-442B-BDAE-837FDFF432BE}"/>
              </a:ext>
            </a:extLst>
          </p:cNvPr>
          <p:cNvPicPr>
            <a:picLocks noChangeAspect="1"/>
          </p:cNvPicPr>
          <p:nvPr/>
        </p:nvPicPr>
        <p:blipFill rotWithShape="1">
          <a:blip r:embed="rId3">
            <a:extLst>
              <a:ext uri="{28A0092B-C50C-407E-A947-70E740481C1C}">
                <a14:useLocalDpi xmlns:a14="http://schemas.microsoft.com/office/drawing/2010/main" val="0"/>
              </a:ext>
            </a:extLst>
          </a:blip>
          <a:srcRect r="58253"/>
          <a:stretch/>
        </p:blipFill>
        <p:spPr>
          <a:xfrm>
            <a:off x="842211" y="798159"/>
            <a:ext cx="10006698" cy="2775219"/>
          </a:xfrm>
          <a:prstGeom prst="rect">
            <a:avLst/>
          </a:prstGeom>
        </p:spPr>
      </p:pic>
      <p:pic>
        <p:nvPicPr>
          <p:cNvPr id="6" name="Рисунок 5">
            <a:extLst>
              <a:ext uri="{FF2B5EF4-FFF2-40B4-BE49-F238E27FC236}">
                <a16:creationId xmlns:a16="http://schemas.microsoft.com/office/drawing/2014/main" id="{1D5049A0-2AF8-489E-A30D-EB0A1A2D41F0}"/>
              </a:ext>
            </a:extLst>
          </p:cNvPr>
          <p:cNvPicPr>
            <a:picLocks noChangeAspect="1"/>
          </p:cNvPicPr>
          <p:nvPr/>
        </p:nvPicPr>
        <p:blipFill rotWithShape="1">
          <a:blip r:embed="rId3">
            <a:extLst>
              <a:ext uri="{28A0092B-C50C-407E-A947-70E740481C1C}">
                <a14:useLocalDpi xmlns:a14="http://schemas.microsoft.com/office/drawing/2010/main" val="0"/>
              </a:ext>
            </a:extLst>
          </a:blip>
          <a:srcRect l="40571" r="306"/>
          <a:stretch/>
        </p:blipFill>
        <p:spPr>
          <a:xfrm>
            <a:off x="146006" y="4222306"/>
            <a:ext cx="12045994" cy="2358967"/>
          </a:xfrm>
          <a:prstGeom prst="rect">
            <a:avLst/>
          </a:prstGeom>
        </p:spPr>
      </p:pic>
    </p:spTree>
    <p:extLst>
      <p:ext uri="{BB962C8B-B14F-4D97-AF65-F5344CB8AC3E}">
        <p14:creationId xmlns:p14="http://schemas.microsoft.com/office/powerpoint/2010/main" val="19777143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E5FB3B7-2096-4536-9B3E-8788B5B7B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38" y="204787"/>
            <a:ext cx="8250264" cy="4619875"/>
          </a:xfrm>
          <a:prstGeom prst="rect">
            <a:avLst/>
          </a:prstGeom>
        </p:spPr>
      </p:pic>
      <p:sp>
        <p:nvSpPr>
          <p:cNvPr id="4" name="Прямоугольник 3">
            <a:extLst>
              <a:ext uri="{FF2B5EF4-FFF2-40B4-BE49-F238E27FC236}">
                <a16:creationId xmlns:a16="http://schemas.microsoft.com/office/drawing/2014/main" id="{291ADA0D-ABA6-437A-BDEE-6F71164F84F2}"/>
              </a:ext>
            </a:extLst>
          </p:cNvPr>
          <p:cNvSpPr/>
          <p:nvPr/>
        </p:nvSpPr>
        <p:spPr>
          <a:xfrm>
            <a:off x="6797842" y="3236893"/>
            <a:ext cx="5394158" cy="3416320"/>
          </a:xfrm>
          <a:prstGeom prst="rect">
            <a:avLst/>
          </a:prstGeom>
        </p:spPr>
        <p:txBody>
          <a:bodyPr wrap="square">
            <a:spAutoFit/>
          </a:bodyPr>
          <a:lstStyle/>
          <a:p>
            <a:r>
              <a:rPr lang="ru-RU" sz="2400" dirty="0"/>
              <a:t>U-</a:t>
            </a:r>
            <a:r>
              <a:rPr lang="ru-RU" sz="2400" dirty="0" err="1"/>
              <a:t>Net</a:t>
            </a:r>
            <a:r>
              <a:rPr lang="ru-RU" sz="2400" dirty="0"/>
              <a:t> is a </a:t>
            </a:r>
            <a:r>
              <a:rPr lang="ru-RU" sz="2400" dirty="0" err="1"/>
              <a:t>convolutional</a:t>
            </a:r>
            <a:r>
              <a:rPr lang="ru-RU" sz="2400" dirty="0"/>
              <a:t> </a:t>
            </a:r>
            <a:r>
              <a:rPr lang="ru-RU" sz="2400" dirty="0" err="1"/>
              <a:t>neural</a:t>
            </a:r>
            <a:r>
              <a:rPr lang="ru-RU" sz="2400" dirty="0"/>
              <a:t> </a:t>
            </a:r>
            <a:r>
              <a:rPr lang="ru-RU" sz="2400" dirty="0" err="1"/>
              <a:t>network</a:t>
            </a:r>
            <a:r>
              <a:rPr lang="ru-RU" sz="2400" dirty="0"/>
              <a:t> </a:t>
            </a:r>
            <a:r>
              <a:rPr lang="ru-RU" sz="2400" dirty="0" err="1"/>
              <a:t>that</a:t>
            </a:r>
            <a:r>
              <a:rPr lang="ru-RU" sz="2400" dirty="0"/>
              <a:t> </a:t>
            </a:r>
            <a:r>
              <a:rPr lang="ru-RU" sz="2400" dirty="0" err="1"/>
              <a:t>was</a:t>
            </a:r>
            <a:r>
              <a:rPr lang="ru-RU" sz="2400" dirty="0"/>
              <a:t> </a:t>
            </a:r>
            <a:r>
              <a:rPr lang="ru-RU" sz="2400" dirty="0" err="1"/>
              <a:t>developed</a:t>
            </a:r>
            <a:r>
              <a:rPr lang="ru-RU" sz="2400" dirty="0"/>
              <a:t> </a:t>
            </a:r>
            <a:r>
              <a:rPr lang="ru-RU" sz="2400" dirty="0" err="1"/>
              <a:t>for</a:t>
            </a:r>
            <a:r>
              <a:rPr lang="ru-RU" sz="2400" dirty="0"/>
              <a:t> </a:t>
            </a:r>
            <a:r>
              <a:rPr lang="ru-RU" sz="2400" dirty="0" err="1"/>
              <a:t>biomedical</a:t>
            </a:r>
            <a:r>
              <a:rPr lang="ru-RU" sz="2400" dirty="0"/>
              <a:t> </a:t>
            </a:r>
            <a:r>
              <a:rPr lang="ru-RU" sz="2400" dirty="0" err="1"/>
              <a:t>image</a:t>
            </a:r>
            <a:r>
              <a:rPr lang="ru-RU" sz="2400" dirty="0"/>
              <a:t> </a:t>
            </a:r>
            <a:r>
              <a:rPr lang="ru-RU" sz="2400" dirty="0" err="1"/>
              <a:t>segmentation</a:t>
            </a:r>
            <a:r>
              <a:rPr lang="ru-RU" sz="2400" dirty="0"/>
              <a:t> </a:t>
            </a:r>
            <a:r>
              <a:rPr lang="ru-RU" sz="2400" dirty="0" err="1"/>
              <a:t>at</a:t>
            </a:r>
            <a:r>
              <a:rPr lang="ru-RU" sz="2400" dirty="0"/>
              <a:t> </a:t>
            </a:r>
            <a:r>
              <a:rPr lang="ru-RU" sz="2400" dirty="0" err="1"/>
              <a:t>the</a:t>
            </a:r>
            <a:r>
              <a:rPr lang="ru-RU" sz="2400" dirty="0"/>
              <a:t> </a:t>
            </a:r>
            <a:r>
              <a:rPr lang="ru-RU" sz="2400" dirty="0" err="1"/>
              <a:t>Computer</a:t>
            </a:r>
            <a:r>
              <a:rPr lang="ru-RU" sz="2400" dirty="0"/>
              <a:t> </a:t>
            </a:r>
            <a:r>
              <a:rPr lang="ru-RU" sz="2400" dirty="0" err="1"/>
              <a:t>Science</a:t>
            </a:r>
            <a:r>
              <a:rPr lang="ru-RU" sz="2400" dirty="0"/>
              <a:t> </a:t>
            </a:r>
            <a:r>
              <a:rPr lang="ru-RU" sz="2400" dirty="0" err="1"/>
              <a:t>Department</a:t>
            </a:r>
            <a:r>
              <a:rPr lang="ru-RU" sz="2400" dirty="0"/>
              <a:t> </a:t>
            </a:r>
            <a:r>
              <a:rPr lang="ru-RU" sz="2400" dirty="0" err="1"/>
              <a:t>of</a:t>
            </a:r>
            <a:r>
              <a:rPr lang="ru-RU" sz="2400" dirty="0"/>
              <a:t> </a:t>
            </a:r>
            <a:r>
              <a:rPr lang="ru-RU" sz="2400" dirty="0" err="1"/>
              <a:t>the</a:t>
            </a:r>
            <a:r>
              <a:rPr lang="ru-RU" sz="2400" dirty="0"/>
              <a:t> </a:t>
            </a:r>
            <a:r>
              <a:rPr lang="ru-RU" sz="2400" dirty="0" err="1"/>
              <a:t>University</a:t>
            </a:r>
            <a:r>
              <a:rPr lang="ru-RU" sz="2400" dirty="0"/>
              <a:t> </a:t>
            </a:r>
            <a:r>
              <a:rPr lang="ru-RU" sz="2400" dirty="0" err="1"/>
              <a:t>of</a:t>
            </a:r>
            <a:r>
              <a:rPr lang="ru-RU" sz="2400" dirty="0"/>
              <a:t> </a:t>
            </a:r>
            <a:r>
              <a:rPr lang="ru-RU" sz="2400" dirty="0" err="1"/>
              <a:t>Freiburg</a:t>
            </a:r>
            <a:r>
              <a:rPr lang="ru-RU" sz="2400" dirty="0"/>
              <a:t>, </a:t>
            </a:r>
            <a:r>
              <a:rPr lang="ru-RU" sz="2400" dirty="0" err="1"/>
              <a:t>Germany</a:t>
            </a:r>
            <a:r>
              <a:rPr lang="ru-RU" sz="2400" dirty="0"/>
              <a:t>. </a:t>
            </a:r>
            <a:r>
              <a:rPr lang="ru-RU" sz="2400" dirty="0" err="1"/>
              <a:t>The</a:t>
            </a:r>
            <a:r>
              <a:rPr lang="ru-RU" sz="2400" dirty="0"/>
              <a:t> </a:t>
            </a:r>
            <a:r>
              <a:rPr lang="ru-RU" sz="2400" dirty="0" err="1"/>
              <a:t>network</a:t>
            </a:r>
            <a:r>
              <a:rPr lang="ru-RU" sz="2400" dirty="0"/>
              <a:t> is </a:t>
            </a:r>
            <a:r>
              <a:rPr lang="ru-RU" sz="2400" dirty="0" err="1"/>
              <a:t>based</a:t>
            </a:r>
            <a:r>
              <a:rPr lang="ru-RU" sz="2400" dirty="0"/>
              <a:t> </a:t>
            </a:r>
            <a:r>
              <a:rPr lang="ru-RU" sz="2400" dirty="0" err="1"/>
              <a:t>on</a:t>
            </a:r>
            <a:r>
              <a:rPr lang="ru-RU" sz="2400" dirty="0"/>
              <a:t> </a:t>
            </a:r>
            <a:r>
              <a:rPr lang="ru-RU" sz="2400" dirty="0" err="1"/>
              <a:t>the</a:t>
            </a:r>
            <a:r>
              <a:rPr lang="ru-RU" sz="2400" dirty="0"/>
              <a:t> </a:t>
            </a:r>
            <a:r>
              <a:rPr lang="ru-RU" sz="2400" dirty="0" err="1"/>
              <a:t>fully</a:t>
            </a:r>
            <a:r>
              <a:rPr lang="ru-RU" sz="2400" dirty="0"/>
              <a:t> </a:t>
            </a:r>
            <a:r>
              <a:rPr lang="ru-RU" sz="2400" dirty="0" err="1"/>
              <a:t>convolutional</a:t>
            </a:r>
            <a:r>
              <a:rPr lang="ru-RU" sz="2400" dirty="0"/>
              <a:t> </a:t>
            </a:r>
            <a:r>
              <a:rPr lang="ru-RU" sz="2400" dirty="0" err="1"/>
              <a:t>network</a:t>
            </a:r>
            <a:r>
              <a:rPr lang="ru-RU" sz="2400" dirty="0"/>
              <a:t> </a:t>
            </a:r>
            <a:r>
              <a:rPr lang="ru-RU" sz="2400" dirty="0" err="1"/>
              <a:t>and</a:t>
            </a:r>
            <a:r>
              <a:rPr lang="ru-RU" sz="2400" dirty="0"/>
              <a:t> </a:t>
            </a:r>
            <a:r>
              <a:rPr lang="ru-RU" sz="2400" dirty="0" err="1"/>
              <a:t>its</a:t>
            </a:r>
            <a:r>
              <a:rPr lang="ru-RU" sz="2400" dirty="0"/>
              <a:t> </a:t>
            </a:r>
            <a:r>
              <a:rPr lang="ru-RU" sz="2400" dirty="0" err="1"/>
              <a:t>architecture</a:t>
            </a:r>
            <a:r>
              <a:rPr lang="ru-RU" sz="2400" dirty="0"/>
              <a:t> </a:t>
            </a:r>
            <a:r>
              <a:rPr lang="ru-RU" sz="2400" dirty="0" err="1"/>
              <a:t>was</a:t>
            </a:r>
            <a:r>
              <a:rPr lang="ru-RU" sz="2400" dirty="0"/>
              <a:t> </a:t>
            </a:r>
            <a:r>
              <a:rPr lang="ru-RU" sz="2400" dirty="0" err="1"/>
              <a:t>modified</a:t>
            </a:r>
            <a:r>
              <a:rPr lang="ru-RU" sz="2400" dirty="0"/>
              <a:t> </a:t>
            </a:r>
            <a:r>
              <a:rPr lang="ru-RU" sz="2400" dirty="0" err="1"/>
              <a:t>and</a:t>
            </a:r>
            <a:r>
              <a:rPr lang="ru-RU" sz="2400" dirty="0"/>
              <a:t> </a:t>
            </a:r>
            <a:r>
              <a:rPr lang="ru-RU" sz="2400" dirty="0" err="1"/>
              <a:t>extended</a:t>
            </a:r>
            <a:r>
              <a:rPr lang="ru-RU" sz="2400" dirty="0"/>
              <a:t> </a:t>
            </a:r>
            <a:r>
              <a:rPr lang="ru-RU" sz="2400" dirty="0" err="1"/>
              <a:t>to</a:t>
            </a:r>
            <a:r>
              <a:rPr lang="ru-RU" sz="2400" dirty="0"/>
              <a:t> </a:t>
            </a:r>
            <a:r>
              <a:rPr lang="ru-RU" sz="2400" dirty="0" err="1"/>
              <a:t>work</a:t>
            </a:r>
            <a:r>
              <a:rPr lang="ru-RU" sz="2400" dirty="0"/>
              <a:t> </a:t>
            </a:r>
            <a:r>
              <a:rPr lang="ru-RU" sz="2400" dirty="0" err="1"/>
              <a:t>with</a:t>
            </a:r>
            <a:r>
              <a:rPr lang="ru-RU" sz="2400" dirty="0"/>
              <a:t> </a:t>
            </a:r>
            <a:r>
              <a:rPr lang="ru-RU" sz="2400" dirty="0" err="1"/>
              <a:t>fewer</a:t>
            </a:r>
            <a:r>
              <a:rPr lang="ru-RU" sz="2400" dirty="0"/>
              <a:t> </a:t>
            </a:r>
            <a:r>
              <a:rPr lang="ru-RU" sz="2400" dirty="0" err="1"/>
              <a:t>training</a:t>
            </a:r>
            <a:r>
              <a:rPr lang="ru-RU" sz="2400" dirty="0"/>
              <a:t> </a:t>
            </a:r>
            <a:r>
              <a:rPr lang="ru-RU" sz="2400" dirty="0" err="1"/>
              <a:t>images</a:t>
            </a:r>
            <a:r>
              <a:rPr lang="ru-RU" sz="2400" dirty="0"/>
              <a:t> </a:t>
            </a:r>
            <a:r>
              <a:rPr lang="ru-RU" sz="2400" dirty="0" err="1"/>
              <a:t>and</a:t>
            </a:r>
            <a:r>
              <a:rPr lang="ru-RU" sz="2400" dirty="0"/>
              <a:t> </a:t>
            </a:r>
            <a:r>
              <a:rPr lang="ru-RU" sz="2400" dirty="0" err="1"/>
              <a:t>to</a:t>
            </a:r>
            <a:r>
              <a:rPr lang="ru-RU" sz="2400" dirty="0"/>
              <a:t> </a:t>
            </a:r>
            <a:r>
              <a:rPr lang="ru-RU" sz="2400" dirty="0" err="1"/>
              <a:t>yield</a:t>
            </a:r>
            <a:r>
              <a:rPr lang="ru-RU" sz="2400" dirty="0"/>
              <a:t> </a:t>
            </a:r>
            <a:r>
              <a:rPr lang="ru-RU" sz="2400" dirty="0" err="1"/>
              <a:t>more</a:t>
            </a:r>
            <a:r>
              <a:rPr lang="ru-RU" sz="2400" dirty="0"/>
              <a:t> </a:t>
            </a:r>
            <a:r>
              <a:rPr lang="ru-RU" sz="2400" dirty="0" err="1"/>
              <a:t>precise</a:t>
            </a:r>
            <a:r>
              <a:rPr lang="ru-RU" sz="2400" dirty="0"/>
              <a:t> </a:t>
            </a:r>
            <a:r>
              <a:rPr lang="ru-RU" sz="2400" dirty="0" err="1"/>
              <a:t>segmentations</a:t>
            </a:r>
            <a:r>
              <a:rPr lang="ru-RU" sz="2400" dirty="0"/>
              <a:t>. </a:t>
            </a:r>
          </a:p>
        </p:txBody>
      </p:sp>
    </p:spTree>
    <p:extLst>
      <p:ext uri="{BB962C8B-B14F-4D97-AF65-F5344CB8AC3E}">
        <p14:creationId xmlns:p14="http://schemas.microsoft.com/office/powerpoint/2010/main" val="1701804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C4BA23-D7CE-46F3-B525-6D213F1E9587}"/>
              </a:ext>
            </a:extLst>
          </p:cNvPr>
          <p:cNvSpPr>
            <a:spLocks noGrp="1"/>
          </p:cNvSpPr>
          <p:nvPr>
            <p:ph type="title"/>
          </p:nvPr>
        </p:nvSpPr>
        <p:spPr>
          <a:xfrm>
            <a:off x="838200" y="365126"/>
            <a:ext cx="10515600" cy="753812"/>
          </a:xfrm>
        </p:spPr>
        <p:txBody>
          <a:bodyPr>
            <a:normAutofit fontScale="90000"/>
          </a:bodyPr>
          <a:lstStyle/>
          <a:p>
            <a:r>
              <a:rPr lang="en-US" b="1" dirty="0"/>
              <a:t>Drilling: Coupling Downhole Parameters</a:t>
            </a:r>
            <a:br>
              <a:rPr lang="en-US" b="1" dirty="0"/>
            </a:br>
            <a:endParaRPr lang="ru-RU" dirty="0"/>
          </a:p>
        </p:txBody>
      </p:sp>
      <p:pic>
        <p:nvPicPr>
          <p:cNvPr id="5" name="Объект 4">
            <a:extLst>
              <a:ext uri="{FF2B5EF4-FFF2-40B4-BE49-F238E27FC236}">
                <a16:creationId xmlns:a16="http://schemas.microsoft.com/office/drawing/2014/main" id="{E8F18B0F-EB84-4CCB-9564-2694EBE982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3733" y="972140"/>
            <a:ext cx="8774514" cy="4351338"/>
          </a:xfrm>
        </p:spPr>
      </p:pic>
      <p:sp>
        <p:nvSpPr>
          <p:cNvPr id="6" name="Прямоугольник 5">
            <a:extLst>
              <a:ext uri="{FF2B5EF4-FFF2-40B4-BE49-F238E27FC236}">
                <a16:creationId xmlns:a16="http://schemas.microsoft.com/office/drawing/2014/main" id="{6C4079EA-58E3-41C2-8DFB-7DC44BFEB2E9}"/>
              </a:ext>
            </a:extLst>
          </p:cNvPr>
          <p:cNvSpPr/>
          <p:nvPr/>
        </p:nvSpPr>
        <p:spPr>
          <a:xfrm>
            <a:off x="376990" y="5409746"/>
            <a:ext cx="11498178" cy="1200329"/>
          </a:xfrm>
          <a:prstGeom prst="rect">
            <a:avLst/>
          </a:prstGeom>
        </p:spPr>
        <p:txBody>
          <a:bodyPr wrap="square">
            <a:spAutoFit/>
          </a:bodyPr>
          <a:lstStyle/>
          <a:p>
            <a:r>
              <a:rPr lang="en-US" dirty="0"/>
              <a:t>Models for ROP, torque on bit (TOB), MSE, and stick-slip are built using a data-driven modeling approach using the Random Forests algorithm. </a:t>
            </a:r>
          </a:p>
          <a:p>
            <a:endParaRPr lang="en-US" dirty="0"/>
          </a:p>
          <a:p>
            <a:r>
              <a:rPr lang="en-US" dirty="0"/>
              <a:t>ROP increased by 31% and MSE decreased by 49% on average with the use of this optimization model. </a:t>
            </a:r>
          </a:p>
        </p:txBody>
      </p:sp>
    </p:spTree>
    <p:extLst>
      <p:ext uri="{BB962C8B-B14F-4D97-AF65-F5344CB8AC3E}">
        <p14:creationId xmlns:p14="http://schemas.microsoft.com/office/powerpoint/2010/main" val="4052878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Прямоугольник 2">
                <a:extLst>
                  <a:ext uri="{FF2B5EF4-FFF2-40B4-BE49-F238E27FC236}">
                    <a16:creationId xmlns:a16="http://schemas.microsoft.com/office/drawing/2014/main" id="{FD04D0A9-17E6-4FD1-AC29-AE3C9AE150A9}"/>
                  </a:ext>
                </a:extLst>
              </p:cNvPr>
              <p:cNvSpPr/>
              <p:nvPr/>
            </p:nvSpPr>
            <p:spPr>
              <a:xfrm>
                <a:off x="849310" y="1442271"/>
                <a:ext cx="10493380" cy="3544304"/>
              </a:xfrm>
              <a:prstGeom prst="rect">
                <a:avLst/>
              </a:prstGeom>
            </p:spPr>
            <p:txBody>
              <a:bodyPr wrap="square">
                <a:spAutoFit/>
              </a:bodyPr>
              <a:lstStyle/>
              <a:p>
                <a:r>
                  <a:rPr lang="en-US" sz="2800" dirty="0"/>
                  <a:t>The neuron from time to time, stochastically, gives signals.</a:t>
                </a:r>
              </a:p>
              <a:p>
                <a:r>
                  <a:rPr lang="en-US" sz="2800" dirty="0"/>
                  <a:t>• There are a lot of neurons in total: </a:t>
                </a:r>
                <a14:m>
                  <m:oMath xmlns:m="http://schemas.openxmlformats.org/officeDocument/2006/math">
                    <m:sSup>
                      <m:sSupPr>
                        <m:ctrlPr>
                          <a:rPr lang="en-US" sz="2800" b="0" i="1" dirty="0" smtClean="0">
                            <a:latin typeface="Cambria Math" panose="02040503050406030204" pitchFamily="18" charset="0"/>
                          </a:rPr>
                        </m:ctrlPr>
                      </m:sSupPr>
                      <m:e>
                        <m:r>
                          <a:rPr lang="en-US" sz="2800" b="0" i="0" dirty="0" smtClean="0">
                            <a:latin typeface="Cambria Math" panose="02040503050406030204" pitchFamily="18" charset="0"/>
                          </a:rPr>
                          <m:t>10</m:t>
                        </m:r>
                      </m:e>
                      <m:sup>
                        <m:r>
                          <a:rPr lang="en-US" sz="2800" b="0" i="1" dirty="0" smtClean="0">
                            <a:latin typeface="Cambria Math" panose="02040503050406030204" pitchFamily="18" charset="0"/>
                          </a:rPr>
                          <m:t>11</m:t>
                        </m:r>
                      </m:sup>
                    </m:sSup>
                    <m:r>
                      <a:rPr lang="en-US" sz="2800" i="1" dirty="0" smtClean="0">
                        <a:latin typeface="Cambria Math" panose="02040503050406030204" pitchFamily="18" charset="0"/>
                      </a:rPr>
                      <m:t> </m:t>
                    </m:r>
                  </m:oMath>
                </a14:m>
                <a:r>
                  <a:rPr lang="en-US" sz="2800" dirty="0"/>
                  <a:t>neurons, on average, 7000 connections each, i.e. </a:t>
                </a:r>
                <a14:m>
                  <m:oMath xmlns:m="http://schemas.openxmlformats.org/officeDocument/2006/math">
                    <m:sSup>
                      <m:sSupPr>
                        <m:ctrlPr>
                          <a:rPr lang="en-US" sz="2800" b="0" i="1" dirty="0" smtClean="0">
                            <a:latin typeface="Cambria Math" panose="02040503050406030204" pitchFamily="18" charset="0"/>
                          </a:rPr>
                        </m:ctrlPr>
                      </m:sSupPr>
                      <m:e>
                        <m:r>
                          <a:rPr lang="en-US" sz="2800" b="0" i="0" dirty="0" smtClean="0">
                            <a:latin typeface="Cambria Math" panose="02040503050406030204" pitchFamily="18" charset="0"/>
                          </a:rPr>
                          <m:t>10</m:t>
                        </m:r>
                      </m:e>
                      <m:sup>
                        <m:r>
                          <a:rPr lang="en-US" sz="2800" b="0" i="1" dirty="0" smtClean="0">
                            <a:latin typeface="Cambria Math" panose="02040503050406030204" pitchFamily="18" charset="0"/>
                          </a:rPr>
                          <m:t>15</m:t>
                        </m:r>
                      </m:sup>
                    </m:sSup>
                    <m:r>
                      <a:rPr lang="en-US" sz="2800" b="0" i="1" dirty="0" smtClean="0">
                        <a:latin typeface="Cambria Math" panose="02040503050406030204" pitchFamily="18" charset="0"/>
                      </a:rPr>
                      <m:t> </m:t>
                    </m:r>
                  </m:oMath>
                </a14:m>
                <a:r>
                  <a:rPr lang="en-US" sz="2800" dirty="0"/>
                  <a:t>synapses.</a:t>
                </a:r>
              </a:p>
              <a:p>
                <a:r>
                  <a:rPr lang="en-US" sz="2800" dirty="0"/>
                  <a:t>• But the firing rate is from 10 to 200 hertz.</a:t>
                </a:r>
              </a:p>
              <a:p>
                <a:r>
                  <a:rPr lang="en-US" sz="2800" dirty="0"/>
                  <a:t>• And we recognize the face in a couple of hundred milliseconds.</a:t>
                </a:r>
              </a:p>
              <a:p>
                <a:endParaRPr lang="en-US" sz="2800" dirty="0"/>
              </a:p>
              <a:p>
                <a:r>
                  <a:rPr lang="en-US" sz="2800" dirty="0"/>
                  <a:t>This means that the chains are short, and the calculations are more parallel than sequential</a:t>
                </a:r>
                <a:endParaRPr lang="ru-RU" sz="2800" dirty="0"/>
              </a:p>
            </p:txBody>
          </p:sp>
        </mc:Choice>
        <mc:Fallback xmlns="">
          <p:sp>
            <p:nvSpPr>
              <p:cNvPr id="3" name="Прямоугольник 2">
                <a:extLst>
                  <a:ext uri="{FF2B5EF4-FFF2-40B4-BE49-F238E27FC236}">
                    <a16:creationId xmlns:a16="http://schemas.microsoft.com/office/drawing/2014/main" id="{FD04D0A9-17E6-4FD1-AC29-AE3C9AE150A9}"/>
                  </a:ext>
                </a:extLst>
              </p:cNvPr>
              <p:cNvSpPr>
                <a:spLocks noRot="1" noChangeAspect="1" noMove="1" noResize="1" noEditPoints="1" noAdjustHandles="1" noChangeArrowheads="1" noChangeShapeType="1" noTextEdit="1"/>
              </p:cNvSpPr>
              <p:nvPr/>
            </p:nvSpPr>
            <p:spPr>
              <a:xfrm>
                <a:off x="849310" y="1442271"/>
                <a:ext cx="10493380" cy="3544304"/>
              </a:xfrm>
              <a:prstGeom prst="rect">
                <a:avLst/>
              </a:prstGeom>
              <a:blipFill>
                <a:blip r:embed="rId3"/>
                <a:stretch>
                  <a:fillRect l="-1161" t="-1721" b="-3959"/>
                </a:stretch>
              </a:blipFill>
            </p:spPr>
            <p:txBody>
              <a:bodyPr/>
              <a:lstStyle/>
              <a:p>
                <a:r>
                  <a:rPr lang="ru-RU">
                    <a:noFill/>
                  </a:rPr>
                  <a:t> </a:t>
                </a:r>
              </a:p>
            </p:txBody>
          </p:sp>
        </mc:Fallback>
      </mc:AlternateContent>
      <p:sp>
        <p:nvSpPr>
          <p:cNvPr id="6" name="Заголовок 3">
            <a:extLst>
              <a:ext uri="{FF2B5EF4-FFF2-40B4-BE49-F238E27FC236}">
                <a16:creationId xmlns:a16="http://schemas.microsoft.com/office/drawing/2014/main" id="{4BA486D0-5703-4BFC-B64A-344FB9FD674E}"/>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neurobiology</a:t>
            </a:r>
            <a:endParaRPr lang="ru-RU" sz="3200" dirty="0"/>
          </a:p>
        </p:txBody>
      </p:sp>
    </p:spTree>
    <p:extLst>
      <p:ext uri="{BB962C8B-B14F-4D97-AF65-F5344CB8AC3E}">
        <p14:creationId xmlns:p14="http://schemas.microsoft.com/office/powerpoint/2010/main" val="3795754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FD04D0A9-17E6-4FD1-AC29-AE3C9AE150A9}"/>
              </a:ext>
            </a:extLst>
          </p:cNvPr>
          <p:cNvSpPr/>
          <p:nvPr/>
        </p:nvSpPr>
        <p:spPr>
          <a:xfrm>
            <a:off x="1377696" y="5099630"/>
            <a:ext cx="10152004" cy="954107"/>
          </a:xfrm>
          <a:prstGeom prst="rect">
            <a:avLst/>
          </a:prstGeom>
        </p:spPr>
        <p:txBody>
          <a:bodyPr wrap="square">
            <a:spAutoFit/>
          </a:bodyPr>
          <a:lstStyle/>
          <a:p>
            <a:r>
              <a:rPr lang="en-US" sz="2800" dirty="0"/>
              <a:t>There is a single learning algorithm that can be applied to a variety of situations.</a:t>
            </a:r>
            <a:endParaRPr lang="ru-RU" sz="2800" dirty="0"/>
          </a:p>
        </p:txBody>
      </p:sp>
      <p:pic>
        <p:nvPicPr>
          <p:cNvPr id="5" name="Рисунок 4">
            <a:extLst>
              <a:ext uri="{FF2B5EF4-FFF2-40B4-BE49-F238E27FC236}">
                <a16:creationId xmlns:a16="http://schemas.microsoft.com/office/drawing/2014/main" id="{B8C3CF51-57B5-4A03-BEE9-9ACBBD58CDBC}"/>
              </a:ext>
            </a:extLst>
          </p:cNvPr>
          <p:cNvPicPr>
            <a:picLocks noChangeAspect="1"/>
          </p:cNvPicPr>
          <p:nvPr/>
        </p:nvPicPr>
        <p:blipFill>
          <a:blip r:embed="rId3"/>
          <a:stretch>
            <a:fillRect/>
          </a:stretch>
        </p:blipFill>
        <p:spPr>
          <a:xfrm>
            <a:off x="2458882" y="1296705"/>
            <a:ext cx="7013582" cy="3228214"/>
          </a:xfrm>
          <a:prstGeom prst="rect">
            <a:avLst/>
          </a:prstGeom>
        </p:spPr>
      </p:pic>
      <p:sp>
        <p:nvSpPr>
          <p:cNvPr id="6" name="Заголовок 3">
            <a:extLst>
              <a:ext uri="{FF2B5EF4-FFF2-40B4-BE49-F238E27FC236}">
                <a16:creationId xmlns:a16="http://schemas.microsoft.com/office/drawing/2014/main" id="{3EA9550A-EC3C-4067-B943-729198C00AD9}"/>
              </a:ext>
            </a:extLst>
          </p:cNvPr>
          <p:cNvSpPr txBox="1">
            <a:spLocks/>
          </p:cNvSpPr>
          <p:nvPr/>
        </p:nvSpPr>
        <p:spPr>
          <a:xfrm>
            <a:off x="0" y="1"/>
            <a:ext cx="12192000" cy="82203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200" dirty="0"/>
              <a:t>Neurobiology</a:t>
            </a:r>
            <a:r>
              <a:rPr lang="ru-RU" sz="3200" dirty="0"/>
              <a:t>. </a:t>
            </a:r>
            <a:r>
              <a:rPr lang="en-US" sz="3200" dirty="0"/>
              <a:t>Brain plasticity</a:t>
            </a:r>
            <a:endParaRPr lang="ru-RU" sz="3200" dirty="0"/>
          </a:p>
        </p:txBody>
      </p:sp>
    </p:spTree>
    <p:extLst>
      <p:ext uri="{BB962C8B-B14F-4D97-AF65-F5344CB8AC3E}">
        <p14:creationId xmlns:p14="http://schemas.microsoft.com/office/powerpoint/2010/main" val="162365503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4839</Words>
  <Application>Microsoft Office PowerPoint</Application>
  <PresentationFormat>Широкоэкранный</PresentationFormat>
  <Paragraphs>703</Paragraphs>
  <Slides>74</Slides>
  <Notes>57</Notes>
  <HiddenSlides>0</HiddenSlides>
  <MMClips>1</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74</vt:i4>
      </vt:variant>
    </vt:vector>
  </HeadingPairs>
  <TitlesOfParts>
    <vt:vector size="85" baseType="lpstr">
      <vt:lpstr>Arial</vt:lpstr>
      <vt:lpstr>Arial Black</vt:lpstr>
      <vt:lpstr>Book Antiqua</vt:lpstr>
      <vt:lpstr>Britannic Bold</vt:lpstr>
      <vt:lpstr>Calibri</vt:lpstr>
      <vt:lpstr>Calibri Light</vt:lpstr>
      <vt:lpstr>Cambria Math</vt:lpstr>
      <vt:lpstr>Castellar</vt:lpstr>
      <vt:lpstr>Courier New</vt:lpstr>
      <vt:lpstr>medium-content-serif-font</vt:lpstr>
      <vt:lpstr>Тема Office</vt:lpstr>
      <vt:lpstr>Machine learning in  Oil&amp;Gas Industry</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TGS Salt Identification Challenge </vt:lpstr>
      <vt:lpstr>Drilling: Coupling Downhole Parameters </vt:lpstr>
      <vt:lpstr>Презентация PowerPoint</vt:lpstr>
      <vt:lpstr>Презентация PowerPoint</vt:lpstr>
      <vt:lpstr>Drilling: Coupling Downhole Parameters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Oil&amp;Gas Industry</dc:title>
  <dc:creator>Андрей Мурачёв</dc:creator>
  <cp:lastModifiedBy>Андрей Мурачёв</cp:lastModifiedBy>
  <cp:revision>1</cp:revision>
  <dcterms:created xsi:type="dcterms:W3CDTF">2019-07-25T17:37:20Z</dcterms:created>
  <dcterms:modified xsi:type="dcterms:W3CDTF">2019-07-26T09:59:53Z</dcterms:modified>
</cp:coreProperties>
</file>